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79" r:id="rId2"/>
    <p:sldMasterId id="2147483841" r:id="rId3"/>
  </p:sldMasterIdLst>
  <p:notesMasterIdLst>
    <p:notesMasterId r:id="rId46"/>
  </p:notesMasterIdLst>
  <p:sldIdLst>
    <p:sldId id="1488" r:id="rId4"/>
    <p:sldId id="259" r:id="rId5"/>
    <p:sldId id="1649" r:id="rId6"/>
    <p:sldId id="1459" r:id="rId7"/>
    <p:sldId id="1651" r:id="rId8"/>
    <p:sldId id="1639" r:id="rId9"/>
    <p:sldId id="1654" r:id="rId10"/>
    <p:sldId id="1655" r:id="rId11"/>
    <p:sldId id="1656" r:id="rId12"/>
    <p:sldId id="1657" r:id="rId13"/>
    <p:sldId id="1658" r:id="rId14"/>
    <p:sldId id="1660" r:id="rId15"/>
    <p:sldId id="1662" r:id="rId16"/>
    <p:sldId id="1663" r:id="rId17"/>
    <p:sldId id="1664" r:id="rId18"/>
    <p:sldId id="1665" r:id="rId19"/>
    <p:sldId id="1666" r:id="rId20"/>
    <p:sldId id="1667" r:id="rId21"/>
    <p:sldId id="1669" r:id="rId22"/>
    <p:sldId id="373" r:id="rId23"/>
    <p:sldId id="1668" r:id="rId24"/>
    <p:sldId id="1670" r:id="rId25"/>
    <p:sldId id="1671" r:id="rId26"/>
    <p:sldId id="1473" r:id="rId27"/>
    <p:sldId id="371" r:id="rId28"/>
    <p:sldId id="1638" r:id="rId29"/>
    <p:sldId id="1487" r:id="rId30"/>
    <p:sldId id="365" r:id="rId31"/>
    <p:sldId id="1673" r:id="rId32"/>
    <p:sldId id="1672" r:id="rId33"/>
    <p:sldId id="1674" r:id="rId34"/>
    <p:sldId id="1675" r:id="rId35"/>
    <p:sldId id="1635" r:id="rId36"/>
    <p:sldId id="1650" r:id="rId37"/>
    <p:sldId id="1474" r:id="rId38"/>
    <p:sldId id="1641" r:id="rId39"/>
    <p:sldId id="376" r:id="rId40"/>
    <p:sldId id="1450" r:id="rId41"/>
    <p:sldId id="1644" r:id="rId42"/>
    <p:sldId id="1676" r:id="rId43"/>
    <p:sldId id="1647" r:id="rId44"/>
    <p:sldId id="383" r:id="rId4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223E649-A166-7220-E93D-0BA76244FEE1}" name="Emily Johnson" initials="EJ" userId="0bAjUSrBw5qyGrgAjXwAC3mRQgyXtT3q1XbtXugmSpI=" providerId="None"/>
  <p188:author id="{1418B17B-DBB9-0A33-0B79-188CC4B487FF}" name="Lerner, Caryn" initials="LC" userId="S::clerner@lionsclubs.org::9adff42e-bc91-41c4-9a17-e29a396e89cb" providerId="AD"/>
  <p188:author id="{2073948F-ECF8-EC0E-45C9-12A1A936BDE5}" name="Mary Campbell" initials="MC" userId="0pN06XNj2aWyyD+4CajdWg6rjvu+rj42kDA1Dg+9PME="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erner, Caryn" initials="LC" lastIdx="23" clrIdx="0">
    <p:extLst>
      <p:ext uri="{19B8F6BF-5375-455C-9EA6-DF929625EA0E}">
        <p15:presenceInfo xmlns:p15="http://schemas.microsoft.com/office/powerpoint/2012/main" userId="S::clerner@lionsclubs.org::9adff42e-bc91-41c4-9a17-e29a396e89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B700"/>
    <a:srgbClr val="000000"/>
    <a:srgbClr val="0D2240"/>
    <a:srgbClr val="009383"/>
    <a:srgbClr val="00AB68"/>
    <a:srgbClr val="407C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56" autoAdjust="0"/>
    <p:restoredTop sz="77551" autoAdjust="0"/>
  </p:normalViewPr>
  <p:slideViewPr>
    <p:cSldViewPr snapToGrid="0" snapToObjects="1">
      <p:cViewPr varScale="1">
        <p:scale>
          <a:sx n="98" d="100"/>
          <a:sy n="98" d="100"/>
        </p:scale>
        <p:origin x="1504" y="18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microsoft.com/office/2018/10/relationships/authors" Targe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5.4407866104309782E-2"/>
          <c:y val="2.8309454384865505E-2"/>
          <c:w val="0.93296766038232359"/>
          <c:h val="0.81472415927692621"/>
        </c:manualLayout>
      </c:layout>
      <c:barChart>
        <c:barDir val="col"/>
        <c:grouping val="clustered"/>
        <c:varyColors val="0"/>
        <c:ser>
          <c:idx val="0"/>
          <c:order val="0"/>
          <c:tx>
            <c:strRef>
              <c:f>Sheet1!$B$1</c:f>
              <c:strCache>
                <c:ptCount val="1"/>
                <c:pt idx="0">
                  <c:v>2018-2019</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CH"/>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CA I</c:v>
                </c:pt>
                <c:pt idx="1">
                  <c:v>CA II</c:v>
                </c:pt>
                <c:pt idx="2">
                  <c:v>CA III</c:v>
                </c:pt>
                <c:pt idx="3">
                  <c:v>CA IV</c:v>
                </c:pt>
                <c:pt idx="4">
                  <c:v>CA V</c:v>
                </c:pt>
                <c:pt idx="5">
                  <c:v>CA VI</c:v>
                </c:pt>
                <c:pt idx="6">
                  <c:v>CA VII</c:v>
                </c:pt>
                <c:pt idx="7">
                  <c:v>CA VIII</c:v>
                </c:pt>
              </c:strCache>
            </c:strRef>
          </c:cat>
          <c:val>
            <c:numRef>
              <c:f>Sheet1!$B$2:$B$9</c:f>
              <c:numCache>
                <c:formatCode>0%</c:formatCode>
                <c:ptCount val="8"/>
                <c:pt idx="0">
                  <c:v>0.27</c:v>
                </c:pt>
                <c:pt idx="1">
                  <c:v>0.19</c:v>
                </c:pt>
                <c:pt idx="2">
                  <c:v>0.3</c:v>
                </c:pt>
                <c:pt idx="3">
                  <c:v>0.19</c:v>
                </c:pt>
                <c:pt idx="4">
                  <c:v>0.59</c:v>
                </c:pt>
                <c:pt idx="5">
                  <c:v>0.4</c:v>
                </c:pt>
                <c:pt idx="6">
                  <c:v>0.35</c:v>
                </c:pt>
                <c:pt idx="7">
                  <c:v>0.4</c:v>
                </c:pt>
              </c:numCache>
            </c:numRef>
          </c:val>
          <c:extLst>
            <c:ext xmlns:c16="http://schemas.microsoft.com/office/drawing/2014/chart" uri="{C3380CC4-5D6E-409C-BE32-E72D297353CC}">
              <c16:uniqueId val="{00000000-C216-484D-A581-1F45E6C53305}"/>
            </c:ext>
          </c:extLst>
        </c:ser>
        <c:dLbls>
          <c:showLegendKey val="0"/>
          <c:showVal val="0"/>
          <c:showCatName val="0"/>
          <c:showSerName val="0"/>
          <c:showPercent val="0"/>
          <c:showBubbleSize val="0"/>
        </c:dLbls>
        <c:gapWidth val="55"/>
        <c:overlap val="-33"/>
        <c:axId val="2147182336"/>
        <c:axId val="2147183984"/>
      </c:barChart>
      <c:catAx>
        <c:axId val="2147182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CH"/>
          </a:p>
        </c:txPr>
        <c:crossAx val="2147183984"/>
        <c:crosses val="autoZero"/>
        <c:auto val="1"/>
        <c:lblAlgn val="ctr"/>
        <c:lblOffset val="100"/>
        <c:noMultiLvlLbl val="0"/>
      </c:catAx>
      <c:valAx>
        <c:axId val="2147183984"/>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CH"/>
          </a:p>
        </c:txPr>
        <c:crossAx val="2147182336"/>
        <c:crosses val="autoZero"/>
        <c:crossBetween val="between"/>
      </c:valAx>
      <c:spPr>
        <a:noFill/>
        <a:ln>
          <a:noFill/>
        </a:ln>
        <a:effectLst/>
      </c:spPr>
    </c:plotArea>
    <c:legend>
      <c:legendPos val="b"/>
      <c:layout>
        <c:manualLayout>
          <c:xMode val="edge"/>
          <c:yMode val="edge"/>
          <c:x val="0.43851827177915975"/>
          <c:y val="0.92563197900064187"/>
          <c:w val="0.12755417408290476"/>
          <c:h val="5.7409055400877325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CH"/>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CH"/>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5.4407866104309782E-2"/>
          <c:y val="2.8309454384865505E-2"/>
          <c:w val="0.93296766038232359"/>
          <c:h val="0.81472415927692621"/>
        </c:manualLayout>
      </c:layout>
      <c:barChart>
        <c:barDir val="col"/>
        <c:grouping val="stacked"/>
        <c:varyColors val="0"/>
        <c:ser>
          <c:idx val="0"/>
          <c:order val="0"/>
          <c:tx>
            <c:strRef>
              <c:f>Sheet1!$B$1</c:f>
              <c:strCache>
                <c:ptCount val="1"/>
                <c:pt idx="0">
                  <c:v>2018-2019</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CH"/>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CA I</c:v>
                </c:pt>
                <c:pt idx="1">
                  <c:v>CA II</c:v>
                </c:pt>
                <c:pt idx="2">
                  <c:v>CA III</c:v>
                </c:pt>
                <c:pt idx="3">
                  <c:v>CA IV</c:v>
                </c:pt>
                <c:pt idx="4">
                  <c:v>CA V</c:v>
                </c:pt>
                <c:pt idx="5">
                  <c:v>CA VI</c:v>
                </c:pt>
                <c:pt idx="6">
                  <c:v>CA VII</c:v>
                </c:pt>
                <c:pt idx="7">
                  <c:v>CA VIII</c:v>
                </c:pt>
              </c:strCache>
            </c:strRef>
          </c:cat>
          <c:val>
            <c:numRef>
              <c:f>Sheet1!$B$2:$B$9</c:f>
              <c:numCache>
                <c:formatCode>0%</c:formatCode>
                <c:ptCount val="8"/>
                <c:pt idx="0">
                  <c:v>0.27</c:v>
                </c:pt>
                <c:pt idx="1">
                  <c:v>0.19</c:v>
                </c:pt>
                <c:pt idx="2">
                  <c:v>0.3</c:v>
                </c:pt>
                <c:pt idx="3">
                  <c:v>0.19</c:v>
                </c:pt>
                <c:pt idx="4">
                  <c:v>0.59</c:v>
                </c:pt>
                <c:pt idx="5">
                  <c:v>0.4</c:v>
                </c:pt>
                <c:pt idx="6">
                  <c:v>0.35</c:v>
                </c:pt>
                <c:pt idx="7">
                  <c:v>0.4</c:v>
                </c:pt>
              </c:numCache>
            </c:numRef>
          </c:val>
          <c:extLst>
            <c:ext xmlns:c16="http://schemas.microsoft.com/office/drawing/2014/chart" uri="{C3380CC4-5D6E-409C-BE32-E72D297353CC}">
              <c16:uniqueId val="{00000000-C216-484D-A581-1F45E6C53305}"/>
            </c:ext>
          </c:extLst>
        </c:ser>
        <c:ser>
          <c:idx val="1"/>
          <c:order val="1"/>
          <c:tx>
            <c:strRef>
              <c:f>Sheet1!$C$1</c:f>
              <c:strCache>
                <c:ptCount val="1"/>
                <c:pt idx="0">
                  <c:v>2019-2020</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CH"/>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CA I</c:v>
                </c:pt>
                <c:pt idx="1">
                  <c:v>CA II</c:v>
                </c:pt>
                <c:pt idx="2">
                  <c:v>CA III</c:v>
                </c:pt>
                <c:pt idx="3">
                  <c:v>CA IV</c:v>
                </c:pt>
                <c:pt idx="4">
                  <c:v>CA V</c:v>
                </c:pt>
                <c:pt idx="5">
                  <c:v>CA VI</c:v>
                </c:pt>
                <c:pt idx="6">
                  <c:v>CA VII</c:v>
                </c:pt>
                <c:pt idx="7">
                  <c:v>CA VIII</c:v>
                </c:pt>
              </c:strCache>
            </c:strRef>
          </c:cat>
          <c:val>
            <c:numRef>
              <c:f>Sheet1!$C$2:$C$9</c:f>
              <c:numCache>
                <c:formatCode>0%</c:formatCode>
                <c:ptCount val="8"/>
                <c:pt idx="0">
                  <c:v>0.12</c:v>
                </c:pt>
                <c:pt idx="1">
                  <c:v>0.11</c:v>
                </c:pt>
                <c:pt idx="2">
                  <c:v>0.1</c:v>
                </c:pt>
                <c:pt idx="3">
                  <c:v>0.1</c:v>
                </c:pt>
                <c:pt idx="4">
                  <c:v>0.26</c:v>
                </c:pt>
                <c:pt idx="5">
                  <c:v>7.0000000000000007E-2</c:v>
                </c:pt>
                <c:pt idx="6">
                  <c:v>0.2</c:v>
                </c:pt>
                <c:pt idx="7">
                  <c:v>7.0000000000000007E-2</c:v>
                </c:pt>
              </c:numCache>
            </c:numRef>
          </c:val>
          <c:extLst>
            <c:ext xmlns:c16="http://schemas.microsoft.com/office/drawing/2014/chart" uri="{C3380CC4-5D6E-409C-BE32-E72D297353CC}">
              <c16:uniqueId val="{00000001-F367-8449-9A6D-6D9C926B7D89}"/>
            </c:ext>
          </c:extLst>
        </c:ser>
        <c:dLbls>
          <c:showLegendKey val="0"/>
          <c:showVal val="0"/>
          <c:showCatName val="0"/>
          <c:showSerName val="0"/>
          <c:showPercent val="0"/>
          <c:showBubbleSize val="0"/>
        </c:dLbls>
        <c:gapWidth val="55"/>
        <c:overlap val="100"/>
        <c:axId val="2147182336"/>
        <c:axId val="2147183984"/>
      </c:barChart>
      <c:catAx>
        <c:axId val="2147182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CH"/>
          </a:p>
        </c:txPr>
        <c:crossAx val="2147183984"/>
        <c:crosses val="autoZero"/>
        <c:auto val="1"/>
        <c:lblAlgn val="ctr"/>
        <c:lblOffset val="100"/>
        <c:noMultiLvlLbl val="0"/>
      </c:catAx>
      <c:valAx>
        <c:axId val="2147183984"/>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CH"/>
          </a:p>
        </c:txPr>
        <c:crossAx val="2147182336"/>
        <c:crosses val="autoZero"/>
        <c:crossBetween val="between"/>
      </c:valAx>
      <c:spPr>
        <a:noFill/>
        <a:ln>
          <a:noFill/>
        </a:ln>
        <a:effectLst/>
      </c:spPr>
    </c:plotArea>
    <c:legend>
      <c:legendPos val="b"/>
      <c:layout>
        <c:manualLayout>
          <c:xMode val="edge"/>
          <c:yMode val="edge"/>
          <c:x val="0.43851827177915975"/>
          <c:y val="0.92563197900064187"/>
          <c:w val="0.25510834816580952"/>
          <c:h val="5.7409055400877325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CH"/>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CH"/>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5.4407866104309782E-2"/>
          <c:y val="2.8309454384865505E-2"/>
          <c:w val="0.93296766038232359"/>
          <c:h val="0.81472415927692621"/>
        </c:manualLayout>
      </c:layout>
      <c:barChart>
        <c:barDir val="col"/>
        <c:grouping val="stacked"/>
        <c:varyColors val="0"/>
        <c:ser>
          <c:idx val="0"/>
          <c:order val="0"/>
          <c:tx>
            <c:strRef>
              <c:f>Sheet1!$B$1</c:f>
              <c:strCache>
                <c:ptCount val="1"/>
                <c:pt idx="0">
                  <c:v>2018-2019</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CH"/>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CA I</c:v>
                </c:pt>
                <c:pt idx="1">
                  <c:v>CA II</c:v>
                </c:pt>
                <c:pt idx="2">
                  <c:v>CA III</c:v>
                </c:pt>
                <c:pt idx="3">
                  <c:v>CA IV</c:v>
                </c:pt>
                <c:pt idx="4">
                  <c:v>CA V</c:v>
                </c:pt>
                <c:pt idx="5">
                  <c:v>CA VI</c:v>
                </c:pt>
                <c:pt idx="6">
                  <c:v>CA VII</c:v>
                </c:pt>
                <c:pt idx="7">
                  <c:v>CA VIII</c:v>
                </c:pt>
              </c:strCache>
            </c:strRef>
          </c:cat>
          <c:val>
            <c:numRef>
              <c:f>Sheet1!$B$2:$B$9</c:f>
              <c:numCache>
                <c:formatCode>0%</c:formatCode>
                <c:ptCount val="8"/>
                <c:pt idx="0">
                  <c:v>0.27</c:v>
                </c:pt>
                <c:pt idx="1">
                  <c:v>0.19</c:v>
                </c:pt>
                <c:pt idx="2">
                  <c:v>0.3</c:v>
                </c:pt>
                <c:pt idx="3">
                  <c:v>0.19</c:v>
                </c:pt>
                <c:pt idx="4">
                  <c:v>0.59</c:v>
                </c:pt>
                <c:pt idx="5">
                  <c:v>0.4</c:v>
                </c:pt>
                <c:pt idx="6">
                  <c:v>0.35</c:v>
                </c:pt>
                <c:pt idx="7">
                  <c:v>0.4</c:v>
                </c:pt>
              </c:numCache>
            </c:numRef>
          </c:val>
          <c:extLst>
            <c:ext xmlns:c16="http://schemas.microsoft.com/office/drawing/2014/chart" uri="{C3380CC4-5D6E-409C-BE32-E72D297353CC}">
              <c16:uniqueId val="{00000000-C216-484D-A581-1F45E6C53305}"/>
            </c:ext>
          </c:extLst>
        </c:ser>
        <c:ser>
          <c:idx val="1"/>
          <c:order val="1"/>
          <c:tx>
            <c:strRef>
              <c:f>Sheet1!$C$1</c:f>
              <c:strCache>
                <c:ptCount val="1"/>
                <c:pt idx="0">
                  <c:v>2019-2020</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CH"/>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CA I</c:v>
                </c:pt>
                <c:pt idx="1">
                  <c:v>CA II</c:v>
                </c:pt>
                <c:pt idx="2">
                  <c:v>CA III</c:v>
                </c:pt>
                <c:pt idx="3">
                  <c:v>CA IV</c:v>
                </c:pt>
                <c:pt idx="4">
                  <c:v>CA V</c:v>
                </c:pt>
                <c:pt idx="5">
                  <c:v>CA VI</c:v>
                </c:pt>
                <c:pt idx="6">
                  <c:v>CA VII</c:v>
                </c:pt>
                <c:pt idx="7">
                  <c:v>CA VIII</c:v>
                </c:pt>
              </c:strCache>
            </c:strRef>
          </c:cat>
          <c:val>
            <c:numRef>
              <c:f>Sheet1!$C$2:$C$9</c:f>
              <c:numCache>
                <c:formatCode>0%</c:formatCode>
                <c:ptCount val="8"/>
                <c:pt idx="0">
                  <c:v>0.12</c:v>
                </c:pt>
                <c:pt idx="1">
                  <c:v>0.11</c:v>
                </c:pt>
                <c:pt idx="2">
                  <c:v>0.1</c:v>
                </c:pt>
                <c:pt idx="3">
                  <c:v>0.1</c:v>
                </c:pt>
                <c:pt idx="4">
                  <c:v>0.26</c:v>
                </c:pt>
                <c:pt idx="5">
                  <c:v>7.0000000000000007E-2</c:v>
                </c:pt>
                <c:pt idx="6">
                  <c:v>0.2</c:v>
                </c:pt>
                <c:pt idx="7">
                  <c:v>7.0000000000000007E-2</c:v>
                </c:pt>
              </c:numCache>
            </c:numRef>
          </c:val>
          <c:extLst>
            <c:ext xmlns:c16="http://schemas.microsoft.com/office/drawing/2014/chart" uri="{C3380CC4-5D6E-409C-BE32-E72D297353CC}">
              <c16:uniqueId val="{00000001-F367-8449-9A6D-6D9C926B7D89}"/>
            </c:ext>
          </c:extLst>
        </c:ser>
        <c:ser>
          <c:idx val="2"/>
          <c:order val="2"/>
          <c:tx>
            <c:strRef>
              <c:f>Sheet1!$D$1</c:f>
              <c:strCache>
                <c:ptCount val="1"/>
                <c:pt idx="0">
                  <c:v>2020-2021</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CH"/>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CA I</c:v>
                </c:pt>
                <c:pt idx="1">
                  <c:v>CA II</c:v>
                </c:pt>
                <c:pt idx="2">
                  <c:v>CA III</c:v>
                </c:pt>
                <c:pt idx="3">
                  <c:v>CA IV</c:v>
                </c:pt>
                <c:pt idx="4">
                  <c:v>CA V</c:v>
                </c:pt>
                <c:pt idx="5">
                  <c:v>CA VI</c:v>
                </c:pt>
                <c:pt idx="6">
                  <c:v>CA VII</c:v>
                </c:pt>
                <c:pt idx="7">
                  <c:v>CA VIII</c:v>
                </c:pt>
              </c:strCache>
            </c:strRef>
          </c:cat>
          <c:val>
            <c:numRef>
              <c:f>Sheet1!$D$2:$D$9</c:f>
              <c:numCache>
                <c:formatCode>0%</c:formatCode>
                <c:ptCount val="8"/>
                <c:pt idx="0">
                  <c:v>0.18999999999999995</c:v>
                </c:pt>
                <c:pt idx="1">
                  <c:v>0.14000000000000001</c:v>
                </c:pt>
                <c:pt idx="2">
                  <c:v>0.12000000000000005</c:v>
                </c:pt>
                <c:pt idx="3">
                  <c:v>0.21000000000000002</c:v>
                </c:pt>
                <c:pt idx="4">
                  <c:v>0.15000000000000002</c:v>
                </c:pt>
                <c:pt idx="5">
                  <c:v>9.0000000000000024E-2</c:v>
                </c:pt>
                <c:pt idx="6">
                  <c:v>0.10000000000000003</c:v>
                </c:pt>
                <c:pt idx="7">
                  <c:v>9.0000000000000024E-2</c:v>
                </c:pt>
              </c:numCache>
            </c:numRef>
          </c:val>
          <c:extLst>
            <c:ext xmlns:c16="http://schemas.microsoft.com/office/drawing/2014/chart" uri="{C3380CC4-5D6E-409C-BE32-E72D297353CC}">
              <c16:uniqueId val="{00000001-D1D1-3C44-AA0A-873B6D3440FB}"/>
            </c:ext>
          </c:extLst>
        </c:ser>
        <c:dLbls>
          <c:showLegendKey val="0"/>
          <c:showVal val="0"/>
          <c:showCatName val="0"/>
          <c:showSerName val="0"/>
          <c:showPercent val="0"/>
          <c:showBubbleSize val="0"/>
        </c:dLbls>
        <c:gapWidth val="55"/>
        <c:overlap val="100"/>
        <c:axId val="2147182336"/>
        <c:axId val="2147183984"/>
      </c:barChart>
      <c:catAx>
        <c:axId val="2147182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CH"/>
          </a:p>
        </c:txPr>
        <c:crossAx val="2147183984"/>
        <c:crosses val="autoZero"/>
        <c:auto val="1"/>
        <c:lblAlgn val="ctr"/>
        <c:lblOffset val="100"/>
        <c:noMultiLvlLbl val="0"/>
      </c:catAx>
      <c:valAx>
        <c:axId val="2147183984"/>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CH"/>
          </a:p>
        </c:txPr>
        <c:crossAx val="2147182336"/>
        <c:crosses val="autoZero"/>
        <c:crossBetween val="between"/>
      </c:valAx>
      <c:spPr>
        <a:noFill/>
        <a:ln>
          <a:noFill/>
        </a:ln>
        <a:effectLst/>
      </c:spPr>
    </c:plotArea>
    <c:legend>
      <c:legendPos val="b"/>
      <c:layout>
        <c:manualLayout>
          <c:xMode val="edge"/>
          <c:yMode val="edge"/>
          <c:x val="0.3765435836226329"/>
          <c:y val="0.92805468837185345"/>
          <c:w val="0.38266261261717172"/>
          <c:h val="5.7409055400877325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CH"/>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CH"/>
    </a:p>
  </c:txPr>
  <c:externalData r:id="rId3">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colors2.xml><?xml version="1.0" encoding="utf-8"?>
<cs:colorStyle xmlns:cs="http://schemas.microsoft.com/office/drawing/2012/chartStyle" xmlns:a="http://schemas.openxmlformats.org/drawingml/2006/main" meth="withinLinear" id="16">
  <a:schemeClr val="accent3"/>
</cs:colorStyle>
</file>

<file path=ppt/charts/colors3.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CF3CB4F-A176-2C43-99AA-7687642B8183}" type="datetimeFigureOut">
              <a:rPr lang="en-US" smtClean="0"/>
              <a:t>12/2/21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AE45CF7-7425-FD40-8218-CC60E76BE5A1}" type="slidenum">
              <a:rPr lang="en-US" smtClean="0"/>
              <a:t>‹#›</a:t>
            </a:fld>
            <a:endParaRPr lang="en-US"/>
          </a:p>
        </p:txBody>
      </p:sp>
    </p:spTree>
    <p:extLst>
      <p:ext uri="{BB962C8B-B14F-4D97-AF65-F5344CB8AC3E}">
        <p14:creationId xmlns:p14="http://schemas.microsoft.com/office/powerpoint/2010/main" val="3429589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Greetings friends and fellow Lions, </a:t>
            </a:r>
          </a:p>
          <a:p>
            <a:pPr rtl="0" fontAlgn="base"/>
            <a:r>
              <a:rPr lang="en-US" sz="1200" b="0" i="0" kern="1200" dirty="0">
                <a:solidFill>
                  <a:schemeClr val="tx1"/>
                </a:solidFill>
                <a:effectLst/>
                <a:latin typeface="+mn-lt"/>
                <a:ea typeface="+mn-ea"/>
                <a:cs typeface="+mn-cs"/>
              </a:rPr>
              <a:t>My name is Dr. </a:t>
            </a:r>
            <a:r>
              <a:rPr lang="en-US" sz="1200" b="0" i="0" kern="1200" dirty="0" err="1">
                <a:solidFill>
                  <a:schemeClr val="tx1"/>
                </a:solidFill>
                <a:effectLst/>
                <a:latin typeface="+mn-lt"/>
                <a:ea typeface="+mn-ea"/>
                <a:cs typeface="+mn-cs"/>
              </a:rPr>
              <a:t>Professory</a:t>
            </a:r>
            <a:r>
              <a:rPr lang="en-US" sz="1200" b="0" i="0" kern="1200" dirty="0">
                <a:solidFill>
                  <a:schemeClr val="tx1"/>
                </a:solidFill>
                <a:effectLst/>
                <a:latin typeface="+mn-lt"/>
                <a:ea typeface="+mn-ea"/>
                <a:cs typeface="+mn-cs"/>
              </a:rPr>
              <a:t> Giuseppe Grimaldi and I am the Campaign 100 Chairperson for CA IV. </a:t>
            </a:r>
          </a:p>
          <a:p>
            <a:pPr rtl="0" fontAlgn="base"/>
            <a:r>
              <a:rPr lang="en-US" sz="1200" b="0" i="0" kern="1200" dirty="0">
                <a:solidFill>
                  <a:schemeClr val="tx1"/>
                </a:solidFill>
                <a:effectLst/>
                <a:latin typeface="+mn-lt"/>
                <a:ea typeface="+mn-ea"/>
                <a:cs typeface="+mn-cs"/>
              </a:rPr>
              <a:t>It is wonderful to see you all here today! Welcome.</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As we move through the final year of Campaign 100, I would like to take some time to thank everyone who has worked and donated to make our service possible.  It is true that we have a long way to go in this final year of the campaign, but it is important not to become so obsessed with our goal that we fail to appreciate our accomplishments as Lions to date.  This presentation is about the ways Lionism has continued to thrive and grow with our campaign.   Even in our recent, difficult times: </a:t>
            </a:r>
          </a:p>
        </p:txBody>
      </p:sp>
      <p:sp>
        <p:nvSpPr>
          <p:cNvPr id="4" name="Slide Number Placeholder 3"/>
          <p:cNvSpPr>
            <a:spLocks noGrp="1"/>
          </p:cNvSpPr>
          <p:nvPr>
            <p:ph type="sldNum" sz="quarter" idx="5"/>
          </p:nvPr>
        </p:nvSpPr>
        <p:spPr/>
        <p:txBody>
          <a:bodyPr/>
          <a:lstStyle/>
          <a:p>
            <a:fld id="{9AE45CF7-7425-FD40-8218-CC60E76BE5A1}" type="slidenum">
              <a:rPr lang="en-US" smtClean="0"/>
              <a:t>1</a:t>
            </a:fld>
            <a:endParaRPr lang="en-US"/>
          </a:p>
        </p:txBody>
      </p:sp>
    </p:spTree>
    <p:extLst>
      <p:ext uri="{BB962C8B-B14F-4D97-AF65-F5344CB8AC3E}">
        <p14:creationId xmlns:p14="http://schemas.microsoft.com/office/powerpoint/2010/main" val="2036512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Despite growing public health fears and isolation, this was a year that Lions supported one another, and continued to support the foundation.  Campaign 100 reach 50% of its goal by the end of this year.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42558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For the first time in the Lions history, the international convention, scheduled to be held in Singapore in the end of June, was cancelled.  In the absence of elections, Lion Dr. Jung-Yul Choi became the first President of the Lions Club International Association to serve for two years.  Past International President Gudrun became the first LCIF Chairperson to serve for two years.  </a:t>
            </a:r>
          </a:p>
        </p:txBody>
      </p:sp>
      <p:sp>
        <p:nvSpPr>
          <p:cNvPr id="4" name="Slide Number Placeholder 3"/>
          <p:cNvSpPr>
            <a:spLocks noGrp="1"/>
          </p:cNvSpPr>
          <p:nvPr>
            <p:ph type="sldNum" sz="quarter" idx="5"/>
          </p:nvPr>
        </p:nvSpPr>
        <p:spPr/>
        <p:txBody>
          <a:bodyPr/>
          <a:lstStyle/>
          <a:p>
            <a:fld id="{9AE45CF7-7425-FD40-8218-CC60E76BE5A1}" type="slidenum">
              <a:rPr lang="en-US" smtClean="0"/>
              <a:t>11</a:t>
            </a:fld>
            <a:endParaRPr lang="en-US"/>
          </a:p>
        </p:txBody>
      </p:sp>
    </p:spTree>
    <p:extLst>
      <p:ext uri="{BB962C8B-B14F-4D97-AF65-F5344CB8AC3E}">
        <p14:creationId xmlns:p14="http://schemas.microsoft.com/office/powerpoint/2010/main" val="23287444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As the 2020-2021 Lion year began, an explosion in the Port of Beirut, Lebanon caused up to US$15 billion in damage and left 300,000 homeless.  The response by Lions around the world, in support of the repair efforts was inspiring.  Several vaccines for COVID19 successfully completed clinical trials in November, and the world’s first double arm and shoulder transplant was performed in Lyon, France on a patient from Iceland.  12 European football clubs announced their intention to form a “Super League,” then changed their minds 2 days later.  The oil company Shell was ordered to align its carbon emissions with the Paris Climate Accord by a court in the Netherlands.  Polio became the second virus eradicated from the continent of Africa after Smallpox.  The United States became the first country to surpass 500,000 COVID19 deaths. </a:t>
            </a:r>
            <a:endParaRPr lang="en-US" sz="1300"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23294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 LCIF continued to provide grants for Covid-related programs, surpassing US$6 million in grants donated this year.  CA VI became the largest recipient of LCIF Covid19 grants as public health concerns in India skyrocketed.   Lion-led programs continued including the purchase of vehicles for hospice in-home patient visits in Poland; the development of a guest house for patient families in hospital in Germany; and building an all-inclusive playground for disabled children in Turkey.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94820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Donations to LCIF by the end of this year reached two-thirds of the campaign goal, with one more year to go.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23036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AE45CF7-7425-FD40-8218-CC60E76BE5A1}" type="slidenum">
              <a:rPr lang="en-US" smtClean="0"/>
              <a:t>15</a:t>
            </a:fld>
            <a:endParaRPr lang="en-US"/>
          </a:p>
        </p:txBody>
      </p:sp>
    </p:spTree>
    <p:extLst>
      <p:ext uri="{BB962C8B-B14F-4D97-AF65-F5344CB8AC3E}">
        <p14:creationId xmlns:p14="http://schemas.microsoft.com/office/powerpoint/2010/main" val="26532834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Lions clubs international hosted its first online convention, inclusive of elections.  The first black president of Lions Clubs International, Douglas Alexander was elected.  Immediate Past International President, Dr. Jung-Yul Choi became LCIF’s Chairperson.  Lion Fabricio Oliveira of Brazil was elected Third Vice President.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78334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year has already seen horrible flooding across Northern Europe.  LCIF responded immediately, with Major Catastrophe grants.  The 2020 Summer Olympic and Paralympic Games were also held this year: a year late; in Japan.  We continue to live with the Coronavirus, but as more and more people get vaccinated, we are seeing opportunities to meet again as Lions.  Many of us will do so at the upcoming European Forum this year.   </a:t>
            </a:r>
            <a:endParaRPr lang="en-US" sz="1300"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39123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The Corona virus has given many of us a renewed appreciation for the opportunities we have to make a difference in this world, and it is clear that there are more opportunities now, than ever.  To prevent the spread of Corona virus many measles, diabetes, nutrition, and other public health programs have been put on hold around the world.  Increasing risks to health for millions of people.  We know the need to address disaster relief and to keep first responders safe has become more complicated with the pandemic as well.  We need the help of all our Lions now more than ever, and the truth is that these programs require money to be successful.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18903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During the Covid-19 Pandemic, LCIF awarded 44 grants to Constitutional Area IV totaling over 1.6 million dollars. Because of the generosity of Lions, both before and during the pandemic, LCIF was able to quickly begin sending these grants. They met immediate needs of communities including the purchasing of personal protective equipment for healthcare and frontline workers.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Thank you to the Lions of CA IV for your service to your community. It is an honor to serve alongside such dedicated humanitarians.</a:t>
            </a: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(next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3938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Campaign 100 was launched at Lions Clubs’ 101</a:t>
            </a:r>
            <a:r>
              <a:rPr lang="en-US" sz="1200" b="0" i="0" kern="1200" baseline="30000" dirty="0">
                <a:solidFill>
                  <a:schemeClr val="tx1"/>
                </a:solidFill>
                <a:effectLst/>
                <a:latin typeface="+mn-lt"/>
                <a:ea typeface="+mn-ea"/>
                <a:cs typeface="+mn-cs"/>
              </a:rPr>
              <a:t>st</a:t>
            </a:r>
            <a:r>
              <a:rPr lang="en-US" sz="1200" b="0" i="0" kern="1200" dirty="0">
                <a:solidFill>
                  <a:schemeClr val="tx1"/>
                </a:solidFill>
                <a:effectLst/>
                <a:latin typeface="+mn-lt"/>
                <a:ea typeface="+mn-ea"/>
                <a:cs typeface="+mn-cs"/>
              </a:rPr>
              <a:t> International Convention, in July of 2018, in Las Vegas Nevada. </a:t>
            </a:r>
            <a:endParaRPr lang="en-US" sz="1300"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05123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Corona virus has given many of us a renewed appreciation for the opportunities we have to make a difference in this world, and it is clear that there are more opportunities now, than ever.  To prevent the spread of Corona virus many measles, diabetes, nutrition, and other public health programs have been put on hold around the world.  Increasing risks to health for millions of people.  We know the need to address disaster relief and to keep first responders safe has become more complicated with the pandemic as well.  We need the help of all our Lions now more than ever, and the truth is that these programs require money to be successful. That  is why now, more than ever, we need your support of LCIF. I’m asking if it is possible for you, and your friends to consider donating a little more than usual this year, while still staying secure.  Are we talking about one Euro?  That is fine.  Gifts are meaningful because of their value to the giver.  Would you forgive me if I asked if you might be able to add an additional Euro to your regular donations to LCIF?  How about an additional Euro per week to your typical giving?  How about two Euros?  If every Lion in Europe committed to donating what they could, above their regular LCIF donations, imagine what could be possible.  I hope you will choose to make an additional donation this year- whatever is right for you- and that you will tell your fellow Lions about your choice.    The Lions of Constitutional Area IV are capable of incredible things, and will continue empowering incredible Lions Service through their support of LCIF and Campaign 100.</a:t>
            </a:r>
          </a:p>
          <a:p>
            <a:pPr rtl="0"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89089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Thank you very, very much for your attention, and for your continued support of LCIF, our Foundation!</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Now, it is my honor to introduce Past International Director Claudette Cornet.</a:t>
            </a:r>
          </a:p>
        </p:txBody>
      </p:sp>
      <p:sp>
        <p:nvSpPr>
          <p:cNvPr id="4" name="Slide Number Placeholder 3"/>
          <p:cNvSpPr>
            <a:spLocks noGrp="1"/>
          </p:cNvSpPr>
          <p:nvPr>
            <p:ph type="sldNum" sz="quarter" idx="5"/>
          </p:nvPr>
        </p:nvSpPr>
        <p:spPr/>
        <p:txBody>
          <a:bodyPr/>
          <a:lstStyle/>
          <a:p>
            <a:fld id="{9AE45CF7-7425-FD40-8218-CC60E76BE5A1}" type="slidenum">
              <a:rPr lang="en-US" smtClean="0"/>
              <a:t>21</a:t>
            </a:fld>
            <a:endParaRPr lang="en-US"/>
          </a:p>
        </p:txBody>
      </p:sp>
    </p:spTree>
    <p:extLst>
      <p:ext uri="{BB962C8B-B14F-4D97-AF65-F5344CB8AC3E}">
        <p14:creationId xmlns:p14="http://schemas.microsoft.com/office/powerpoint/2010/main" val="27483694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Thank you, Former President Grimaldi, for your inspiring words. The accomplishments we as Lions around the world, and we the Lions of Europe have seen during these past years of Campaign 100 is incredible. It is something I am always happy to be reminded of. It inspires me to do even more, and continue growing the impact that we as Lions have in our communities, and around the world.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year is an important one. We are in the final year of our largest campaign in Lions’ history. Simply put, your involvement in Campaign 100 makes YOU part of history.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(next slide)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65127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those who may be new to Lions or not as familiar with OUR foundation, it is with LCIF grant funding that our clubs and districts are able to help more people in need and create even deeper, lasting impact. With this vital support, we help those most vulnerable. We help communities heal after natural disaster. We restore vision. Prevent avoidable blindness. LCIF also helps us screen and educate more people about diabetes. It also empowers us to support children with cancer, and their families. And help youth learn valuable life skills. Our global foundation is also helping Lions and Leos worldwide create systems to feed the hungry and protect our environment.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Since 1968, LCIF has awarded more than 1.1 billion U.S. dollars in grants! Just think of the millions of lives Lions have changed with grant funding from LCIF.</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Simply put, our Foundation changes lives around the world.  </a:t>
            </a:r>
            <a:endParaRPr lang="en-US" sz="1200" dirty="0"/>
          </a:p>
          <a:p>
            <a:endParaRPr lang="en-US" sz="1300" dirty="0"/>
          </a:p>
          <a:p>
            <a:r>
              <a:rPr lang="en-US" sz="1300" i="1" dirty="0"/>
              <a:t>(next slide)</a:t>
            </a:r>
          </a:p>
          <a:p>
            <a:endParaRPr lang="en-US" sz="1300" i="1" dirty="0"/>
          </a:p>
          <a:p>
            <a:endParaRPr lang="en-US" sz="1300"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05123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As you know, the ability to award these grants takes funding. Generous Lions like you, and clubs like yours, donate to LCIF each year. I want you to know that 100% of each donation – every gift you make, no matter the size – support Lions projects in our communities! </a:t>
            </a:r>
          </a:p>
          <a:p>
            <a:endParaRPr lang="en-US" sz="1300" dirty="0"/>
          </a:p>
          <a:p>
            <a:r>
              <a:rPr lang="en-US" sz="1300" i="1" dirty="0"/>
              <a:t>(next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94349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As you see here, our world is in need. And where there’s a need there’s a Lion.</a:t>
            </a:r>
          </a:p>
          <a:p>
            <a:endParaRPr lang="en-US" sz="1200" dirty="0"/>
          </a:p>
          <a:p>
            <a:r>
              <a:rPr lang="en-US" sz="1200" dirty="0"/>
              <a:t>Together, Lions and LCIF are improving health and well-being, strengthening communities, and protecting those who are vulnerable. Together, we’re ensuring YOUR community service for causes you care deeply about is as impactful as possible!</a:t>
            </a:r>
          </a:p>
          <a:p>
            <a:endParaRPr lang="en-US" sz="1200" dirty="0"/>
          </a:p>
          <a:p>
            <a:r>
              <a:rPr lang="en-US" sz="1200" dirty="0"/>
              <a:t>Simply put, by taking advantage of LCIF grants, you’ll take your service to the next level.</a:t>
            </a:r>
            <a:endParaRPr lang="en-US" sz="1200" b="0" i="0" kern="1200" dirty="0">
              <a:solidFill>
                <a:schemeClr val="tx1"/>
              </a:solidFill>
              <a:effectLst/>
              <a:latin typeface="+mn-lt"/>
              <a:ea typeface="+mn-ea"/>
              <a:cs typeface="+mn-cs"/>
            </a:endParaRPr>
          </a:p>
          <a:p>
            <a:endParaRPr lang="en-US" sz="1200" dirty="0"/>
          </a:p>
          <a:p>
            <a:r>
              <a:rPr lang="en-US" sz="1200" i="1" dirty="0"/>
              <a:t>(next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55888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As a Lion since </a:t>
            </a:r>
            <a:r>
              <a:rPr lang="en-US" sz="1200" b="1" i="0" u="none" strike="noStrike" kern="1200" dirty="0">
                <a:solidFill>
                  <a:schemeClr val="tx1"/>
                </a:solidFill>
                <a:effectLst/>
                <a:latin typeface="+mn-lt"/>
                <a:ea typeface="+mn-ea"/>
                <a:cs typeface="+mn-cs"/>
              </a:rPr>
              <a:t>[YEAR],</a:t>
            </a:r>
            <a:r>
              <a:rPr lang="en-US" sz="1200" b="0" i="0" u="none" strike="noStrike" kern="1200" dirty="0">
                <a:solidFill>
                  <a:schemeClr val="tx1"/>
                </a:solidFill>
                <a:effectLst/>
                <a:latin typeface="+mn-lt"/>
                <a:ea typeface="+mn-ea"/>
                <a:cs typeface="+mn-cs"/>
              </a:rPr>
              <a:t> I’ve witnessed firsthand the power of what we do in our communities and on a global scale. In 1990, LCIF announced Campaign SightFirst with a goal to raise 130 million U.S. dollars. By the end of that campaign, we’d collectively raised more than 140 million. </a:t>
            </a:r>
          </a:p>
          <a:p>
            <a:r>
              <a:rPr lang="en-US" sz="1200" b="0" i="0" u="none" strike="noStrike" kern="1200" dirty="0">
                <a:solidFill>
                  <a:schemeClr val="tx1"/>
                </a:solidFill>
                <a:effectLst/>
                <a:latin typeface="+mn-lt"/>
                <a:ea typeface="+mn-ea"/>
                <a:cs typeface="+mn-cs"/>
              </a:rPr>
              <a:t>  </a:t>
            </a:r>
          </a:p>
          <a:p>
            <a:r>
              <a:rPr lang="en-US" sz="1200" b="0" i="0" u="none" strike="noStrike" kern="1200" dirty="0">
                <a:solidFill>
                  <a:schemeClr val="tx1"/>
                </a:solidFill>
                <a:effectLst/>
                <a:latin typeface="+mn-lt"/>
                <a:ea typeface="+mn-ea"/>
                <a:cs typeface="+mn-cs"/>
              </a:rPr>
              <a:t>Campaign Sight First two launched in 2005 with a goal to raise 150 million dollars. By the end of THAT campaign, LCIF again exceeded its goal and raised 205 million.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Since the launch of SightFirst in 1990, LCIF has awarded nearly 1,400 grants totaling 372 million U.S. dollars and impacted vision for 488 million people worldwide.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Today, we continue the momentum with Campaign 100 in order to magnify the impact of your community service in cause areas you care about most.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a:t>(next slide)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36039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 is a true honor to join campaign leaders in all constitutional areas, districts and clubs; and YOU on this Campaign 100 journey. This is OUR campaign. A campaign designed to benefit YOU. A campaign that at this very moment is helping take our service to new heights in all eight LCIF cause areas. And a campaign ensuring the service upon which you are building your Lions legacy becomes the foundation on which the next-generation of Lions begins their legacy.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3169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LCIF’s commitment to you and 1.4 million Lions and Leos worldwide is why I am proud to be the  Vice-Chairperson of Campaign 100 in Constitutional Area IV. Together with your local leaders, Campaign Chairperson Former President Grimaldi, my Co-Vice-Chairperson PID Robert Rettby and I are championing our campaign because it is so very important to your service today and to the service of Lions and Leos for decades to come. We dedicate ourselves because ultimately, Campaign 100 benefits your community and our world in need.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 promise you… With your support, and with your club’s support, Campaign 100 WILL be the most impactful campaign in LCIF history. I hope you’ll join us in becoming part of Lions’ and Foundation history!</a:t>
            </a:r>
          </a:p>
          <a:p>
            <a:endParaRPr lang="en-US" sz="1200" kern="1200" dirty="0">
              <a:solidFill>
                <a:schemeClr val="tx1"/>
              </a:solidFill>
              <a:effectLst/>
              <a:latin typeface="+mn-lt"/>
              <a:ea typeface="+mn-ea"/>
              <a:cs typeface="+mn-cs"/>
            </a:endParaRPr>
          </a:p>
          <a:p>
            <a:r>
              <a:rPr lang="en-US" sz="1200" i="1" dirty="0"/>
              <a:t>(next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57417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dirty="0"/>
              <a:t>The cause areas served by LCIF and our campaign bear repeating.</a:t>
            </a:r>
          </a:p>
          <a:p>
            <a:endParaRPr lang="en-US" sz="1400" b="0" dirty="0"/>
          </a:p>
          <a:p>
            <a:r>
              <a:rPr lang="en-US" sz="1400" b="0" dirty="0"/>
              <a:t>Through Campaign 100, we are </a:t>
            </a:r>
            <a:r>
              <a:rPr lang="en-US" sz="1400" b="1" dirty="0"/>
              <a:t>increasing</a:t>
            </a:r>
            <a:r>
              <a:rPr lang="en-US" sz="1400" dirty="0"/>
              <a:t> our service impact in vision, youth development, disaster relief, and humanitarian efforts.</a:t>
            </a:r>
          </a:p>
          <a:p>
            <a:endParaRPr lang="en-US" sz="1400" dirty="0"/>
          </a:p>
          <a:p>
            <a:r>
              <a:rPr lang="en-US" sz="1400" dirty="0"/>
              <a:t>(click)</a:t>
            </a:r>
          </a:p>
          <a:p>
            <a:endParaRPr lang="en-US" sz="1400" dirty="0"/>
          </a:p>
          <a:p>
            <a:r>
              <a:rPr lang="en-US" sz="1400" b="0" dirty="0"/>
              <a:t>We are also </a:t>
            </a:r>
            <a:r>
              <a:rPr lang="en-US" sz="1400" b="1" dirty="0"/>
              <a:t>fighting </a:t>
            </a:r>
            <a:r>
              <a:rPr lang="en-US" sz="1400" dirty="0"/>
              <a:t>the global epidemic of diabetes and improving quality of life for those diagnosed</a:t>
            </a:r>
          </a:p>
          <a:p>
            <a:endParaRPr lang="en-US" sz="1400" dirty="0"/>
          </a:p>
          <a:p>
            <a:r>
              <a:rPr lang="en-US" sz="1400" dirty="0"/>
              <a:t>(click)</a:t>
            </a:r>
          </a:p>
          <a:p>
            <a:endParaRPr lang="en-US" sz="1400" dirty="0"/>
          </a:p>
          <a:p>
            <a:r>
              <a:rPr lang="en-US" sz="1400" b="1" dirty="0"/>
              <a:t>And we’re also expanding</a:t>
            </a:r>
            <a:r>
              <a:rPr lang="en-US" sz="1400" dirty="0"/>
              <a:t> our focus on childhood cancer, hunger, and the environment.</a:t>
            </a:r>
          </a:p>
          <a:p>
            <a:r>
              <a:rPr lang="en-US" sz="1400" dirty="0"/>
              <a:t> </a:t>
            </a:r>
          </a:p>
          <a:p>
            <a:r>
              <a:rPr lang="en-US" sz="1400" dirty="0"/>
              <a:t>The needs of our world are changing rapidly. And with your help, LCIF will be there with funding to help us meet those needs.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3444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2018 Convention was the 50</a:t>
            </a:r>
            <a:r>
              <a:rPr lang="en-US" sz="1200" b="0" i="0" kern="1200" baseline="30000" dirty="0">
                <a:solidFill>
                  <a:schemeClr val="tx1"/>
                </a:solidFill>
                <a:effectLst/>
                <a:latin typeface="+mn-lt"/>
                <a:ea typeface="+mn-ea"/>
                <a:cs typeface="+mn-cs"/>
              </a:rPr>
              <a:t>th</a:t>
            </a:r>
            <a:r>
              <a:rPr lang="en-US" sz="1200" b="0" i="0" kern="1200" dirty="0">
                <a:solidFill>
                  <a:schemeClr val="tx1"/>
                </a:solidFill>
                <a:effectLst/>
                <a:latin typeface="+mn-lt"/>
                <a:ea typeface="+mn-ea"/>
                <a:cs typeface="+mn-cs"/>
              </a:rPr>
              <a:t> anniversary of the founding of LCIF.  We as Lions elected our first Woman President, Past International President Gudrun Yngvadottir of Iceland, and Past President Dr. Naresh Aggarwal, concluding his presidential term, became the LCIF Chairperson.   </a:t>
            </a:r>
            <a:endParaRPr lang="en-US" sz="1300"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52993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Campaign 100’s fundraising goal is 300 million U.S. dollars.</a:t>
            </a:r>
            <a:r>
              <a:rPr lang="en-US" dirty="0">
                <a:effectLst/>
              </a:rPr>
              <a:t> </a:t>
            </a:r>
            <a:r>
              <a:rPr lang="en-US" sz="1200" dirty="0"/>
              <a:t>That’s a tremendous sum of money but remember the goals we just discussed. The world needs our service. Together, Lions and clubs worldwide have already helped us progress toward our goal. </a:t>
            </a:r>
          </a:p>
          <a:p>
            <a:endParaRPr lang="en-US" sz="1200" dirty="0"/>
          </a:p>
          <a:p>
            <a:endParaRPr lang="en-US" sz="1200" dirty="0"/>
          </a:p>
          <a:p>
            <a:pPr defTabSz="966612">
              <a:defRPr/>
            </a:pPr>
            <a:endParaRPr lang="en-US" sz="1200" dirty="0"/>
          </a:p>
          <a:p>
            <a:endParaRPr lang="en-US" sz="1200" dirty="0"/>
          </a:p>
          <a:p>
            <a:r>
              <a:rPr lang="en-US" sz="1200"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89089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Constitutional Area IV, we aim to play a crucial role in Campaign 100 by reaching our ambitious goal of US$49 million in fundraising.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I said, this goal is ambitious. But we Lions of Europe are NOT going to back down from a challenge. We will be successful. And in this success, we will empower incredible Lions Service for years to come.</a:t>
            </a:r>
          </a:p>
          <a:p>
            <a:endParaRPr lang="en-US" sz="1200" kern="1200" dirty="0">
              <a:solidFill>
                <a:schemeClr val="tx1"/>
              </a:solidFill>
              <a:effectLst/>
              <a:latin typeface="+mn-lt"/>
              <a:ea typeface="+mn-ea"/>
              <a:cs typeface="+mn-cs"/>
            </a:endParaRPr>
          </a:p>
          <a:p>
            <a:endParaRPr lang="en-US" sz="1200" dirty="0"/>
          </a:p>
          <a:p>
            <a:endParaRPr lang="en-US" sz="1200" dirty="0"/>
          </a:p>
          <a:p>
            <a:pPr defTabSz="966612">
              <a:defRPr/>
            </a:pPr>
            <a:endParaRPr lang="en-US" sz="1200" dirty="0"/>
          </a:p>
          <a:p>
            <a:endParaRPr lang="en-US" sz="1200" dirty="0"/>
          </a:p>
          <a:p>
            <a:r>
              <a:rPr lang="en-US" sz="1200"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01845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Speaking of the needs of the future, we can  be extremely proud of progress we have already made to meet these needs. </a:t>
            </a:r>
          </a:p>
          <a:p>
            <a:r>
              <a:rPr lang="en-US" sz="1200" b="0" kern="1200" dirty="0">
                <a:solidFill>
                  <a:schemeClr val="tx1"/>
                </a:solidFill>
                <a:effectLst/>
                <a:latin typeface="+mn-lt"/>
                <a:ea typeface="+mn-ea"/>
                <a:cs typeface="+mn-cs"/>
              </a:rPr>
              <a:t>In 2019, LCIF launched two new grant programs addressing Childhood Cancer and Hunger. To date, these pilot grant programs have together awarded 52 grants totaling more than 2.4 million U.S. dollars. </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In India, Lions used a Hunger grant to upgrade kitchens and dining facilities in </a:t>
            </a:r>
            <a:r>
              <a:rPr lang="en-US" sz="1200" b="1" kern="1200" dirty="0">
                <a:solidFill>
                  <a:schemeClr val="tx1"/>
                </a:solidFill>
                <a:effectLst/>
                <a:latin typeface="+mn-lt"/>
                <a:ea typeface="+mn-ea"/>
                <a:cs typeface="+mn-cs"/>
              </a:rPr>
              <a:t>NINETY</a:t>
            </a:r>
            <a:r>
              <a:rPr lang="en-US" sz="1200" b="0" kern="1200" dirty="0">
                <a:solidFill>
                  <a:schemeClr val="tx1"/>
                </a:solidFill>
                <a:effectLst/>
                <a:latin typeface="+mn-lt"/>
                <a:ea typeface="+mn-ea"/>
                <a:cs typeface="+mn-cs"/>
              </a:rPr>
              <a:t> childcare centers throughout the state of Kerala. These improvements are helping more than twenty-two hundred children enjoy freshly prepared meals in clean, welcoming environments.</a:t>
            </a:r>
            <a:endParaRPr lang="en-US" sz="1200" b="1"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a:t>(next slide)</a:t>
            </a:r>
            <a:endParaRPr lang="en-US" i="1"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87528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300 thousand children are diagnosed with childhood cancer every year.  It is a vulnerable period in their lives, and a great challenge for their families.  At a time that seems so sad, and so desperate, parents must quickly understand their medical options and plan a path forward.  Many parts of the world lacks access to critical treatment and follow-up care.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Bosnia and Herzegovina- a country of over 3.3 million people, only one hospital provides cancer treatment for children.  Many in the country experience economic hardship and live far from the hospital, making it difficult to continue regular checkups once initial cancer treatment ends. With 75 percent of children experiencing complications after treatment, Lions recognized the serious inadequacy and turned to LCIF, our foundation, for funding to take impactful action.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Lions responded by purchasing a van: establishing the country’s first mobile follow-up program for childhood cancer survivors.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van, is equipped with medical instruments and technology for delivering follow-up services to children in need across the country.  Families no longer need to travel to the hospital, the hospital comes to them.   A team of childhood cancer experts, including a doctor, nurse, psychologist, social worker, educator, and a peer counselor deliver treatment.  The peer counselor is often a young cancer survivor.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Each year, the van serves as many as 200 children recovering from cancer, along with their families, and provides the critical follow-up care at no cost. </a:t>
            </a:r>
          </a:p>
          <a:p>
            <a:endParaRPr lang="en-US" sz="1200" b="1"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Programs for childhood cancer are so powerful because access to treatment makes such a big difference to survival.  80% of children with pediatric cancer in high-income countries live.  80% of children from low-income countries die.</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Many of you already know about LCIF’s Global Hope hospitals in Uganda, Malawi and Botswana.  If you don’t, I encourage you to learn more.  The program includes training medical staff, and strengthening infrastructure to provide a faster, higher level of treatment.  The program is new, and last year, the facility in Botswana rang a bell at its entrance for the first time.  That bell is rung every time a child receiving treatment is diagnosed to be cancer free.  This pandemic has made treating cancer more challenging because patients have compromised immune systems, but programs continue.  We look forward to continuing to providing assistance in these challenging time.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5637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6BFC645-5DD5-2D45-98E1-C02B94A843BE}"/>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I think we all agree that NO ONE should ever go hungry. Yet the sad truth is that hunger is an ongoing and worldwide issue, with chronic undernutrition leading to illness and to delayed physical and mental development for children. It’s heartbreaking to know that in India, a staggering four in 10 children, 40 percent, face undernutrition or stunting.`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you may know, thousands of youngsters in rural Kerala depend on government-run </a:t>
            </a:r>
            <a:r>
              <a:rPr lang="en-US" sz="1200" kern="1200" dirty="0" err="1">
                <a:solidFill>
                  <a:schemeClr val="tx1"/>
                </a:solidFill>
                <a:effectLst/>
                <a:latin typeface="+mn-lt"/>
                <a:ea typeface="+mn-ea"/>
                <a:cs typeface="+mn-cs"/>
              </a:rPr>
              <a:t>Anganwadies</a:t>
            </a:r>
            <a:r>
              <a:rPr lang="en-US" sz="1200" kern="1200" dirty="0">
                <a:solidFill>
                  <a:schemeClr val="tx1"/>
                </a:solidFill>
                <a:effectLst/>
                <a:latin typeface="+mn-lt"/>
                <a:ea typeface="+mn-ea"/>
                <a:cs typeface="+mn-cs"/>
              </a:rPr>
              <a:t>, or childcare centers, for their meals. With many of the facilities having old kitchen equipment in need of repair, preparing meals for the children was both unhygienic and challenging.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Knowing the importance of the </a:t>
            </a:r>
            <a:r>
              <a:rPr lang="en-US" sz="1200" kern="1200" dirty="0" err="1">
                <a:solidFill>
                  <a:schemeClr val="tx1"/>
                </a:solidFill>
                <a:effectLst/>
                <a:latin typeface="+mn-lt"/>
                <a:ea typeface="+mn-ea"/>
                <a:cs typeface="+mn-cs"/>
              </a:rPr>
              <a:t>Anganwadies</a:t>
            </a:r>
            <a:r>
              <a:rPr lang="en-US" sz="1200" kern="1200" dirty="0">
                <a:solidFill>
                  <a:schemeClr val="tx1"/>
                </a:solidFill>
                <a:effectLst/>
                <a:latin typeface="+mn-lt"/>
                <a:ea typeface="+mn-ea"/>
                <a:cs typeface="+mn-cs"/>
              </a:rPr>
              <a:t>, Lions took action. They turned to LCIF, which awarded them more than 95,000 U.S. dollars in funding through a Hunger grant and a District and Club Community Impact grant. Lions used the funds to refurbish kitchen and dining facilities in </a:t>
            </a:r>
            <a:r>
              <a:rPr lang="en-US" sz="1200" b="1" kern="1200" dirty="0">
                <a:solidFill>
                  <a:schemeClr val="tx1"/>
                </a:solidFill>
                <a:effectLst/>
                <a:latin typeface="+mn-lt"/>
                <a:ea typeface="+mn-ea"/>
                <a:cs typeface="+mn-cs"/>
              </a:rPr>
              <a:t>90</a:t>
            </a:r>
            <a:r>
              <a:rPr lang="en-US" sz="1200" kern="1200" dirty="0">
                <a:solidFill>
                  <a:schemeClr val="tx1"/>
                </a:solidFill>
                <a:effectLst/>
                <a:latin typeface="+mn-lt"/>
                <a:ea typeface="+mn-ea"/>
                <a:cs typeface="+mn-cs"/>
              </a:rPr>
              <a:t> Kerala </a:t>
            </a:r>
            <a:r>
              <a:rPr lang="en-US" sz="1200" kern="1200" dirty="0" err="1">
                <a:solidFill>
                  <a:schemeClr val="tx1"/>
                </a:solidFill>
                <a:effectLst/>
                <a:latin typeface="+mn-lt"/>
                <a:ea typeface="+mn-ea"/>
                <a:cs typeface="+mn-cs"/>
              </a:rPr>
              <a:t>Anganwadies</a:t>
            </a:r>
            <a:r>
              <a:rPr lang="en-US" sz="1200" kern="1200" dirty="0">
                <a:solidFill>
                  <a:schemeClr val="tx1"/>
                </a:solidFill>
                <a:effectLst/>
                <a:latin typeface="+mn-lt"/>
                <a:ea typeface="+mn-ea"/>
                <a:cs typeface="+mn-cs"/>
              </a:rPr>
              <a:t> with upgraded appliances, plumbing and furniture.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Because of Lions and our foundation, more than 2,200 children each year can enjoy fresh cooked food prepared in clean and updated environments, easing the minds of parents and teachers: that’s 2,200 children receiving safe, healthy nourishment every day, for years to come.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Sustainability and impact are an important part of the assessment of all grant applications, and you can see that reflected in the type of projects that LCIF approves. </a:t>
            </a:r>
          </a:p>
        </p:txBody>
      </p:sp>
    </p:spTree>
    <p:extLst>
      <p:ext uri="{BB962C8B-B14F-4D97-AF65-F5344CB8AC3E}">
        <p14:creationId xmlns:p14="http://schemas.microsoft.com/office/powerpoint/2010/main" val="21254550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COVID-19 has drastically changed all our lives and quickly shifted how we ALL connect and serve our communities.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However, I have some great news to share on how LCIF continues to support Lions and Leos service through the pandemic.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Since March 2020, LCIF has awarded more than 6 million U.S. dollars for COVID-19 relief. 1.6 million US dollars were sent to Constitutional Area IV. How was LCIF able to award this funding so quickly? With support from donors like you giving what you can. Your gifts to LCIF and our campaign are why much needed personal protective equipment and other necessities reached healthcare workers in your community and mine. </a:t>
            </a:r>
            <a:endParaRPr lang="en-US" sz="1200" kern="1200" dirty="0">
              <a:solidFill>
                <a:schemeClr val="tx1"/>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Thank you for looking after your neighbors on the front line of pandemic relief.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thank you for your attention today. It has been wonderful being here with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 am proud to introduce, now, my co-vice Chairperson of Campaign 100 in CA IV, Past International Director Robert Rettby.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(next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72893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Thank you, PID Claudette, and hello Lions! What an honor it is to be here, speaking with you all about this Campaign, and how important and impactful it is. </a:t>
            </a:r>
          </a:p>
          <a:p>
            <a:endParaRPr lang="en-US" b="0" dirty="0"/>
          </a:p>
          <a:p>
            <a:r>
              <a:rPr lang="en-US" b="0" dirty="0"/>
              <a:t>Now that PID Claudette has spoken about </a:t>
            </a:r>
            <a:r>
              <a:rPr lang="en-US" b="1" dirty="0"/>
              <a:t>what we have accomplished thus far during our Campaign</a:t>
            </a:r>
            <a:r>
              <a:rPr lang="en-US" b="0" dirty="0"/>
              <a:t>, and the impact that it is already having, I am excited to tell you </a:t>
            </a:r>
            <a:r>
              <a:rPr lang="en-US" b="1" dirty="0"/>
              <a:t>about how we can meet our goal</a:t>
            </a:r>
            <a:r>
              <a:rPr lang="en-US" b="0" dirty="0"/>
              <a:t>s in this Campaign!</a:t>
            </a:r>
          </a:p>
          <a:p>
            <a:endParaRPr lang="en-US" b="0" dirty="0"/>
          </a:p>
          <a:p>
            <a:r>
              <a:rPr lang="en-US" b="0" i="1" dirty="0"/>
              <a:t>(Next slide)</a:t>
            </a:r>
          </a:p>
          <a:p>
            <a:endParaRPr lang="en-US" b="0" dirty="0"/>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58813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dirty="0"/>
              <a:t>This year we are focusing on </a:t>
            </a:r>
            <a:r>
              <a:rPr lang="en-US" sz="1200" b="1" dirty="0"/>
              <a:t>three initiatives </a:t>
            </a:r>
            <a:r>
              <a:rPr lang="en-US" sz="1200" b="0" dirty="0"/>
              <a:t>to help us reach our goal of US$300 million globally, US$49 million in CA IV:</a:t>
            </a:r>
          </a:p>
          <a:p>
            <a:pPr fontAlgn="base"/>
            <a:endParaRPr lang="en-US" sz="1200" b="0" dirty="0"/>
          </a:p>
          <a:p>
            <a:pPr marL="171450" indent="-171450" fontAlgn="base">
              <a:buFont typeface="Arial" panose="020B0604020202020204" pitchFamily="34" charset="0"/>
              <a:buChar char="•"/>
            </a:pPr>
            <a:r>
              <a:rPr lang="en-US" sz="1200" b="0" dirty="0"/>
              <a:t>With your help, we need to increase the number of Model Clubs</a:t>
            </a:r>
          </a:p>
          <a:p>
            <a:pPr marL="171450" indent="-171450" fontAlgn="base">
              <a:buFont typeface="Arial" panose="020B0604020202020204" pitchFamily="34" charset="0"/>
              <a:buChar char="•"/>
            </a:pPr>
            <a:r>
              <a:rPr lang="en-US" sz="1200" b="0" dirty="0"/>
              <a:t>We need more members to participate in our campaign. We need EVERY Lion and Leo – and club – on board!</a:t>
            </a:r>
          </a:p>
          <a:p>
            <a:pPr marL="171450" indent="-171450" fontAlgn="base">
              <a:buFont typeface="Arial" panose="020B0604020202020204" pitchFamily="34" charset="0"/>
              <a:buChar char="•"/>
            </a:pPr>
            <a:r>
              <a:rPr lang="en-US" sz="1200" b="0" dirty="0"/>
              <a:t>And we need to make sure we all spread the word of LCIF’s District and Club Community Impact grant program, which returns a portion of what we donate to LCIF to our communities in the form of grant funding. More on this wonderful grant program for your club or district in a few minutes.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85063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Model</a:t>
            </a:r>
            <a:r>
              <a:rPr lang="en-US" b="1" baseline="0" dirty="0"/>
              <a:t> Clubs </a:t>
            </a:r>
            <a:r>
              <a:rPr lang="en-US" baseline="0" dirty="0"/>
              <a:t>are crucial to Campaign 100’s success AND to your service impact. </a:t>
            </a:r>
            <a:r>
              <a:rPr lang="en-US" dirty="0"/>
              <a:t>To reach </a:t>
            </a:r>
            <a:r>
              <a:rPr lang="en-US" baseline="0" dirty="0"/>
              <a:t>Model</a:t>
            </a:r>
            <a:r>
              <a:rPr lang="en-US" dirty="0"/>
              <a:t> Cub status, clubs commit to raising an amount based on a formula of the number of club members multiplied by 500.</a:t>
            </a:r>
            <a:r>
              <a:rPr lang="en-US" baseline="0" dirty="0"/>
              <a:t> </a:t>
            </a:r>
            <a:r>
              <a:rPr lang="en-US" dirty="0"/>
              <a:t>Thus, a club with </a:t>
            </a:r>
            <a:r>
              <a:rPr lang="en-US" b="1" dirty="0"/>
              <a:t>25 members </a:t>
            </a:r>
            <a:r>
              <a:rPr lang="en-US" dirty="0"/>
              <a:t>would commit to raising 12,500 US dollars. Model Clubs</a:t>
            </a:r>
            <a:r>
              <a:rPr lang="en-US" baseline="0" dirty="0"/>
              <a:t> use a </a:t>
            </a:r>
            <a:r>
              <a:rPr lang="en-US" b="1" baseline="0" dirty="0"/>
              <a:t>variety of fundraising strategies</a:t>
            </a:r>
            <a:r>
              <a:rPr lang="en-US" b="1" dirty="0"/>
              <a:t> </a:t>
            </a:r>
            <a:r>
              <a:rPr lang="en-US" dirty="0"/>
              <a:t>to reach their goal</a:t>
            </a:r>
            <a:r>
              <a:rPr lang="en-US" baseline="0" dirty="0"/>
              <a:t>. Their commitment is crucial to LCIF’s ability to contribute to our community of Lions around the world.</a:t>
            </a:r>
            <a:r>
              <a:rPr lang="en-US" dirty="0"/>
              <a:t>  </a:t>
            </a:r>
            <a:endParaRPr lang="en-US" baseline="0" dirty="0"/>
          </a:p>
          <a:p>
            <a:endParaRPr lang="en-US" baseline="0" dirty="0"/>
          </a:p>
          <a:p>
            <a:r>
              <a:rPr lang="en-US" baseline="0" dirty="0"/>
              <a:t>Examining how much in donations your club has given to LCIF since July 1, 2017, you may find that you are closer to becoming a model club then you think!  We have had several clubs in CA IV change to becoming a Premier club after performing similar exercise.  </a:t>
            </a:r>
          </a:p>
          <a:p>
            <a:r>
              <a:rPr lang="en-US" baseline="0" dirty="0"/>
              <a:t> </a:t>
            </a:r>
          </a:p>
          <a:p>
            <a:r>
              <a:rPr lang="en-US" baseline="0" dirty="0"/>
              <a:t>The Model Club fundraising commitment becomes quite achievable by keeping in mind:</a:t>
            </a:r>
          </a:p>
          <a:p>
            <a:pPr marL="174708" indent="-174708">
              <a:buFont typeface="Arial" panose="020B0604020202020204" pitchFamily="34" charset="0"/>
              <a:buChar char="•"/>
            </a:pPr>
            <a:r>
              <a:rPr lang="en-US" b="1" baseline="0" dirty="0"/>
              <a:t>All funds raised since July 1, 2017 count </a:t>
            </a:r>
            <a:r>
              <a:rPr lang="en-US" baseline="0" dirty="0"/>
              <a:t>– most clubs have a head start!</a:t>
            </a:r>
          </a:p>
          <a:p>
            <a:pPr marL="174708" indent="-174708">
              <a:buFont typeface="Arial" panose="020B0604020202020204" pitchFamily="34" charset="0"/>
              <a:buChar char="•"/>
            </a:pPr>
            <a:r>
              <a:rPr lang="en-US" baseline="0" dirty="0"/>
              <a:t>All funds raised </a:t>
            </a:r>
            <a:r>
              <a:rPr lang="en-US" b="1" baseline="0" dirty="0"/>
              <a:t>from all sources </a:t>
            </a:r>
            <a:r>
              <a:rPr lang="en-US" baseline="0" dirty="0"/>
              <a:t>count. </a:t>
            </a:r>
            <a:r>
              <a:rPr lang="en-US" b="1" baseline="0" dirty="0"/>
              <a:t>Each member </a:t>
            </a:r>
            <a:r>
              <a:rPr lang="en-US" baseline="0" dirty="0"/>
              <a:t>is </a:t>
            </a:r>
            <a:r>
              <a:rPr lang="en-US" b="1" baseline="0" dirty="0"/>
              <a:t>NOT</a:t>
            </a:r>
            <a:r>
              <a:rPr lang="en-US" baseline="0" dirty="0"/>
              <a:t> responsible for donating 500 dollars!</a:t>
            </a:r>
          </a:p>
          <a:p>
            <a:pPr marL="174708" indent="-174708">
              <a:buFont typeface="Arial" panose="020B0604020202020204" pitchFamily="34" charset="0"/>
              <a:buChar char="•"/>
            </a:pPr>
            <a:r>
              <a:rPr lang="en-US" sz="1200" b="0" i="0" kern="1200" dirty="0">
                <a:solidFill>
                  <a:schemeClr val="tx1"/>
                </a:solidFill>
                <a:effectLst/>
                <a:latin typeface="+mn-lt"/>
                <a:ea typeface="+mn-ea"/>
                <a:cs typeface="+mn-cs"/>
              </a:rPr>
              <a:t>Clubs now have t</a:t>
            </a:r>
            <a:r>
              <a:rPr lang="en-US" sz="1200" b="1" i="0" kern="1200" dirty="0">
                <a:solidFill>
                  <a:schemeClr val="tx1"/>
                </a:solidFill>
                <a:effectLst/>
                <a:latin typeface="+mn-lt"/>
                <a:ea typeface="+mn-ea"/>
                <a:cs typeface="+mn-cs"/>
              </a:rPr>
              <a:t>hree years </a:t>
            </a:r>
            <a:r>
              <a:rPr lang="en-US" sz="1200" b="0" i="0" kern="1200" dirty="0">
                <a:solidFill>
                  <a:schemeClr val="tx1"/>
                </a:solidFill>
                <a:effectLst/>
                <a:latin typeface="+mn-lt"/>
                <a:ea typeface="+mn-ea"/>
                <a:cs typeface="+mn-cs"/>
              </a:rPr>
              <a:t>from the date they commit to becoming a Model Club to reach their goal AND earn limited-edition campaign recognition. </a:t>
            </a:r>
            <a:endParaRPr lang="en-US" sz="1200" b="0" i="0" kern="1200" baseline="0" dirty="0">
              <a:solidFill>
                <a:schemeClr val="tx1"/>
              </a:solidFill>
              <a:effectLst/>
              <a:latin typeface="+mn-lt"/>
              <a:ea typeface="+mn-ea"/>
              <a:cs typeface="+mn-cs"/>
            </a:endParaRPr>
          </a:p>
          <a:p>
            <a:pPr marL="0" indent="0">
              <a:buFont typeface="Arial" panose="020B0604020202020204" pitchFamily="34" charset="0"/>
              <a:buNone/>
            </a:pPr>
            <a:endParaRPr lang="en-US"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5530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Our next goal is to </a:t>
            </a:r>
            <a:r>
              <a:rPr lang="en-US" b="1" dirty="0"/>
              <a:t>increase member participation </a:t>
            </a:r>
            <a:r>
              <a:rPr lang="en-US" b="0" dirty="0"/>
              <a:t>in CA IV.</a:t>
            </a:r>
          </a:p>
          <a:p>
            <a:endParaRPr lang="en-US" b="0" dirty="0"/>
          </a:p>
          <a:p>
            <a:r>
              <a:rPr lang="en-US" b="0" dirty="0"/>
              <a:t>In the coming weeks, many of you will receive a </a:t>
            </a:r>
            <a:r>
              <a:rPr lang="en-US" b="1" dirty="0"/>
              <a:t>letter from Former International President Grimaldi</a:t>
            </a:r>
            <a:r>
              <a:rPr lang="en-US" b="0" dirty="0"/>
              <a:t>, asking you to make a personal commitment to support LCIF and Campaign 100. Some of you may be asked to follow the lead of a Lion Leader in your region, like your District Governor, or a Past District Governor, who has committed to supporting individually.</a:t>
            </a:r>
          </a:p>
          <a:p>
            <a:endParaRPr lang="en-US" b="0" dirty="0"/>
          </a:p>
          <a:p>
            <a:r>
              <a:rPr lang="en-US" b="0" dirty="0"/>
              <a:t>During Campaign 100, just 2.2% of Lions have individually donated directly to LCIF. We know that here </a:t>
            </a:r>
            <a:r>
              <a:rPr lang="en-US" b="1" dirty="0"/>
              <a:t>in CA IV, we almost always donate as a club</a:t>
            </a:r>
            <a:r>
              <a:rPr lang="en-US" b="0" dirty="0"/>
              <a:t>, from the proceeds of our fundraising efforts. Our clubs support many causes, locally, nationally and internationally; over 65% of clubs in CA IV have donated to LCIF to support Campaign 100.</a:t>
            </a:r>
          </a:p>
          <a:p>
            <a:endParaRPr lang="en-US" b="0" dirty="0"/>
          </a:p>
          <a:p>
            <a:r>
              <a:rPr lang="en-US" b="0" dirty="0"/>
              <a:t>Imagine if 65% of individual Lions committed to supporting the Campaign! Can you support LCIF? How about donating the equivalent of a </a:t>
            </a:r>
            <a:r>
              <a:rPr lang="en-US" b="1" dirty="0"/>
              <a:t>cup of coffee, 2 € per week</a:t>
            </a:r>
            <a:r>
              <a:rPr lang="en-US" b="0" dirty="0"/>
              <a:t>, for the remainder of this year?</a:t>
            </a:r>
          </a:p>
          <a:p>
            <a:endParaRPr lang="en-US" b="0" dirty="0"/>
          </a:p>
          <a:p>
            <a:r>
              <a:rPr lang="en-US" b="0" dirty="0"/>
              <a:t>If every Lion in Europe committed to participating in this way, imagine what we could do. </a:t>
            </a:r>
            <a:r>
              <a:rPr lang="en-US" b="1" dirty="0"/>
              <a:t>Imagine the impact </a:t>
            </a:r>
            <a:r>
              <a:rPr lang="en-US" b="0" dirty="0"/>
              <a:t>we could have.</a:t>
            </a:r>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7160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Noting that donations from Campaign Sight First II were finite, and that increasing the number of causes would allow LCIF to serve important needs of a larger number of communities, Lion leadership announced the introduction of additional LCIF cause areas,  and the launch of Campaign 100: designed to serve 21</a:t>
            </a:r>
            <a:r>
              <a:rPr lang="en-US" sz="1200" b="0" i="0" kern="1200" baseline="30000" dirty="0">
                <a:solidFill>
                  <a:schemeClr val="tx1"/>
                </a:solidFill>
                <a:effectLst/>
                <a:latin typeface="+mn-lt"/>
                <a:ea typeface="+mn-ea"/>
                <a:cs typeface="+mn-cs"/>
              </a:rPr>
              <a:t>st</a:t>
            </a:r>
            <a:r>
              <a:rPr lang="en-US" sz="1200" b="0" i="0" kern="1200" dirty="0">
                <a:solidFill>
                  <a:schemeClr val="tx1"/>
                </a:solidFill>
                <a:effectLst/>
                <a:latin typeface="+mn-lt"/>
                <a:ea typeface="+mn-ea"/>
                <a:cs typeface="+mn-cs"/>
              </a:rPr>
              <a:t> century needs of Lions communities.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34444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dirty="0"/>
              <a:t>Our third goal for the year is to increase engagement with, and participation in </a:t>
            </a:r>
            <a:r>
              <a:rPr lang="en-US" sz="1200" b="1" dirty="0"/>
              <a:t>LCIF Day </a:t>
            </a:r>
            <a:r>
              <a:rPr lang="en-US" sz="1200" b="0" dirty="0"/>
              <a:t>and in our </a:t>
            </a:r>
            <a:r>
              <a:rPr lang="en-US" sz="1200" b="1" dirty="0"/>
              <a:t>Online Recognition Event</a:t>
            </a:r>
            <a:r>
              <a:rPr lang="en-US" sz="1200" b="0" dirty="0"/>
              <a:t>. Both events were launched last year, and we are so excited to see them grow, and become more impactful each year. </a:t>
            </a:r>
          </a:p>
          <a:p>
            <a:pPr fontAlgn="base"/>
            <a:endParaRPr lang="en-US" sz="1200" b="0" dirty="0"/>
          </a:p>
          <a:p>
            <a:pPr fontAlgn="base"/>
            <a:r>
              <a:rPr lang="en-US" sz="1200" b="0" dirty="0"/>
              <a:t>There will be a presentation committed to LCIF Day </a:t>
            </a:r>
            <a:r>
              <a:rPr lang="en-US" sz="1200" b="1" dirty="0"/>
              <a:t>tomorrow at 14:15</a:t>
            </a:r>
            <a:r>
              <a:rPr lang="en-US" sz="1200" b="0" dirty="0"/>
              <a:t>, but I will describe it briefly for you here. LCIF Day is designed to bring every club in CA IV together in one collective effort in support of our Foundation. Clubs can commit to participating by hosting a </a:t>
            </a:r>
            <a:r>
              <a:rPr lang="en-US" sz="1200" b="1" dirty="0"/>
              <a:t>fundraising event </a:t>
            </a:r>
            <a:r>
              <a:rPr lang="en-US" sz="1200" b="0" dirty="0"/>
              <a:t>that supports LCIF. By </a:t>
            </a:r>
            <a:r>
              <a:rPr lang="en-US" sz="1200" b="1" dirty="0"/>
              <a:t>donating US$10 per member from the proceeds of the event</a:t>
            </a:r>
            <a:r>
              <a:rPr lang="en-US" sz="1200" b="0" dirty="0"/>
              <a:t>, clubs will meet their commitment! Some clubs will donate even more than this, as we saw last year! </a:t>
            </a:r>
          </a:p>
          <a:p>
            <a:pPr fontAlgn="base"/>
            <a:endParaRPr lang="en-US" sz="1200" b="0" dirty="0"/>
          </a:p>
          <a:p>
            <a:r>
              <a:rPr lang="en-US" sz="1200" dirty="0">
                <a:ea typeface="ＭＳ Ｐゴシック" pitchFamily="34" charset="-128"/>
                <a:cs typeface="Arial" charset="0"/>
              </a:rPr>
              <a:t>Our second annual Online Recognition Event will build off of the successes of last year’s event. </a:t>
            </a:r>
            <a:r>
              <a:rPr lang="en-US" sz="1200" b="1" dirty="0">
                <a:ea typeface="ＭＳ Ｐゴシック" pitchFamily="34" charset="-128"/>
                <a:cs typeface="Arial" charset="0"/>
              </a:rPr>
              <a:t>If you were able to attend, you know how exciting it was</a:t>
            </a:r>
            <a:r>
              <a:rPr lang="en-US" sz="1200" dirty="0">
                <a:ea typeface="ＭＳ Ｐゴシック" pitchFamily="34" charset="-128"/>
                <a:cs typeface="Arial" charset="0"/>
              </a:rPr>
              <a:t>. We saw Lion Leaders from across CA IV come together to </a:t>
            </a:r>
            <a:r>
              <a:rPr lang="en-US" sz="1200" b="1" dirty="0">
                <a:ea typeface="ＭＳ Ｐゴシック" pitchFamily="34" charset="-128"/>
                <a:cs typeface="Arial" charset="0"/>
              </a:rPr>
              <a:t>share inspiring stories of success</a:t>
            </a:r>
            <a:r>
              <a:rPr lang="en-US" sz="1200" dirty="0">
                <a:ea typeface="ＭＳ Ｐゴシック" pitchFamily="34" charset="-128"/>
                <a:cs typeface="Arial" charset="0"/>
              </a:rPr>
              <a:t>, and impact empowered by LCIF. </a:t>
            </a:r>
            <a:r>
              <a:rPr lang="en-US" sz="1200" b="1" dirty="0">
                <a:ea typeface="ＭＳ Ｐゴシック" pitchFamily="34" charset="-128"/>
                <a:cs typeface="Arial" charset="0"/>
              </a:rPr>
              <a:t>MJF and PMJF recipients were honored, as well as Model Clubs and Lead and Major Donors</a:t>
            </a:r>
            <a:r>
              <a:rPr lang="en-US" sz="1200" dirty="0">
                <a:ea typeface="ＭＳ Ｐゴシック" pitchFamily="34" charset="-128"/>
                <a:cs typeface="Arial" charset="0"/>
              </a:rPr>
              <a:t>. </a:t>
            </a:r>
          </a:p>
          <a:p>
            <a:endParaRPr lang="en-US" sz="1200" dirty="0">
              <a:ea typeface="ＭＳ Ｐゴシック" pitchFamily="34" charset="-128"/>
              <a:cs typeface="Arial" charset="0"/>
            </a:endParaRPr>
          </a:p>
          <a:p>
            <a:r>
              <a:rPr lang="en-US" sz="1200" dirty="0">
                <a:ea typeface="ＭＳ Ｐゴシック" pitchFamily="34" charset="-128"/>
                <a:cs typeface="Arial" charset="0"/>
              </a:rPr>
              <a:t>This is an incredible opportunity for you, and your fellow Lions to honor and recognize those more deserving of it on this international scale. Think about a Model Club commitment, if you can. Think about who in your club, or who from your community, has done something meriting this kind of recognition, and consider honoring them with an MJF or PMJF.</a:t>
            </a:r>
          </a:p>
          <a:p>
            <a:endParaRPr lang="en-US" sz="1200" dirty="0">
              <a:ea typeface="ＭＳ Ｐゴシック" pitchFamily="34" charset="-128"/>
              <a:cs typeface="Arial" charset="0"/>
            </a:endParaRPr>
          </a:p>
          <a:p>
            <a:r>
              <a:rPr lang="en-US" sz="1200" dirty="0">
                <a:ea typeface="ＭＳ Ｐゴシック" pitchFamily="34" charset="-128"/>
                <a:cs typeface="Arial" charset="0"/>
              </a:rPr>
              <a:t>We hope that many of you will join us in both of these impactful events!</a:t>
            </a:r>
          </a:p>
          <a:p>
            <a:pPr fontAlgn="base"/>
            <a:endParaRPr lang="en-US" sz="12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44915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Thank you all so much for your time today, and for supporting Campaign 100 and LCIF. I ask you today to continue being a leader among leaders. </a:t>
            </a:r>
            <a:r>
              <a:rPr lang="en-US" sz="1200" b="1" kern="1200" dirty="0">
                <a:solidFill>
                  <a:schemeClr val="tx1"/>
                </a:solidFill>
                <a:effectLst/>
                <a:latin typeface="+mn-lt"/>
                <a:ea typeface="+mn-ea"/>
                <a:cs typeface="+mn-cs"/>
              </a:rPr>
              <a:t>Set an example for fellow Lions. </a:t>
            </a:r>
            <a:r>
              <a:rPr lang="en-US" sz="1200" kern="1200" dirty="0">
                <a:solidFill>
                  <a:schemeClr val="tx1"/>
                </a:solidFill>
                <a:effectLst/>
                <a:latin typeface="+mn-lt"/>
                <a:ea typeface="+mn-ea"/>
                <a:cs typeface="+mn-cs"/>
              </a:rPr>
              <a:t>Continue sharing the importance of Campaign 100 and how donating to LCIF magnifies EVERY Lions service. Every </a:t>
            </a:r>
            <a:r>
              <a:rPr lang="en-US" sz="1200" i="1" kern="1200" dirty="0">
                <a:solidFill>
                  <a:schemeClr val="tx1"/>
                </a:solidFill>
                <a:effectLst/>
                <a:latin typeface="+mn-lt"/>
                <a:ea typeface="+mn-ea"/>
                <a:cs typeface="+mn-cs"/>
              </a:rPr>
              <a:t>Leos</a:t>
            </a:r>
            <a:r>
              <a:rPr lang="en-US" sz="1200" kern="1200" dirty="0">
                <a:solidFill>
                  <a:schemeClr val="tx1"/>
                </a:solidFill>
                <a:effectLst/>
                <a:latin typeface="+mn-lt"/>
                <a:ea typeface="+mn-ea"/>
                <a:cs typeface="+mn-cs"/>
              </a:rPr>
              <a:t> service. </a:t>
            </a:r>
            <a:r>
              <a:rPr lang="en-US" sz="1200" b="1" kern="1200" dirty="0">
                <a:solidFill>
                  <a:schemeClr val="tx1"/>
                </a:solidFill>
                <a:effectLst/>
                <a:latin typeface="+mn-lt"/>
                <a:ea typeface="+mn-ea"/>
                <a:cs typeface="+mn-cs"/>
              </a:rPr>
              <a:t>Share stories of service </a:t>
            </a:r>
            <a:r>
              <a:rPr lang="en-US" sz="1200" kern="1200" dirty="0">
                <a:solidFill>
                  <a:schemeClr val="tx1"/>
                </a:solidFill>
                <a:effectLst/>
                <a:latin typeface="+mn-lt"/>
                <a:ea typeface="+mn-ea"/>
                <a:cs typeface="+mn-cs"/>
              </a:rPr>
              <a:t>that inspire you.  Your leadership will inspire others, and together we WILL achieve our goal.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(next slide)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52355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dirty="0"/>
              <a:t>At this time, I am happy to invite Former President Grimaldi and PID Claudette to join me in answering any questions, or comments you have about today’s presentation and about Campaign 100.</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1590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That year over 1,000,000 people were displaced and over 400 died in flooding throughout India.  LCIF responded with a US$100,000 Major Catastrophe grant, providing food, water and other immediate needs to more than 60,000 people displaced by flooding and landslides.  LCIF ran smaller grants too, including Clean Water Projects for Schools in Burkina Faso with the Lions of Italy; and Equipping a Stroke Rehabilitation Center in Estonia; and in May of 2019 LCIF’s Board of Trustees approved US$1 million to support measles outbreak vaccination activities in partnership with the Measles and Rubella Initiative. </a:t>
            </a:r>
            <a:endParaRPr lang="en-US" sz="1300"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0199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By the end of the year we had reached 36% of our goal for the campaign.  We were on our way.  Europe had a slow start, but we have always known that we would finish strong.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8752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LCIF’s 102</a:t>
            </a:r>
            <a:r>
              <a:rPr lang="en-US" sz="1200" b="0" i="0" kern="1200" baseline="30000" dirty="0">
                <a:solidFill>
                  <a:schemeClr val="tx1"/>
                </a:solidFill>
                <a:effectLst/>
                <a:latin typeface="+mn-lt"/>
                <a:ea typeface="+mn-ea"/>
                <a:cs typeface="+mn-cs"/>
              </a:rPr>
              <a:t>nd</a:t>
            </a:r>
            <a:r>
              <a:rPr lang="en-US" sz="1200" b="0" i="0" kern="1200" dirty="0">
                <a:solidFill>
                  <a:schemeClr val="tx1"/>
                </a:solidFill>
                <a:effectLst/>
                <a:latin typeface="+mn-lt"/>
                <a:ea typeface="+mn-ea"/>
                <a:cs typeface="+mn-cs"/>
              </a:rPr>
              <a:t> convention was held in Milan, and began the</a:t>
            </a:r>
            <a:r>
              <a:rPr lang="en-US" sz="1200" b="1" i="0" kern="1200" dirty="0">
                <a:solidFill>
                  <a:schemeClr val="tx1"/>
                </a:solidFill>
                <a:effectLst/>
                <a:latin typeface="+mn-lt"/>
                <a:ea typeface="+mn-ea"/>
                <a:cs typeface="+mn-cs"/>
              </a:rPr>
              <a:t> 2019-2020 Lion Year</a:t>
            </a:r>
            <a:r>
              <a:rPr lang="en-US" sz="1200" b="0" i="0" kern="1200" dirty="0">
                <a:solidFill>
                  <a:schemeClr val="tx1"/>
                </a:solidFill>
                <a:effectLst/>
                <a:latin typeface="+mn-lt"/>
                <a:ea typeface="+mn-ea"/>
                <a:cs typeface="+mn-cs"/>
              </a:rPr>
              <a:t>.  Past President Gudrun </a:t>
            </a:r>
            <a:r>
              <a:rPr lang="en-US" sz="1200" b="0" i="0" kern="1200" dirty="0" err="1">
                <a:solidFill>
                  <a:schemeClr val="tx1"/>
                </a:solidFill>
                <a:effectLst/>
                <a:latin typeface="+mn-lt"/>
                <a:ea typeface="+mn-ea"/>
                <a:cs typeface="+mn-cs"/>
              </a:rPr>
              <a:t>Yngvadottir</a:t>
            </a:r>
            <a:r>
              <a:rPr lang="en-US" sz="1200" b="0" i="0" kern="1200" dirty="0">
                <a:solidFill>
                  <a:schemeClr val="tx1"/>
                </a:solidFill>
                <a:effectLst/>
                <a:latin typeface="+mn-lt"/>
                <a:ea typeface="+mn-ea"/>
                <a:cs typeface="+mn-cs"/>
              </a:rPr>
              <a:t> became the first woman Chairperson of LCIF.  Lion Dr. Jung-Yul Choi became the President of Lions Clubs International. </a:t>
            </a:r>
            <a:endParaRPr lang="en-US" sz="1300"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4141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LCIF’s Oak Brook staff began working remotely and several forums were cancelled, postponed, or held remotely.  At the height of Europe’s struggles with the virus, between March and May of 2020, LCIF issued 39 Covid-related grants for US$1,682,259 in CA IV.  CA IV had received the most Coronavirus-related grants in all of Lionism, until it was recently surpassed by CA VI during public health challenges in India.    </a:t>
            </a:r>
            <a:endParaRPr lang="en-US" sz="1300"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7458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LCIF and the Carter Center renewed their partnership to combat river blindness and trachoma with a four-year agreement, following the successful completion of a previous four-year agreement from 2016-2020 during which over 200,000 trachoma surgeries were performed.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This was also the year that LCIF launched its partnership with Global HOPE to improve survival rates of children with cancer in sub-Saharan Africa.  16-year-old </a:t>
            </a:r>
            <a:r>
              <a:rPr lang="en-US" sz="1200" b="0" i="0" kern="1200" dirty="0" err="1">
                <a:solidFill>
                  <a:schemeClr val="tx1"/>
                </a:solidFill>
                <a:effectLst/>
                <a:latin typeface="+mn-lt"/>
                <a:ea typeface="+mn-ea"/>
                <a:cs typeface="+mn-cs"/>
              </a:rPr>
              <a:t>Palema</a:t>
            </a:r>
            <a:r>
              <a:rPr lang="en-US" sz="1200" b="0" i="0" kern="1200" dirty="0">
                <a:solidFill>
                  <a:schemeClr val="tx1"/>
                </a:solidFill>
                <a:effectLst/>
                <a:latin typeface="+mn-lt"/>
                <a:ea typeface="+mn-ea"/>
                <a:cs typeface="+mn-cs"/>
              </a:rPr>
              <a:t> was the first patient to ring the Botswana center’s Bell of Bravery, signifying successful treatment of Hodgkin Lymphoma.  Additional examples of smaller, but great projects around Europe include the equipping of a cardiology unit in Italy; the development of a vocational training center for the deaf in Tanzania in cooperation with the Lions of Belgium; and equipping of a pediatric surgical room </a:t>
            </a:r>
            <a:r>
              <a:rPr lang="en-US" sz="1200" b="0" i="0" kern="1200">
                <a:solidFill>
                  <a:schemeClr val="tx1"/>
                </a:solidFill>
                <a:effectLst/>
                <a:latin typeface="+mn-lt"/>
                <a:ea typeface="+mn-ea"/>
                <a:cs typeface="+mn-cs"/>
              </a:rPr>
              <a:t>in Cyprus.   </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76194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0.gi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2.xml"/><Relationship Id="rId5" Type="http://schemas.openxmlformats.org/officeDocument/2006/relationships/image" Target="../media/image22.png"/><Relationship Id="rId4" Type="http://schemas.microsoft.com/office/2007/relationships/hdphoto" Target="../media/hdphoto1.wdp"/></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2.xml"/><Relationship Id="rId5" Type="http://schemas.openxmlformats.org/officeDocument/2006/relationships/image" Target="../media/image23.png"/><Relationship Id="rId4" Type="http://schemas.microsoft.com/office/2007/relationships/hdphoto" Target="../media/hdphoto2.wdp"/></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2.xml"/><Relationship Id="rId5" Type="http://schemas.openxmlformats.org/officeDocument/2006/relationships/image" Target="../media/image22.png"/><Relationship Id="rId4" Type="http://schemas.microsoft.com/office/2007/relationships/hdphoto" Target="../media/hdphoto2.wdp"/></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2.xml"/><Relationship Id="rId5" Type="http://schemas.openxmlformats.org/officeDocument/2006/relationships/image" Target="../media/image23.png"/><Relationship Id="rId4" Type="http://schemas.microsoft.com/office/2007/relationships/hdphoto" Target="../media/hdphoto2.wdp"/></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2.xml"/><Relationship Id="rId5" Type="http://schemas.openxmlformats.org/officeDocument/2006/relationships/image" Target="../media/image22.png"/><Relationship Id="rId4" Type="http://schemas.microsoft.com/office/2007/relationships/hdphoto" Target="../media/hdphoto2.wdp"/></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2.xml"/><Relationship Id="rId5" Type="http://schemas.openxmlformats.org/officeDocument/2006/relationships/image" Target="../media/image23.png"/><Relationship Id="rId4" Type="http://schemas.microsoft.com/office/2007/relationships/hdphoto" Target="../media/hdphoto2.wdp"/></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2.xml"/><Relationship Id="rId5" Type="http://schemas.openxmlformats.org/officeDocument/2006/relationships/image" Target="../media/image22.png"/><Relationship Id="rId4" Type="http://schemas.microsoft.com/office/2007/relationships/hdphoto" Target="../media/hdphoto2.wdp"/></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2.xml"/><Relationship Id="rId5" Type="http://schemas.openxmlformats.org/officeDocument/2006/relationships/image" Target="../media/image23.png"/><Relationship Id="rId4" Type="http://schemas.microsoft.com/office/2007/relationships/hdphoto" Target="../media/hdphoto2.wdp"/></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2.xml"/><Relationship Id="rId5" Type="http://schemas.openxmlformats.org/officeDocument/2006/relationships/image" Target="../media/image22.png"/><Relationship Id="rId4" Type="http://schemas.microsoft.com/office/2007/relationships/hdphoto" Target="../media/hdphoto2.wdp"/></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2.xml"/><Relationship Id="rId5" Type="http://schemas.openxmlformats.org/officeDocument/2006/relationships/image" Target="../media/image23.png"/><Relationship Id="rId4" Type="http://schemas.microsoft.com/office/2007/relationships/hdphoto" Target="../media/hdphoto2.wdp"/></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jpeg"/><Relationship Id="rId1" Type="http://schemas.openxmlformats.org/officeDocument/2006/relationships/slideMaster" Target="../slideMasters/slideMaster2.xml"/><Relationship Id="rId5" Type="http://schemas.openxmlformats.org/officeDocument/2006/relationships/image" Target="../media/image22.png"/><Relationship Id="rId4" Type="http://schemas.microsoft.com/office/2007/relationships/hdphoto" Target="../media/hdphoto2.wdp"/></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jpeg"/><Relationship Id="rId1" Type="http://schemas.openxmlformats.org/officeDocument/2006/relationships/slideMaster" Target="../slideMasters/slideMaster2.xml"/><Relationship Id="rId5" Type="http://schemas.openxmlformats.org/officeDocument/2006/relationships/image" Target="../media/image23.png"/><Relationship Id="rId4" Type="http://schemas.microsoft.com/office/2007/relationships/hdphoto" Target="../media/hdphoto2.wdp"/></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png"/><Relationship Id="rId1" Type="http://schemas.openxmlformats.org/officeDocument/2006/relationships/slideMaster" Target="../slideMasters/slideMaster2.xml"/><Relationship Id="rId4" Type="http://schemas.openxmlformats.org/officeDocument/2006/relationships/image" Target="../media/image10.gif"/></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png"/><Relationship Id="rId1" Type="http://schemas.openxmlformats.org/officeDocument/2006/relationships/slideMaster" Target="../slideMasters/slideMaster2.xml"/><Relationship Id="rId4" Type="http://schemas.openxmlformats.org/officeDocument/2006/relationships/image" Target="../media/image10.gif"/></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523999" y="5613399"/>
            <a:ext cx="3036959" cy="886792"/>
          </a:xfrm>
          <a:prstGeom prst="rect">
            <a:avLst/>
          </a:prstGeom>
        </p:spPr>
      </p:pic>
    </p:spTree>
    <p:extLst>
      <p:ext uri="{BB962C8B-B14F-4D97-AF65-F5344CB8AC3E}">
        <p14:creationId xmlns:p14="http://schemas.microsoft.com/office/powerpoint/2010/main" val="2194925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3CD42D-FF1A-0C47-8231-7E899959E7A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shot of a cell phone&#10;&#10;Description automatically generated">
            <a:extLst>
              <a:ext uri="{FF2B5EF4-FFF2-40B4-BE49-F238E27FC236}">
                <a16:creationId xmlns:a16="http://schemas.microsoft.com/office/drawing/2014/main" id="{D0ABA9C3-B604-9240-A0AD-A85DB7C7FB9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3" name="Picture 12" descr="A picture containing food, drawing&#10;&#10;Description automatically generated">
            <a:extLst>
              <a:ext uri="{FF2B5EF4-FFF2-40B4-BE49-F238E27FC236}">
                <a16:creationId xmlns:a16="http://schemas.microsoft.com/office/drawing/2014/main" id="{3C30ABBF-2E74-FC4C-B25D-B2CE07E7D27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4" name="Straight Connector 13">
            <a:extLst>
              <a:ext uri="{FF2B5EF4-FFF2-40B4-BE49-F238E27FC236}">
                <a16:creationId xmlns:a16="http://schemas.microsoft.com/office/drawing/2014/main" id="{45AFF672-4880-0248-871D-56B0BED9A01F}"/>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5" name="Slide Number Placeholder 19">
            <a:extLst>
              <a:ext uri="{FF2B5EF4-FFF2-40B4-BE49-F238E27FC236}">
                <a16:creationId xmlns:a16="http://schemas.microsoft.com/office/drawing/2014/main" id="{0F46DA33-1B5C-0B4A-A918-EB6397868ADB}"/>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a:solidFill>
                <a:schemeClr val="bg1"/>
              </a:solidFill>
            </a:endParaRPr>
          </a:p>
        </p:txBody>
      </p:sp>
      <p:sp>
        <p:nvSpPr>
          <p:cNvPr id="16" name="Title 1">
            <a:extLst>
              <a:ext uri="{FF2B5EF4-FFF2-40B4-BE49-F238E27FC236}">
                <a16:creationId xmlns:a16="http://schemas.microsoft.com/office/drawing/2014/main" id="{2414C3AC-72BD-E543-B9D2-0ECB6D60714D}"/>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7" name="Text Placeholder 4">
            <a:extLst>
              <a:ext uri="{FF2B5EF4-FFF2-40B4-BE49-F238E27FC236}">
                <a16:creationId xmlns:a16="http://schemas.microsoft.com/office/drawing/2014/main" id="{D8E4F99F-BC94-DA4B-940F-63D0F0D9F4EA}"/>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66883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rgbClr val="0D2240"/>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D5F0FFC-64E5-984E-8312-ADD1A478E1C8}"/>
              </a:ext>
            </a:extLst>
          </p:cNvPr>
          <p:cNvSpPr>
            <a:spLocks noGrp="1"/>
          </p:cNvSpPr>
          <p:nvPr>
            <p:ph type="pic" sz="quarter" idx="14"/>
          </p:nvPr>
        </p:nvSpPr>
        <p:spPr>
          <a:xfrm>
            <a:off x="7425755" y="1269612"/>
            <a:ext cx="4343884" cy="4830763"/>
          </a:xfrm>
          <a:ln w="28575">
            <a:solidFill>
              <a:schemeClr val="accent2"/>
            </a:solidFill>
          </a:ln>
        </p:spPr>
        <p:txBody>
          <a:bodyPr/>
          <a:lstStyle/>
          <a:p>
            <a:endParaRPr lang="en-US"/>
          </a:p>
        </p:txBody>
      </p:sp>
      <p:sp>
        <p:nvSpPr>
          <p:cNvPr id="12" name="Rectangle 11">
            <a:extLst>
              <a:ext uri="{FF2B5EF4-FFF2-40B4-BE49-F238E27FC236}">
                <a16:creationId xmlns:a16="http://schemas.microsoft.com/office/drawing/2014/main" id="{EC7AB8A7-C066-5E41-BBDA-CCF82A34A4B4}"/>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screenshot of a cell phone&#10;&#10;Description automatically generated">
            <a:extLst>
              <a:ext uri="{FF2B5EF4-FFF2-40B4-BE49-F238E27FC236}">
                <a16:creationId xmlns:a16="http://schemas.microsoft.com/office/drawing/2014/main" id="{C20ABBF3-8D3A-8048-B567-9E8CFBCA849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4" name="Picture 13" descr="A picture containing food, drawing&#10;&#10;Description automatically generated">
            <a:extLst>
              <a:ext uri="{FF2B5EF4-FFF2-40B4-BE49-F238E27FC236}">
                <a16:creationId xmlns:a16="http://schemas.microsoft.com/office/drawing/2014/main" id="{AD5E29FE-C5B9-8F49-A5F7-DB5CCE1CC9D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5" name="Straight Connector 14">
            <a:extLst>
              <a:ext uri="{FF2B5EF4-FFF2-40B4-BE49-F238E27FC236}">
                <a16:creationId xmlns:a16="http://schemas.microsoft.com/office/drawing/2014/main" id="{19DE7CCE-6DF5-A240-9813-A2DDD35406DC}"/>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6" name="Slide Number Placeholder 19">
            <a:extLst>
              <a:ext uri="{FF2B5EF4-FFF2-40B4-BE49-F238E27FC236}">
                <a16:creationId xmlns:a16="http://schemas.microsoft.com/office/drawing/2014/main" id="{90F736FC-6279-9244-87AC-84BC75B260D6}"/>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a:solidFill>
                <a:schemeClr val="bg1"/>
              </a:solidFill>
            </a:endParaRPr>
          </a:p>
        </p:txBody>
      </p:sp>
      <p:sp>
        <p:nvSpPr>
          <p:cNvPr id="17" name="Title 1">
            <a:extLst>
              <a:ext uri="{FF2B5EF4-FFF2-40B4-BE49-F238E27FC236}">
                <a16:creationId xmlns:a16="http://schemas.microsoft.com/office/drawing/2014/main" id="{0910C12B-5EB3-0B49-BCE4-52470ECDA2FE}"/>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8" name="Text Placeholder 4">
            <a:extLst>
              <a:ext uri="{FF2B5EF4-FFF2-40B4-BE49-F238E27FC236}">
                <a16:creationId xmlns:a16="http://schemas.microsoft.com/office/drawing/2014/main" id="{EBD13469-A7F6-7043-AAA8-D66315A3E13D}"/>
              </a:ext>
            </a:extLst>
          </p:cNvPr>
          <p:cNvSpPr>
            <a:spLocks noGrp="1"/>
          </p:cNvSpPr>
          <p:nvPr>
            <p:ph type="body" sz="quarter" idx="13"/>
          </p:nvPr>
        </p:nvSpPr>
        <p:spPr>
          <a:xfrm>
            <a:off x="410818" y="1269612"/>
            <a:ext cx="5354255" cy="4907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24702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Title and Content">
    <p:bg>
      <p:bgPr>
        <a:solidFill>
          <a:srgbClr val="0D224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1AB8C3-10A7-3743-807C-DDFA2E6F9F70}"/>
              </a:ext>
            </a:extLst>
          </p:cNvPr>
          <p:cNvSpPr>
            <a:spLocks noGrp="1"/>
          </p:cNvSpPr>
          <p:nvPr>
            <p:ph idx="1"/>
          </p:nvPr>
        </p:nvSpPr>
        <p:spPr>
          <a:xfrm>
            <a:off x="838200" y="1423686"/>
            <a:ext cx="10515600" cy="475327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838199" y="365126"/>
            <a:ext cx="8653041" cy="665022"/>
          </a:xfrm>
        </p:spPr>
        <p:txBody>
          <a:bodyPr>
            <a:normAutofit/>
          </a:bodyPr>
          <a:lstStyle>
            <a:lvl1pPr>
              <a:defRPr sz="3200" b="1">
                <a:solidFill>
                  <a:schemeClr val="bg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E52F9647-778A-D94E-8B73-7BE69C3F4529}"/>
              </a:ext>
            </a:extLst>
          </p:cNvPr>
          <p:cNvCxnSpPr/>
          <p:nvPr userDrawn="1"/>
        </p:nvCxnSpPr>
        <p:spPr>
          <a:xfrm>
            <a:off x="838200" y="967695"/>
            <a:ext cx="4233530" cy="0"/>
          </a:xfrm>
          <a:prstGeom prst="line">
            <a:avLst/>
          </a:prstGeom>
          <a:ln w="28575">
            <a:solidFill>
              <a:srgbClr val="EBB700"/>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F5E8020-BC79-B843-AB9E-3C1D932D7C3C}"/>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cture containing food, drawing&#10;&#10;Description automatically generated">
            <a:extLst>
              <a:ext uri="{FF2B5EF4-FFF2-40B4-BE49-F238E27FC236}">
                <a16:creationId xmlns:a16="http://schemas.microsoft.com/office/drawing/2014/main" id="{7B3A4A51-F7F9-CB41-8E7C-DE0C78AF6F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8" name="Group 17">
            <a:extLst>
              <a:ext uri="{FF2B5EF4-FFF2-40B4-BE49-F238E27FC236}">
                <a16:creationId xmlns:a16="http://schemas.microsoft.com/office/drawing/2014/main" id="{F19EA265-C2F5-5740-86F5-940817373821}"/>
              </a:ext>
            </a:extLst>
          </p:cNvPr>
          <p:cNvGrpSpPr/>
          <p:nvPr userDrawn="1"/>
        </p:nvGrpSpPr>
        <p:grpSpPr>
          <a:xfrm>
            <a:off x="11273010" y="6416040"/>
            <a:ext cx="125096" cy="365760"/>
            <a:chOff x="9970956" y="6416040"/>
            <a:chExt cx="125096" cy="365760"/>
          </a:xfrm>
        </p:grpSpPr>
        <p:cxnSp>
          <p:nvCxnSpPr>
            <p:cNvPr id="19" name="Straight Connector 18">
              <a:extLst>
                <a:ext uri="{FF2B5EF4-FFF2-40B4-BE49-F238E27FC236}">
                  <a16:creationId xmlns:a16="http://schemas.microsoft.com/office/drawing/2014/main" id="{2422CB68-F27B-E842-8A11-C97CBE6D1670}"/>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7DF2F50-8E7D-1B42-8761-21F808AD4C85}"/>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1" name="Slide Number Placeholder 19">
            <a:extLst>
              <a:ext uri="{FF2B5EF4-FFF2-40B4-BE49-F238E27FC236}">
                <a16:creationId xmlns:a16="http://schemas.microsoft.com/office/drawing/2014/main" id="{9502FCF6-3A21-C84B-B59E-4F93397DA7C5}"/>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spTree>
    <p:extLst>
      <p:ext uri="{BB962C8B-B14F-4D97-AF65-F5344CB8AC3E}">
        <p14:creationId xmlns:p14="http://schemas.microsoft.com/office/powerpoint/2010/main" val="18004025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ote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spc="300">
                <a:latin typeface="Arial" panose="020B0604020202020204" pitchFamily="34" charset="0"/>
                <a:cs typeface="Arial" panose="020B0604020202020204" pitchFamily="34" charset="0"/>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B2FFF44-DBF6-4F9F-9F70-A48E8AF83361}" type="slidenum">
              <a:rPr lang="en-US" smtClean="0"/>
              <a:t>‹#›</a:t>
            </a:fld>
            <a:endParaRPr lang="en-US"/>
          </a:p>
        </p:txBody>
      </p:sp>
      <p:sp>
        <p:nvSpPr>
          <p:cNvPr id="6" name="Text Placeholder 5"/>
          <p:cNvSpPr>
            <a:spLocks noGrp="1"/>
          </p:cNvSpPr>
          <p:nvPr>
            <p:ph type="body" sz="quarter" idx="12"/>
          </p:nvPr>
        </p:nvSpPr>
        <p:spPr>
          <a:xfrm>
            <a:off x="430213" y="1146175"/>
            <a:ext cx="11337925" cy="4859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32527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esenter Slide - Cam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081" y="1327684"/>
            <a:ext cx="3724915" cy="2342971"/>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tx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3"/>
            <a:ext cx="4375150" cy="1171945"/>
          </a:xfrm>
        </p:spPr>
        <p:txBody>
          <a:bodyPr>
            <a:normAutofit/>
          </a:bodyPr>
          <a:lstStyle>
            <a:lvl1pPr marL="0" indent="0" algn="ctr">
              <a:buNone/>
              <a:defRPr sz="1800" b="0" spc="0" baseline="0">
                <a:solidFill>
                  <a:schemeClr val="accent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2618" y="417404"/>
            <a:ext cx="1966916" cy="574340"/>
          </a:xfrm>
          <a:prstGeom prst="rect">
            <a:avLst/>
          </a:prstGeom>
        </p:spPr>
      </p:pic>
      <p:cxnSp>
        <p:nvCxnSpPr>
          <p:cNvPr id="10" name="Straight Connector 9">
            <a:extLst>
              <a:ext uri="{FF2B5EF4-FFF2-40B4-BE49-F238E27FC236}">
                <a16:creationId xmlns:a16="http://schemas.microsoft.com/office/drawing/2014/main" id="{F4C40AB8-98C1-0C42-B5FD-48529EB36ABB}"/>
              </a:ext>
            </a:extLst>
          </p:cNvPr>
          <p:cNvCxnSpPr/>
          <p:nvPr userDrawn="1"/>
        </p:nvCxnSpPr>
        <p:spPr>
          <a:xfrm>
            <a:off x="8773248" y="5290049"/>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69942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10473233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Presenter Slide - Cam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tx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3"/>
            <a:ext cx="4375150" cy="1171945"/>
          </a:xfrm>
        </p:spPr>
        <p:txBody>
          <a:bodyPr>
            <a:normAutofit/>
          </a:bodyPr>
          <a:lstStyle>
            <a:lvl1pPr marL="0" indent="0" algn="ctr">
              <a:buNone/>
              <a:defRPr sz="1800" b="0" spc="0" baseline="0">
                <a:solidFill>
                  <a:schemeClr val="accent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cxnSp>
        <p:nvCxnSpPr>
          <p:cNvPr id="10" name="Straight Connector 9">
            <a:extLst>
              <a:ext uri="{FF2B5EF4-FFF2-40B4-BE49-F238E27FC236}">
                <a16:creationId xmlns:a16="http://schemas.microsoft.com/office/drawing/2014/main" id="{F4C40AB8-98C1-0C42-B5FD-48529EB36ABB}"/>
              </a:ext>
            </a:extLst>
          </p:cNvPr>
          <p:cNvCxnSpPr/>
          <p:nvPr userDrawn="1"/>
        </p:nvCxnSpPr>
        <p:spPr>
          <a:xfrm>
            <a:off x="8773248" y="5290049"/>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89864" y="1381408"/>
            <a:ext cx="3073344" cy="2340863"/>
          </a:xfrm>
          <a:prstGeom prst="rect">
            <a:avLst/>
          </a:prstGeom>
        </p:spPr>
      </p:pic>
    </p:spTree>
    <p:extLst>
      <p:ext uri="{BB962C8B-B14F-4D97-AF65-F5344CB8AC3E}">
        <p14:creationId xmlns:p14="http://schemas.microsoft.com/office/powerpoint/2010/main" val="6835146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Slide - Campaign 100 (Light Blu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9841219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Slide - LCIF (Purpl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2844450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Slide - LCIF (Gree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990418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10" name="Picture 9" descr="Graphical user interface&#10;&#10;Description automatically generated with medium confidence">
            <a:extLst>
              <a:ext uri="{FF2B5EF4-FFF2-40B4-BE49-F238E27FC236}">
                <a16:creationId xmlns:a16="http://schemas.microsoft.com/office/drawing/2014/main" id="{E207170D-B158-3A4A-88B5-F8645712DC7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523999" y="5613399"/>
            <a:ext cx="3036959" cy="886792"/>
          </a:xfrm>
          <a:prstGeom prst="rect">
            <a:avLst/>
          </a:prstGeom>
        </p:spPr>
      </p:pic>
    </p:spTree>
    <p:extLst>
      <p:ext uri="{BB962C8B-B14F-4D97-AF65-F5344CB8AC3E}">
        <p14:creationId xmlns:p14="http://schemas.microsoft.com/office/powerpoint/2010/main" val="1571492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Slide - Campaign 100 (Orang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6"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4104739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Slide - LCIF (Lion Yellow)">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492840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Slide - Campaign 100 (Lion Blu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6"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2324766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Slide - LCIF (Dark Blu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0898294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100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0" name="Picture 9"/>
          <p:cNvPicPr>
            <a:picLocks noChangeAspect="1"/>
          </p:cNvPicPr>
          <p:nvPr userDrawn="1"/>
        </p:nvPicPr>
        <p:blipFill rotWithShape="1">
          <a:blip r:embed="rId3" cstate="screen">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a:ext>
            </a:extLst>
          </a:blip>
          <a:srcRect/>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8" name="Picture 7">
            <a:extLst>
              <a:ext uri="{FF2B5EF4-FFF2-40B4-BE49-F238E27FC236}">
                <a16:creationId xmlns:a16="http://schemas.microsoft.com/office/drawing/2014/main" id="{1B3887E9-B21A-A343-BACE-84B00412CDD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4686516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CIF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1" name="Picture 10"/>
          <p:cNvPicPr>
            <a:picLocks noChangeAspect="1"/>
          </p:cNvPicPr>
          <p:nvPr userDrawn="1"/>
        </p:nvPicPr>
        <p:blipFill rotWithShape="1">
          <a:blip r:embed="rId3" cstate="screen">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a:ext>
            </a:extLst>
          </a:blip>
          <a:srcRect/>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0" name="Picture 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33374798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100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p:cNvPicPr>
            <a:picLocks noChangeAspect="1"/>
          </p:cNvPicPr>
          <p:nvPr userDrawn="1"/>
        </p:nvPicPr>
        <p:blipFill rotWithShape="1">
          <a:blip r:embed="rId3" cstate="screen">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a:ext>
            </a:extLst>
          </a:blip>
          <a:srcRect/>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32760768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CIF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screen">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a:ext>
            </a:extLst>
          </a:blip>
          <a:srcRect/>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13201351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100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2" name="Picture 11"/>
          <p:cNvPicPr>
            <a:picLocks noChangeAspect="1"/>
          </p:cNvPicPr>
          <p:nvPr userDrawn="1"/>
        </p:nvPicPr>
        <p:blipFill rotWithShape="1">
          <a:blip r:embed="rId3" cstate="screen">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a:ext>
            </a:extLst>
          </a:blip>
          <a:srcRect/>
          <a:stretch/>
        </p:blipFill>
        <p:spPr>
          <a:xfrm>
            <a:off x="9448794" y="5622995"/>
            <a:ext cx="2743206" cy="1235006"/>
          </a:xfrm>
          <a:prstGeom prst="rect">
            <a:avLst/>
          </a:prstGeom>
        </p:spPr>
      </p:pic>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158880" y="6436634"/>
            <a:ext cx="1895135" cy="289277"/>
          </a:xfrm>
          <a:prstGeom prst="rect">
            <a:avLst/>
          </a:prstGeom>
        </p:spPr>
      </p:pic>
      <p:sp>
        <p:nvSpPr>
          <p:cNvPr id="13" name="Title 1"/>
          <p:cNvSpPr>
            <a:spLocks noGrp="1"/>
          </p:cNvSpPr>
          <p:nvPr>
            <p:ph type="title"/>
          </p:nvPr>
        </p:nvSpPr>
        <p:spPr>
          <a:xfrm>
            <a:off x="430212"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7627224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CIF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screen">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a:ext>
            </a:extLst>
          </a:blip>
          <a:srcRect/>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2601171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D2240"/>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3396DB-1F56-6D4A-BCDC-A5F1B4E3E76F}"/>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0FF74E8E-73DC-B94C-AC22-082FD083696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food, drawing&#10;&#10;Description automatically generated">
            <a:extLst>
              <a:ext uri="{FF2B5EF4-FFF2-40B4-BE49-F238E27FC236}">
                <a16:creationId xmlns:a16="http://schemas.microsoft.com/office/drawing/2014/main" id="{A7F0D7D1-1430-0D43-B6B9-B46069553A7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5" name="Group 14">
            <a:extLst>
              <a:ext uri="{FF2B5EF4-FFF2-40B4-BE49-F238E27FC236}">
                <a16:creationId xmlns:a16="http://schemas.microsoft.com/office/drawing/2014/main" id="{41165531-C215-804F-AE12-55E8E3E82EFF}"/>
              </a:ext>
            </a:extLst>
          </p:cNvPr>
          <p:cNvGrpSpPr/>
          <p:nvPr userDrawn="1"/>
        </p:nvGrpSpPr>
        <p:grpSpPr>
          <a:xfrm>
            <a:off x="11273010" y="6416040"/>
            <a:ext cx="125096" cy="365760"/>
            <a:chOff x="9970956" y="6416040"/>
            <a:chExt cx="125096" cy="365760"/>
          </a:xfrm>
        </p:grpSpPr>
        <p:cxnSp>
          <p:nvCxnSpPr>
            <p:cNvPr id="22" name="Straight Connector 21">
              <a:extLst>
                <a:ext uri="{FF2B5EF4-FFF2-40B4-BE49-F238E27FC236}">
                  <a16:creationId xmlns:a16="http://schemas.microsoft.com/office/drawing/2014/main" id="{245DA1B5-E441-0844-B645-78621A908683}"/>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E11239-27D7-A349-9313-6F72C8353D73}"/>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4" name="Slide Number Placeholder 19">
            <a:extLst>
              <a:ext uri="{FF2B5EF4-FFF2-40B4-BE49-F238E27FC236}">
                <a16:creationId xmlns:a16="http://schemas.microsoft.com/office/drawing/2014/main" id="{FFB1BE5A-FAB0-9A45-A856-0089E4ECC20C}"/>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sp>
        <p:nvSpPr>
          <p:cNvPr id="25" name="Title 1">
            <a:extLst>
              <a:ext uri="{FF2B5EF4-FFF2-40B4-BE49-F238E27FC236}">
                <a16:creationId xmlns:a16="http://schemas.microsoft.com/office/drawing/2014/main" id="{0B15404F-B2E8-0C49-ADDD-0D23A833D502}"/>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5045022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100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4" name="Picture 13"/>
          <p:cNvPicPr>
            <a:picLocks noChangeAspect="1"/>
          </p:cNvPicPr>
          <p:nvPr userDrawn="1"/>
        </p:nvPicPr>
        <p:blipFill rotWithShape="1">
          <a:blip r:embed="rId3" cstate="screen">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a:ext>
            </a:extLst>
          </a:blip>
          <a:srcRect/>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3889195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CIF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9" name="Picture 8"/>
          <p:cNvPicPr>
            <a:picLocks noChangeAspect="1"/>
          </p:cNvPicPr>
          <p:nvPr userDrawn="1"/>
        </p:nvPicPr>
        <p:blipFill rotWithShape="1">
          <a:blip r:embed="rId3" cstate="screen">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a:ext>
            </a:extLst>
          </a:blip>
          <a:srcRect/>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25960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100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screen">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a:ext>
            </a:extLst>
          </a:blip>
          <a:srcRect/>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3731629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CIF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screen">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a:ext>
            </a:extLst>
          </a:blip>
          <a:srcRect/>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1905218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100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p:cNvPicPr>
            <a:picLocks noChangeAspect="1"/>
          </p:cNvPicPr>
          <p:nvPr userDrawn="1"/>
        </p:nvPicPr>
        <p:blipFill rotWithShape="1">
          <a:blip r:embed="rId3" cstate="screen">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a:ext>
            </a:extLst>
          </a:blip>
          <a:srcRect/>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11967423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CIF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screen">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a:ext>
            </a:extLst>
          </a:blip>
          <a:srcRect/>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39926991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Slide - Side Circle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0315" y="2805403"/>
            <a:ext cx="3175250" cy="1247195"/>
          </a:xfrm>
          <a:noFill/>
        </p:spPr>
        <p:txBody>
          <a:bodyPr/>
          <a:lstStyle>
            <a:lvl1pPr algn="r">
              <a:defRPr sz="2400" strike="noStrike"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995436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ontent Slide - Side Circle (Black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120315" y="2805403"/>
            <a:ext cx="3175250" cy="1247195"/>
          </a:xfrm>
          <a:noFill/>
        </p:spPr>
        <p:txBody>
          <a:bodyPr/>
          <a:lstStyle>
            <a:lvl1pPr algn="r">
              <a:defRPr sz="2400" strike="noStrike" cap="none" spc="300">
                <a:solidFill>
                  <a:srgbClr val="000000"/>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3381496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ontent Slide - Side Circle (Blue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120315" y="2805403"/>
            <a:ext cx="3175250" cy="1247195"/>
          </a:xfrm>
          <a:noFill/>
        </p:spPr>
        <p:txBody>
          <a:bodyPr/>
          <a:lstStyle>
            <a:lvl1pPr algn="r">
              <a:defRPr sz="2400" strike="noStrike"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5902755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630187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spTree>
    <p:extLst>
      <p:ext uri="{BB962C8B-B14F-4D97-AF65-F5344CB8AC3E}">
        <p14:creationId xmlns:p14="http://schemas.microsoft.com/office/powerpoint/2010/main" val="42700126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Slide - Top Bar (Black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430213" y="375921"/>
            <a:ext cx="11337925" cy="603503"/>
          </a:xfrm>
        </p:spPr>
        <p:txBody>
          <a:bodyPr/>
          <a:lstStyle>
            <a:lvl1pPr>
              <a:defRPr sz="2000" cap="none" spc="300">
                <a:solidFill>
                  <a:srgbClr val="000000"/>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7467662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Slide - Top Bar (Blue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430213" y="375921"/>
            <a:ext cx="11337925" cy="603503"/>
          </a:xfrm>
        </p:spPr>
        <p:txBody>
          <a:bodyPr/>
          <a:lstStyle>
            <a:lvl1pPr>
              <a:defRPr sz="2000"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6766031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Note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B2FFF44-DBF6-4F9F-9F70-A48E8AF83361}" type="slidenum">
              <a:rPr lang="en-US" smtClean="0"/>
              <a:t>‹#›</a:t>
            </a:fld>
            <a:endParaRPr lang="en-US"/>
          </a:p>
        </p:txBody>
      </p:sp>
      <p:sp>
        <p:nvSpPr>
          <p:cNvPr id="6" name="Text Placeholder 5"/>
          <p:cNvSpPr>
            <a:spLocks noGrp="1"/>
          </p:cNvSpPr>
          <p:nvPr>
            <p:ph type="body" sz="quarter" idx="12"/>
          </p:nvPr>
        </p:nvSpPr>
        <p:spPr>
          <a:xfrm>
            <a:off x="430213" y="1146175"/>
            <a:ext cx="11337925" cy="4859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12399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lte Slide - Camapaign 100">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081" y="1327684"/>
            <a:ext cx="3724915" cy="2342971"/>
          </a:xfrm>
          <a:prstGeom prst="rect">
            <a:avLst/>
          </a:prstGeom>
        </p:spPr>
      </p:pic>
      <p:sp>
        <p:nvSpPr>
          <p:cNvPr id="11" name="Text Placeholder 10"/>
          <p:cNvSpPr>
            <a:spLocks noGrp="1"/>
          </p:cNvSpPr>
          <p:nvPr>
            <p:ph type="body" sz="quarter" idx="10" hasCustomPrompt="1"/>
          </p:nvPr>
        </p:nvSpPr>
        <p:spPr>
          <a:xfrm>
            <a:off x="6938963" y="4144963"/>
            <a:ext cx="4375150" cy="889000"/>
          </a:xfrm>
        </p:spPr>
        <p:txBody>
          <a:bodyPr>
            <a:normAutofit/>
          </a:bodyPr>
          <a:lstStyle>
            <a:lvl1pPr marL="0" indent="0" algn="ctr">
              <a:buNone/>
              <a:defRPr sz="1800" b="1"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2618" y="417404"/>
            <a:ext cx="1966916" cy="574340"/>
          </a:xfrm>
          <a:prstGeom prst="rect">
            <a:avLst/>
          </a:prstGeom>
        </p:spPr>
      </p:pic>
    </p:spTree>
    <p:extLst>
      <p:ext uri="{BB962C8B-B14F-4D97-AF65-F5344CB8AC3E}">
        <p14:creationId xmlns:p14="http://schemas.microsoft.com/office/powerpoint/2010/main" val="24104118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Presenter Slide - Campaign 100">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081" y="1327684"/>
            <a:ext cx="3724915" cy="2342971"/>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2618" y="417404"/>
            <a:ext cx="1966916" cy="574340"/>
          </a:xfrm>
          <a:prstGeom prst="rect">
            <a:avLst/>
          </a:prstGeom>
        </p:spPr>
      </p:pic>
    </p:spTree>
    <p:extLst>
      <p:ext uri="{BB962C8B-B14F-4D97-AF65-F5344CB8AC3E}">
        <p14:creationId xmlns:p14="http://schemas.microsoft.com/office/powerpoint/2010/main" val="1116410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 LCI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88483" y="1327684"/>
            <a:ext cx="3076110" cy="2342971"/>
          </a:xfrm>
          <a:prstGeom prst="rect">
            <a:avLst/>
          </a:prstGeom>
        </p:spPr>
      </p:pic>
      <p:sp>
        <p:nvSpPr>
          <p:cNvPr id="11" name="Text Placeholder 10"/>
          <p:cNvSpPr>
            <a:spLocks noGrp="1"/>
          </p:cNvSpPr>
          <p:nvPr>
            <p:ph type="body" sz="quarter" idx="10" hasCustomPrompt="1"/>
          </p:nvPr>
        </p:nvSpPr>
        <p:spPr>
          <a:xfrm>
            <a:off x="6938963" y="4144963"/>
            <a:ext cx="4375150" cy="889000"/>
          </a:xfrm>
        </p:spPr>
        <p:txBody>
          <a:bodyPr>
            <a:normAutofit/>
          </a:bodyPr>
          <a:lstStyle>
            <a:lvl1pPr marL="0" indent="0" algn="ctr">
              <a:buNone/>
              <a:defRPr sz="1800" b="1"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spTree>
    <p:extLst>
      <p:ext uri="{BB962C8B-B14F-4D97-AF65-F5344CB8AC3E}">
        <p14:creationId xmlns:p14="http://schemas.microsoft.com/office/powerpoint/2010/main" val="38085960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resenter Slide - LCI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88483" y="1327684"/>
            <a:ext cx="3076110" cy="2342971"/>
          </a:xfrm>
          <a:prstGeom prst="rect">
            <a:avLst/>
          </a:prstGeom>
        </p:spPr>
      </p:pic>
      <p:sp>
        <p:nvSpPr>
          <p:cNvPr id="9"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0"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spTree>
    <p:extLst>
      <p:ext uri="{BB962C8B-B14F-4D97-AF65-F5344CB8AC3E}">
        <p14:creationId xmlns:p14="http://schemas.microsoft.com/office/powerpoint/2010/main" val="24264054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Section Slide - Campaign 100 (Light Blue)">
    <p:bg>
      <p:bgPr>
        <a:solidFill>
          <a:schemeClr val="accent3"/>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8800954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Slide - LCIF (Light Blue)">
    <p:bg>
      <p:bgPr>
        <a:solidFill>
          <a:schemeClr val="accent3"/>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599" t="16752" r="6691" b="14440"/>
          <a:stretch/>
        </p:blipFill>
        <p:spPr>
          <a:xfrm>
            <a:off x="1124712" y="4885897"/>
            <a:ext cx="1891443" cy="151848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2356208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Slide - Campaign 100 (Purple)">
    <p:bg>
      <p:bgPr>
        <a:solidFill>
          <a:schemeClr val="accent4"/>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493003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0D2240"/>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71E0CEC9-9D2F-5544-87AE-66A08FEBD43C}"/>
              </a:ext>
            </a:extLst>
          </p:cNvPr>
          <p:cNvSpPr>
            <a:spLocks noGrp="1"/>
          </p:cNvSpPr>
          <p:nvPr>
            <p:ph type="pic" sz="quarter" idx="15"/>
          </p:nvPr>
        </p:nvSpPr>
        <p:spPr>
          <a:xfrm>
            <a:off x="410818" y="346722"/>
            <a:ext cx="914400" cy="914400"/>
          </a:xfrm>
        </p:spPr>
        <p:txBody>
          <a:bodyPr/>
          <a:lstStyle/>
          <a:p>
            <a:endParaRPr lang="en-US"/>
          </a:p>
        </p:txBody>
      </p:sp>
      <p:sp>
        <p:nvSpPr>
          <p:cNvPr id="20" name="Text Placeholder 19">
            <a:extLst>
              <a:ext uri="{FF2B5EF4-FFF2-40B4-BE49-F238E27FC236}">
                <a16:creationId xmlns:a16="http://schemas.microsoft.com/office/drawing/2014/main" id="{ECAD6617-8761-4247-A702-E4F2A27BAE14}"/>
              </a:ext>
            </a:extLst>
          </p:cNvPr>
          <p:cNvSpPr>
            <a:spLocks noGrp="1"/>
          </p:cNvSpPr>
          <p:nvPr>
            <p:ph type="body" sz="quarter" idx="14"/>
          </p:nvPr>
        </p:nvSpPr>
        <p:spPr>
          <a:xfrm>
            <a:off x="411163" y="1392238"/>
            <a:ext cx="5684837" cy="4879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cxnSp>
        <p:nvCxnSpPr>
          <p:cNvPr id="16" name="Straight Connector 15">
            <a:extLst>
              <a:ext uri="{FF2B5EF4-FFF2-40B4-BE49-F238E27FC236}">
                <a16:creationId xmlns:a16="http://schemas.microsoft.com/office/drawing/2014/main" id="{1D1A8763-65A3-F047-804A-2CB08763CBB5}"/>
              </a:ext>
            </a:extLst>
          </p:cNvPr>
          <p:cNvCxnSpPr>
            <a:cxnSpLocks/>
          </p:cNvCxnSpPr>
          <p:nvPr userDrawn="1"/>
        </p:nvCxnSpPr>
        <p:spPr>
          <a:xfrm>
            <a:off x="1529556" y="1063681"/>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E16BCC36-4B75-9949-9C55-D7B729C668DF}"/>
              </a:ext>
            </a:extLst>
          </p:cNvPr>
          <p:cNvSpPr>
            <a:spLocks noGrp="1"/>
          </p:cNvSpPr>
          <p:nvPr>
            <p:ph type="title" hasCustomPrompt="1"/>
          </p:nvPr>
        </p:nvSpPr>
        <p:spPr>
          <a:xfrm>
            <a:off x="1411193" y="450565"/>
            <a:ext cx="10515600" cy="706714"/>
          </a:xfrm>
        </p:spPr>
        <p:txBody>
          <a:bodyPr>
            <a:no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6092519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Section Slide - LCIF (Purple)">
    <p:bg>
      <p:bgPr>
        <a:solidFill>
          <a:schemeClr val="accent4"/>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30927163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Slide - Campaign 100 (Green)">
    <p:bg>
      <p:bgPr>
        <a:solidFill>
          <a:schemeClr val="accent5"/>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4509782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Section Slide - LCIF (Green)">
    <p:bg>
      <p:bgPr>
        <a:solidFill>
          <a:schemeClr val="accent5"/>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1292527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Section Slide - Campaign 100 (Orange)">
    <p:bg>
      <p:bgPr>
        <a:solidFill>
          <a:schemeClr val="accent6"/>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6213006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Slide - LCIF (Red-Orange)">
    <p:bg>
      <p:bgPr>
        <a:solidFill>
          <a:schemeClr val="accent6"/>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25023447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Slide - Campaign 100 (Lion Yellow)">
    <p:bg>
      <p:bgPr>
        <a:solidFill>
          <a:schemeClr val="accent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9"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38806148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Section Slide - LCIF (Lion Yellow)">
    <p:bg>
      <p:bgPr>
        <a:solidFill>
          <a:schemeClr val="accent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9"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accent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15904143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Section Slide - Campaign 100 (Lion Blue)">
    <p:bg>
      <p:bgPr>
        <a:solidFill>
          <a:schemeClr val="tx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40000"/>
              <a:lumOff val="6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2642934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Slide - LCIF (Lion Blue)">
    <p:bg>
      <p:bgPr>
        <a:solidFill>
          <a:schemeClr val="tx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40000"/>
              <a:lumOff val="6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27319182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Slide - Campaign 100 (Dark Blue)">
    <p:bg>
      <p:bgPr>
        <a:solidFill>
          <a:schemeClr val="accent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907640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BB8F37-0E51-C443-92E6-10DF3612109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5A6B55DA-FCD9-A84C-9BCE-A69F52E4EE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94315B66-EBD7-0A42-ACB2-9E41FC05845F}"/>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B668BA2A-274A-4D46-995B-C2A36B15C76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AF04690-718A-5840-8633-94801BEDE96B}"/>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0FBA4552-0C65-DD4B-AC3A-C53B06E838B2}"/>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sp>
        <p:nvSpPr>
          <p:cNvPr id="11" name="Picture Placeholder 10">
            <a:extLst>
              <a:ext uri="{FF2B5EF4-FFF2-40B4-BE49-F238E27FC236}">
                <a16:creationId xmlns:a16="http://schemas.microsoft.com/office/drawing/2014/main" id="{CD5F0FFC-64E5-984E-8312-ADD1A478E1C8}"/>
              </a:ext>
            </a:extLst>
          </p:cNvPr>
          <p:cNvSpPr>
            <a:spLocks noGrp="1"/>
          </p:cNvSpPr>
          <p:nvPr>
            <p:ph type="pic" sz="quarter" idx="14"/>
          </p:nvPr>
        </p:nvSpPr>
        <p:spPr>
          <a:xfrm>
            <a:off x="7425755" y="1269612"/>
            <a:ext cx="4343884" cy="4830763"/>
          </a:xfrm>
          <a:ln w="28575">
            <a:solidFill>
              <a:schemeClr val="accent2"/>
            </a:solidFill>
          </a:ln>
        </p:spPr>
        <p:txBody>
          <a:bodyPr/>
          <a:lstStyle/>
          <a:p>
            <a:endParaRPr lang="en-US"/>
          </a:p>
        </p:txBody>
      </p:sp>
      <p:sp>
        <p:nvSpPr>
          <p:cNvPr id="12" name="Title 1">
            <a:extLst>
              <a:ext uri="{FF2B5EF4-FFF2-40B4-BE49-F238E27FC236}">
                <a16:creationId xmlns:a16="http://schemas.microsoft.com/office/drawing/2014/main" id="{60C04F88-9FFE-6240-A06C-F03D42D74C85}"/>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3" name="Text Placeholder 4">
            <a:extLst>
              <a:ext uri="{FF2B5EF4-FFF2-40B4-BE49-F238E27FC236}">
                <a16:creationId xmlns:a16="http://schemas.microsoft.com/office/drawing/2014/main" id="{80945393-5477-1243-A015-0E69F058B0BE}"/>
              </a:ext>
            </a:extLst>
          </p:cNvPr>
          <p:cNvSpPr>
            <a:spLocks noGrp="1"/>
          </p:cNvSpPr>
          <p:nvPr>
            <p:ph type="body" sz="quarter" idx="13"/>
          </p:nvPr>
        </p:nvSpPr>
        <p:spPr>
          <a:xfrm>
            <a:off x="410818" y="1269612"/>
            <a:ext cx="5354255" cy="4907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236219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Section Slide - LCIF (Dark Blue)">
    <p:bg>
      <p:bgPr>
        <a:solidFill>
          <a:schemeClr val="accent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15924775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5"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422426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8"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40498368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2" name="Title 1"/>
          <p:cNvSpPr>
            <a:spLocks noGrp="1"/>
          </p:cNvSpPr>
          <p:nvPr>
            <p:ph type="title"/>
          </p:nvPr>
        </p:nvSpPr>
        <p:spPr>
          <a:xfrm>
            <a:off x="430213" y="1440446"/>
            <a:ext cx="4032605" cy="1179924"/>
          </a:xfrm>
        </p:spPr>
        <p:txBody>
          <a:bodyPr/>
          <a:lstStyle>
            <a:lvl1pPr algn="r">
              <a:defRPr sz="2000">
                <a:solidFill>
                  <a:schemeClr val="accent1"/>
                </a:solidFill>
              </a:defRPr>
            </a:lvl1pPr>
          </a:lstStyle>
          <a:p>
            <a:r>
              <a:rPr lang="en-US" dirty="0"/>
              <a:t>Click to edit Master title style</a:t>
            </a:r>
          </a:p>
        </p:txBody>
      </p:sp>
      <p:sp>
        <p:nvSpPr>
          <p:cNvPr id="5" name="Slide Number Placeholder 3"/>
          <p:cNvSpPr>
            <a:spLocks noGrp="1"/>
          </p:cNvSpPr>
          <p:nvPr>
            <p:ph type="sldNum" sz="quarter" idx="11"/>
          </p:nvPr>
        </p:nvSpPr>
        <p:spPr>
          <a:xfrm>
            <a:off x="8610600" y="6300784"/>
            <a:ext cx="3157538" cy="320675"/>
          </a:xfrm>
        </p:spPr>
        <p:txBody>
          <a:bodyPr/>
          <a:lstStyle>
            <a:lvl1pPr>
              <a:defRPr>
                <a:solidFill>
                  <a:schemeClr val="tx1"/>
                </a:solidFill>
              </a:defRPr>
            </a:lvl1pPr>
          </a:lstStyle>
          <a:p>
            <a:fld id="{2B2FFF44-DBF6-4F9F-9F70-A48E8AF83361}" type="slidenum">
              <a:rPr lang="en-US" smtClean="0"/>
              <a:pPr/>
              <a:t>‹#›</a:t>
            </a:fld>
            <a:endParaRPr lang="en-US"/>
          </a:p>
        </p:txBody>
      </p:sp>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defRPr>
            </a:lvl1pPr>
            <a:lvl2pPr marL="285750" indent="-285750">
              <a:lnSpc>
                <a:spcPct val="100000"/>
              </a:lnSpc>
              <a:buClr>
                <a:schemeClr val="accent1"/>
              </a:buClr>
              <a:buFont typeface="Arial" panose="020B0604020202020204" pitchFamily="34" charset="0"/>
              <a:buChar char="•"/>
              <a:tabLst/>
              <a:defRPr sz="2200">
                <a:solidFill>
                  <a:schemeClr val="accent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627414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9"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3535030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3"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9773230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8"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12188191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Content Slide - Side Circle (White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a:noFill/>
        </p:spPr>
        <p:txBody>
          <a:bodyPr/>
          <a:lstStyle>
            <a:lvl1pPr algn="r">
              <a:defRPr sz="2000">
                <a:solidFill>
                  <a:schemeClr val="bg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513221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Content Slide - Side Circle (Black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p:spPr>
        <p:txBody>
          <a:bodyPr/>
          <a:lstStyle>
            <a:lvl1pPr algn="r">
              <a:defRPr sz="2000">
                <a:solidFill>
                  <a:schemeClr val="accent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5012700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Content Slide - Side Circle (Blue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p:spPr>
        <p:txBody>
          <a:bodyPr/>
          <a:lstStyle>
            <a:lvl1pPr algn="r">
              <a:defRPr sz="2000">
                <a:solidFill>
                  <a:schemeClr val="accent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146743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510410" y="5841999"/>
            <a:ext cx="2208808" cy="644972"/>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A7750DF2-3393-5544-8CED-BA62DB2BCAA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11" name="Straight Connector 10">
            <a:extLst>
              <a:ext uri="{FF2B5EF4-FFF2-40B4-BE49-F238E27FC236}">
                <a16:creationId xmlns:a16="http://schemas.microsoft.com/office/drawing/2014/main" id="{5C4476AB-9595-3945-82FD-3FFD7BA4E6E8}"/>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849713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Content Slide - Top Bar (Whit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bg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8142865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Content Slide - Top Bar (Black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accent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4170282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Content Slide - Top Bar (Blu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accent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8755188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cSld name="Map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C449D-517E-7341-A77E-201DF981887E}"/>
              </a:ext>
            </a:extLst>
          </p:cNvPr>
          <p:cNvSpPr>
            <a:spLocks noGrp="1"/>
          </p:cNvSpPr>
          <p:nvPr>
            <p:ph type="title"/>
          </p:nvPr>
        </p:nvSpPr>
        <p:spPr/>
        <p:txBody>
          <a:bodyPr/>
          <a:lstStyle>
            <a:lvl1pPr algn="ctr">
              <a:defRPr sz="1800" cap="all" spc="700" baseline="0">
                <a:solidFill>
                  <a:schemeClr val="bg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D0F5AEE6-DC3F-5349-8290-E320FA6B14E9}"/>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bg1"/>
                </a:solidFill>
              </a:defRPr>
            </a:lvl1pPr>
          </a:lstStyle>
          <a:p>
            <a:endParaRPr lang="en-US"/>
          </a:p>
        </p:txBody>
      </p:sp>
      <p:sp>
        <p:nvSpPr>
          <p:cNvPr id="8" name="Slide Number Placeholder 5">
            <a:extLst>
              <a:ext uri="{FF2B5EF4-FFF2-40B4-BE49-F238E27FC236}">
                <a16:creationId xmlns:a16="http://schemas.microsoft.com/office/drawing/2014/main" id="{518DF74A-BC56-9A48-A87A-86FD4ECEAA6F}"/>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1"/>
                </a:solidFill>
              </a:defRPr>
            </a:lvl1pPr>
          </a:lstStyle>
          <a:p>
            <a:fld id="{08B32DCC-C169-6242-A663-729B7647A34C}" type="slidenum">
              <a:rPr lang="en-US" smtClean="0"/>
              <a:pPr/>
              <a:t>‹#›</a:t>
            </a:fld>
            <a:endParaRPr lang="en-US"/>
          </a:p>
        </p:txBody>
      </p:sp>
    </p:spTree>
    <p:extLst>
      <p:ext uri="{BB962C8B-B14F-4D97-AF65-F5344CB8AC3E}">
        <p14:creationId xmlns:p14="http://schemas.microsoft.com/office/powerpoint/2010/main" val="32883316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523999" y="5613399"/>
            <a:ext cx="3036959" cy="886792"/>
          </a:xfrm>
          <a:prstGeom prst="rect">
            <a:avLst/>
          </a:prstGeom>
        </p:spPr>
      </p:pic>
    </p:spTree>
    <p:extLst>
      <p:ext uri="{BB962C8B-B14F-4D97-AF65-F5344CB8AC3E}">
        <p14:creationId xmlns:p14="http://schemas.microsoft.com/office/powerpoint/2010/main" val="30600373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10" name="Picture 9" descr="Graphical user interface&#10;&#10;Description automatically generated with medium confidence">
            <a:extLst>
              <a:ext uri="{FF2B5EF4-FFF2-40B4-BE49-F238E27FC236}">
                <a16:creationId xmlns:a16="http://schemas.microsoft.com/office/drawing/2014/main" id="{E207170D-B158-3A4A-88B5-F8645712DC7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523999" y="5613399"/>
            <a:ext cx="3036959" cy="886792"/>
          </a:xfrm>
          <a:prstGeom prst="rect">
            <a:avLst/>
          </a:prstGeom>
        </p:spPr>
      </p:pic>
    </p:spTree>
    <p:extLst>
      <p:ext uri="{BB962C8B-B14F-4D97-AF65-F5344CB8AC3E}">
        <p14:creationId xmlns:p14="http://schemas.microsoft.com/office/powerpoint/2010/main" val="9419862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D2240"/>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3396DB-1F56-6D4A-BCDC-A5F1B4E3E76F}"/>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0FF74E8E-73DC-B94C-AC22-082FD083696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food, drawing&#10;&#10;Description automatically generated">
            <a:extLst>
              <a:ext uri="{FF2B5EF4-FFF2-40B4-BE49-F238E27FC236}">
                <a16:creationId xmlns:a16="http://schemas.microsoft.com/office/drawing/2014/main" id="{A7F0D7D1-1430-0D43-B6B9-B46069553A7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5" name="Group 14">
            <a:extLst>
              <a:ext uri="{FF2B5EF4-FFF2-40B4-BE49-F238E27FC236}">
                <a16:creationId xmlns:a16="http://schemas.microsoft.com/office/drawing/2014/main" id="{41165531-C215-804F-AE12-55E8E3E82EFF}"/>
              </a:ext>
            </a:extLst>
          </p:cNvPr>
          <p:cNvGrpSpPr/>
          <p:nvPr userDrawn="1"/>
        </p:nvGrpSpPr>
        <p:grpSpPr>
          <a:xfrm>
            <a:off x="11273010" y="6416040"/>
            <a:ext cx="125096" cy="365760"/>
            <a:chOff x="9970956" y="6416040"/>
            <a:chExt cx="125096" cy="365760"/>
          </a:xfrm>
        </p:grpSpPr>
        <p:cxnSp>
          <p:nvCxnSpPr>
            <p:cNvPr id="22" name="Straight Connector 21">
              <a:extLst>
                <a:ext uri="{FF2B5EF4-FFF2-40B4-BE49-F238E27FC236}">
                  <a16:creationId xmlns:a16="http://schemas.microsoft.com/office/drawing/2014/main" id="{245DA1B5-E441-0844-B645-78621A908683}"/>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E11239-27D7-A349-9313-6F72C8353D73}"/>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4" name="Slide Number Placeholder 19">
            <a:extLst>
              <a:ext uri="{FF2B5EF4-FFF2-40B4-BE49-F238E27FC236}">
                <a16:creationId xmlns:a16="http://schemas.microsoft.com/office/drawing/2014/main" id="{FFB1BE5A-FAB0-9A45-A856-0089E4ECC20C}"/>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sp>
        <p:nvSpPr>
          <p:cNvPr id="25" name="Title 1">
            <a:extLst>
              <a:ext uri="{FF2B5EF4-FFF2-40B4-BE49-F238E27FC236}">
                <a16:creationId xmlns:a16="http://schemas.microsoft.com/office/drawing/2014/main" id="{0B15404F-B2E8-0C49-ADDD-0D23A833D502}"/>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3345352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spTree>
    <p:extLst>
      <p:ext uri="{BB962C8B-B14F-4D97-AF65-F5344CB8AC3E}">
        <p14:creationId xmlns:p14="http://schemas.microsoft.com/office/powerpoint/2010/main" val="157427788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0D2240"/>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71E0CEC9-9D2F-5544-87AE-66A08FEBD43C}"/>
              </a:ext>
            </a:extLst>
          </p:cNvPr>
          <p:cNvSpPr>
            <a:spLocks noGrp="1"/>
          </p:cNvSpPr>
          <p:nvPr>
            <p:ph type="pic" sz="quarter" idx="15"/>
          </p:nvPr>
        </p:nvSpPr>
        <p:spPr>
          <a:xfrm>
            <a:off x="410818" y="346722"/>
            <a:ext cx="914400" cy="914400"/>
          </a:xfrm>
        </p:spPr>
        <p:txBody>
          <a:bodyPr/>
          <a:lstStyle/>
          <a:p>
            <a:endParaRPr lang="en-US"/>
          </a:p>
        </p:txBody>
      </p:sp>
      <p:sp>
        <p:nvSpPr>
          <p:cNvPr id="20" name="Text Placeholder 19">
            <a:extLst>
              <a:ext uri="{FF2B5EF4-FFF2-40B4-BE49-F238E27FC236}">
                <a16:creationId xmlns:a16="http://schemas.microsoft.com/office/drawing/2014/main" id="{ECAD6617-8761-4247-A702-E4F2A27BAE14}"/>
              </a:ext>
            </a:extLst>
          </p:cNvPr>
          <p:cNvSpPr>
            <a:spLocks noGrp="1"/>
          </p:cNvSpPr>
          <p:nvPr>
            <p:ph type="body" sz="quarter" idx="14"/>
          </p:nvPr>
        </p:nvSpPr>
        <p:spPr>
          <a:xfrm>
            <a:off x="411163" y="1392238"/>
            <a:ext cx="5684837" cy="4879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cxnSp>
        <p:nvCxnSpPr>
          <p:cNvPr id="16" name="Straight Connector 15">
            <a:extLst>
              <a:ext uri="{FF2B5EF4-FFF2-40B4-BE49-F238E27FC236}">
                <a16:creationId xmlns:a16="http://schemas.microsoft.com/office/drawing/2014/main" id="{1D1A8763-65A3-F047-804A-2CB08763CBB5}"/>
              </a:ext>
            </a:extLst>
          </p:cNvPr>
          <p:cNvCxnSpPr>
            <a:cxnSpLocks/>
          </p:cNvCxnSpPr>
          <p:nvPr userDrawn="1"/>
        </p:nvCxnSpPr>
        <p:spPr>
          <a:xfrm>
            <a:off x="1529556" y="1063681"/>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E16BCC36-4B75-9949-9C55-D7B729C668DF}"/>
              </a:ext>
            </a:extLst>
          </p:cNvPr>
          <p:cNvSpPr>
            <a:spLocks noGrp="1"/>
          </p:cNvSpPr>
          <p:nvPr>
            <p:ph type="title" hasCustomPrompt="1"/>
          </p:nvPr>
        </p:nvSpPr>
        <p:spPr>
          <a:xfrm>
            <a:off x="1411193" y="450565"/>
            <a:ext cx="10515600" cy="706714"/>
          </a:xfrm>
        </p:spPr>
        <p:txBody>
          <a:bodyPr>
            <a:no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7569875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BB8F37-0E51-C443-92E6-10DF3612109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5A6B55DA-FCD9-A84C-9BCE-A69F52E4EE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94315B66-EBD7-0A42-ACB2-9E41FC05845F}"/>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B668BA2A-274A-4D46-995B-C2A36B15C76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AF04690-718A-5840-8633-94801BEDE96B}"/>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0FBA4552-0C65-DD4B-AC3A-C53B06E838B2}"/>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sp>
        <p:nvSpPr>
          <p:cNvPr id="11" name="Picture Placeholder 10">
            <a:extLst>
              <a:ext uri="{FF2B5EF4-FFF2-40B4-BE49-F238E27FC236}">
                <a16:creationId xmlns:a16="http://schemas.microsoft.com/office/drawing/2014/main" id="{CD5F0FFC-64E5-984E-8312-ADD1A478E1C8}"/>
              </a:ext>
            </a:extLst>
          </p:cNvPr>
          <p:cNvSpPr>
            <a:spLocks noGrp="1"/>
          </p:cNvSpPr>
          <p:nvPr>
            <p:ph type="pic" sz="quarter" idx="14"/>
          </p:nvPr>
        </p:nvSpPr>
        <p:spPr>
          <a:xfrm>
            <a:off x="7425755" y="1269612"/>
            <a:ext cx="4343884" cy="4830763"/>
          </a:xfrm>
          <a:ln w="28575">
            <a:solidFill>
              <a:schemeClr val="accent2"/>
            </a:solidFill>
          </a:ln>
        </p:spPr>
        <p:txBody>
          <a:bodyPr/>
          <a:lstStyle/>
          <a:p>
            <a:endParaRPr lang="en-US"/>
          </a:p>
        </p:txBody>
      </p:sp>
      <p:sp>
        <p:nvSpPr>
          <p:cNvPr id="12" name="Title 1">
            <a:extLst>
              <a:ext uri="{FF2B5EF4-FFF2-40B4-BE49-F238E27FC236}">
                <a16:creationId xmlns:a16="http://schemas.microsoft.com/office/drawing/2014/main" id="{60C04F88-9FFE-6240-A06C-F03D42D74C85}"/>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3" name="Text Placeholder 4">
            <a:extLst>
              <a:ext uri="{FF2B5EF4-FFF2-40B4-BE49-F238E27FC236}">
                <a16:creationId xmlns:a16="http://schemas.microsoft.com/office/drawing/2014/main" id="{80945393-5477-1243-A015-0E69F058B0BE}"/>
              </a:ext>
            </a:extLst>
          </p:cNvPr>
          <p:cNvSpPr>
            <a:spLocks noGrp="1"/>
          </p:cNvSpPr>
          <p:nvPr>
            <p:ph type="body" sz="quarter" idx="13"/>
          </p:nvPr>
        </p:nvSpPr>
        <p:spPr>
          <a:xfrm>
            <a:off x="410818" y="1269612"/>
            <a:ext cx="5354255" cy="4907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3015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5" name="Picture 4" descr="Graphical user interface&#10;&#10;Description automatically generated with medium confidence">
            <a:extLst>
              <a:ext uri="{FF2B5EF4-FFF2-40B4-BE49-F238E27FC236}">
                <a16:creationId xmlns:a16="http://schemas.microsoft.com/office/drawing/2014/main" id="{9337BEC2-1448-DD4F-8F95-1A8A3533DA2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510410" y="5841999"/>
            <a:ext cx="2208808" cy="644972"/>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E4B04884-5587-E646-B95E-69F79936CCE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7" name="Straight Connector 6">
            <a:extLst>
              <a:ext uri="{FF2B5EF4-FFF2-40B4-BE49-F238E27FC236}">
                <a16:creationId xmlns:a16="http://schemas.microsoft.com/office/drawing/2014/main" id="{812344E1-B1E6-BC45-8AC1-C7ECFD9F89C3}"/>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397571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510410" y="5841999"/>
            <a:ext cx="2208808" cy="644972"/>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A7750DF2-3393-5544-8CED-BA62DB2BCAA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11" name="Straight Connector 10">
            <a:extLst>
              <a:ext uri="{FF2B5EF4-FFF2-40B4-BE49-F238E27FC236}">
                <a16:creationId xmlns:a16="http://schemas.microsoft.com/office/drawing/2014/main" id="{5C4476AB-9595-3945-82FD-3FFD7BA4E6E8}"/>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648719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5" name="Picture 4" descr="Graphical user interface&#10;&#10;Description automatically generated with medium confidence">
            <a:extLst>
              <a:ext uri="{FF2B5EF4-FFF2-40B4-BE49-F238E27FC236}">
                <a16:creationId xmlns:a16="http://schemas.microsoft.com/office/drawing/2014/main" id="{9337BEC2-1448-DD4F-8F95-1A8A3533DA2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510410" y="5841999"/>
            <a:ext cx="2208808" cy="644972"/>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E4B04884-5587-E646-B95E-69F79936CCE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7" name="Straight Connector 6">
            <a:extLst>
              <a:ext uri="{FF2B5EF4-FFF2-40B4-BE49-F238E27FC236}">
                <a16:creationId xmlns:a16="http://schemas.microsoft.com/office/drawing/2014/main" id="{812344E1-B1E6-BC45-8AC1-C7ECFD9F89C3}"/>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29022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D2240"/>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410818" y="349353"/>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6" name="Rectangle 15">
            <a:extLst>
              <a:ext uri="{FF2B5EF4-FFF2-40B4-BE49-F238E27FC236}">
                <a16:creationId xmlns:a16="http://schemas.microsoft.com/office/drawing/2014/main" id="{7C991874-8CE8-5F47-8EF3-03585FB94A82}"/>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screenshot of a cell phone&#10;&#10;Description automatically generated">
            <a:extLst>
              <a:ext uri="{FF2B5EF4-FFF2-40B4-BE49-F238E27FC236}">
                <a16:creationId xmlns:a16="http://schemas.microsoft.com/office/drawing/2014/main" id="{99BC20C9-6EF0-5442-ACAB-2CF985941EF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8" name="Picture 17" descr="A picture containing food, drawing&#10;&#10;Description automatically generated">
            <a:extLst>
              <a:ext uri="{FF2B5EF4-FFF2-40B4-BE49-F238E27FC236}">
                <a16:creationId xmlns:a16="http://schemas.microsoft.com/office/drawing/2014/main" id="{BBF532C8-FF84-A542-999E-3EFDE15AD2C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9" name="Straight Connector 18">
            <a:extLst>
              <a:ext uri="{FF2B5EF4-FFF2-40B4-BE49-F238E27FC236}">
                <a16:creationId xmlns:a16="http://schemas.microsoft.com/office/drawing/2014/main" id="{ABA72F3E-1932-A54E-A80A-FBE7218B1B06}"/>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20" name="Slide Number Placeholder 19">
            <a:extLst>
              <a:ext uri="{FF2B5EF4-FFF2-40B4-BE49-F238E27FC236}">
                <a16:creationId xmlns:a16="http://schemas.microsoft.com/office/drawing/2014/main" id="{F73B7E7A-E455-B042-81D7-2FAA43EACBC8}"/>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a:solidFill>
                <a:schemeClr val="bg1"/>
              </a:solidFill>
            </a:endParaRPr>
          </a:p>
        </p:txBody>
      </p:sp>
      <p:sp>
        <p:nvSpPr>
          <p:cNvPr id="21" name="Content Placeholder 3">
            <a:extLst>
              <a:ext uri="{FF2B5EF4-FFF2-40B4-BE49-F238E27FC236}">
                <a16:creationId xmlns:a16="http://schemas.microsoft.com/office/drawing/2014/main" id="{9E043BEB-992B-3E4E-ACC5-E80A78853DD0}"/>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0174185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3CD42D-FF1A-0C47-8231-7E899959E7A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shot of a cell phone&#10;&#10;Description automatically generated">
            <a:extLst>
              <a:ext uri="{FF2B5EF4-FFF2-40B4-BE49-F238E27FC236}">
                <a16:creationId xmlns:a16="http://schemas.microsoft.com/office/drawing/2014/main" id="{D0ABA9C3-B604-9240-A0AD-A85DB7C7FB9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3" name="Picture 12" descr="A picture containing food, drawing&#10;&#10;Description automatically generated">
            <a:extLst>
              <a:ext uri="{FF2B5EF4-FFF2-40B4-BE49-F238E27FC236}">
                <a16:creationId xmlns:a16="http://schemas.microsoft.com/office/drawing/2014/main" id="{3C30ABBF-2E74-FC4C-B25D-B2CE07E7D27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4" name="Straight Connector 13">
            <a:extLst>
              <a:ext uri="{FF2B5EF4-FFF2-40B4-BE49-F238E27FC236}">
                <a16:creationId xmlns:a16="http://schemas.microsoft.com/office/drawing/2014/main" id="{45AFF672-4880-0248-871D-56B0BED9A01F}"/>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5" name="Slide Number Placeholder 19">
            <a:extLst>
              <a:ext uri="{FF2B5EF4-FFF2-40B4-BE49-F238E27FC236}">
                <a16:creationId xmlns:a16="http://schemas.microsoft.com/office/drawing/2014/main" id="{0F46DA33-1B5C-0B4A-A918-EB6397868ADB}"/>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a:solidFill>
                <a:schemeClr val="bg1"/>
              </a:solidFill>
            </a:endParaRPr>
          </a:p>
        </p:txBody>
      </p:sp>
      <p:sp>
        <p:nvSpPr>
          <p:cNvPr id="16" name="Title 1">
            <a:extLst>
              <a:ext uri="{FF2B5EF4-FFF2-40B4-BE49-F238E27FC236}">
                <a16:creationId xmlns:a16="http://schemas.microsoft.com/office/drawing/2014/main" id="{2414C3AC-72BD-E543-B9D2-0ECB6D60714D}"/>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7" name="Text Placeholder 4">
            <a:extLst>
              <a:ext uri="{FF2B5EF4-FFF2-40B4-BE49-F238E27FC236}">
                <a16:creationId xmlns:a16="http://schemas.microsoft.com/office/drawing/2014/main" id="{D8E4F99F-BC94-DA4B-940F-63D0F0D9F4EA}"/>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1122299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rgbClr val="0D2240"/>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D5F0FFC-64E5-984E-8312-ADD1A478E1C8}"/>
              </a:ext>
            </a:extLst>
          </p:cNvPr>
          <p:cNvSpPr>
            <a:spLocks noGrp="1"/>
          </p:cNvSpPr>
          <p:nvPr>
            <p:ph type="pic" sz="quarter" idx="14"/>
          </p:nvPr>
        </p:nvSpPr>
        <p:spPr>
          <a:xfrm>
            <a:off x="7425755" y="1269612"/>
            <a:ext cx="4343884" cy="4830763"/>
          </a:xfrm>
          <a:ln w="28575">
            <a:solidFill>
              <a:schemeClr val="accent2"/>
            </a:solidFill>
          </a:ln>
        </p:spPr>
        <p:txBody>
          <a:bodyPr/>
          <a:lstStyle/>
          <a:p>
            <a:endParaRPr lang="en-US"/>
          </a:p>
        </p:txBody>
      </p:sp>
      <p:sp>
        <p:nvSpPr>
          <p:cNvPr id="12" name="Rectangle 11">
            <a:extLst>
              <a:ext uri="{FF2B5EF4-FFF2-40B4-BE49-F238E27FC236}">
                <a16:creationId xmlns:a16="http://schemas.microsoft.com/office/drawing/2014/main" id="{EC7AB8A7-C066-5E41-BBDA-CCF82A34A4B4}"/>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screenshot of a cell phone&#10;&#10;Description automatically generated">
            <a:extLst>
              <a:ext uri="{FF2B5EF4-FFF2-40B4-BE49-F238E27FC236}">
                <a16:creationId xmlns:a16="http://schemas.microsoft.com/office/drawing/2014/main" id="{C20ABBF3-8D3A-8048-B567-9E8CFBCA849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4" name="Picture 13" descr="A picture containing food, drawing&#10;&#10;Description automatically generated">
            <a:extLst>
              <a:ext uri="{FF2B5EF4-FFF2-40B4-BE49-F238E27FC236}">
                <a16:creationId xmlns:a16="http://schemas.microsoft.com/office/drawing/2014/main" id="{AD5E29FE-C5B9-8F49-A5F7-DB5CCE1CC9D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5" name="Straight Connector 14">
            <a:extLst>
              <a:ext uri="{FF2B5EF4-FFF2-40B4-BE49-F238E27FC236}">
                <a16:creationId xmlns:a16="http://schemas.microsoft.com/office/drawing/2014/main" id="{19DE7CCE-6DF5-A240-9813-A2DDD35406DC}"/>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6" name="Slide Number Placeholder 19">
            <a:extLst>
              <a:ext uri="{FF2B5EF4-FFF2-40B4-BE49-F238E27FC236}">
                <a16:creationId xmlns:a16="http://schemas.microsoft.com/office/drawing/2014/main" id="{90F736FC-6279-9244-87AC-84BC75B260D6}"/>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a:solidFill>
                <a:schemeClr val="bg1"/>
              </a:solidFill>
            </a:endParaRPr>
          </a:p>
        </p:txBody>
      </p:sp>
      <p:sp>
        <p:nvSpPr>
          <p:cNvPr id="17" name="Title 1">
            <a:extLst>
              <a:ext uri="{FF2B5EF4-FFF2-40B4-BE49-F238E27FC236}">
                <a16:creationId xmlns:a16="http://schemas.microsoft.com/office/drawing/2014/main" id="{0910C12B-5EB3-0B49-BCE4-52470ECDA2FE}"/>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8" name="Text Placeholder 4">
            <a:extLst>
              <a:ext uri="{FF2B5EF4-FFF2-40B4-BE49-F238E27FC236}">
                <a16:creationId xmlns:a16="http://schemas.microsoft.com/office/drawing/2014/main" id="{EBD13469-A7F6-7043-AAA8-D66315A3E13D}"/>
              </a:ext>
            </a:extLst>
          </p:cNvPr>
          <p:cNvSpPr>
            <a:spLocks noGrp="1"/>
          </p:cNvSpPr>
          <p:nvPr>
            <p:ph type="body" sz="quarter" idx="13"/>
          </p:nvPr>
        </p:nvSpPr>
        <p:spPr>
          <a:xfrm>
            <a:off x="410818" y="1269612"/>
            <a:ext cx="5354255" cy="4907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2162347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6_Title and Content">
    <p:bg>
      <p:bgPr>
        <a:solidFill>
          <a:srgbClr val="0D224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1AB8C3-10A7-3743-807C-DDFA2E6F9F70}"/>
              </a:ext>
            </a:extLst>
          </p:cNvPr>
          <p:cNvSpPr>
            <a:spLocks noGrp="1"/>
          </p:cNvSpPr>
          <p:nvPr>
            <p:ph idx="1"/>
          </p:nvPr>
        </p:nvSpPr>
        <p:spPr>
          <a:xfrm>
            <a:off x="838200" y="1423686"/>
            <a:ext cx="10515600" cy="475327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838199" y="365126"/>
            <a:ext cx="8653041" cy="665022"/>
          </a:xfrm>
        </p:spPr>
        <p:txBody>
          <a:bodyPr>
            <a:normAutofit/>
          </a:bodyPr>
          <a:lstStyle>
            <a:lvl1pPr>
              <a:defRPr sz="3200" b="1">
                <a:solidFill>
                  <a:schemeClr val="bg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E52F9647-778A-D94E-8B73-7BE69C3F4529}"/>
              </a:ext>
            </a:extLst>
          </p:cNvPr>
          <p:cNvCxnSpPr/>
          <p:nvPr userDrawn="1"/>
        </p:nvCxnSpPr>
        <p:spPr>
          <a:xfrm>
            <a:off x="838200" y="967695"/>
            <a:ext cx="4233530" cy="0"/>
          </a:xfrm>
          <a:prstGeom prst="line">
            <a:avLst/>
          </a:prstGeom>
          <a:ln w="28575">
            <a:solidFill>
              <a:srgbClr val="EBB700"/>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F5E8020-BC79-B843-AB9E-3C1D932D7C3C}"/>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cture containing food, drawing&#10;&#10;Description automatically generated">
            <a:extLst>
              <a:ext uri="{FF2B5EF4-FFF2-40B4-BE49-F238E27FC236}">
                <a16:creationId xmlns:a16="http://schemas.microsoft.com/office/drawing/2014/main" id="{7B3A4A51-F7F9-CB41-8E7C-DE0C78AF6F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8" name="Group 17">
            <a:extLst>
              <a:ext uri="{FF2B5EF4-FFF2-40B4-BE49-F238E27FC236}">
                <a16:creationId xmlns:a16="http://schemas.microsoft.com/office/drawing/2014/main" id="{F19EA265-C2F5-5740-86F5-940817373821}"/>
              </a:ext>
            </a:extLst>
          </p:cNvPr>
          <p:cNvGrpSpPr/>
          <p:nvPr userDrawn="1"/>
        </p:nvGrpSpPr>
        <p:grpSpPr>
          <a:xfrm>
            <a:off x="11273010" y="6416040"/>
            <a:ext cx="125096" cy="365760"/>
            <a:chOff x="9970956" y="6416040"/>
            <a:chExt cx="125096" cy="365760"/>
          </a:xfrm>
        </p:grpSpPr>
        <p:cxnSp>
          <p:nvCxnSpPr>
            <p:cNvPr id="19" name="Straight Connector 18">
              <a:extLst>
                <a:ext uri="{FF2B5EF4-FFF2-40B4-BE49-F238E27FC236}">
                  <a16:creationId xmlns:a16="http://schemas.microsoft.com/office/drawing/2014/main" id="{2422CB68-F27B-E842-8A11-C97CBE6D1670}"/>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7DF2F50-8E7D-1B42-8761-21F808AD4C85}"/>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1" name="Slide Number Placeholder 19">
            <a:extLst>
              <a:ext uri="{FF2B5EF4-FFF2-40B4-BE49-F238E27FC236}">
                <a16:creationId xmlns:a16="http://schemas.microsoft.com/office/drawing/2014/main" id="{9502FCF6-3A21-C84B-B59E-4F93397DA7C5}"/>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spTree>
    <p:extLst>
      <p:ext uri="{BB962C8B-B14F-4D97-AF65-F5344CB8AC3E}">
        <p14:creationId xmlns:p14="http://schemas.microsoft.com/office/powerpoint/2010/main" val="214729726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Tree>
    <p:extLst>
      <p:ext uri="{BB962C8B-B14F-4D97-AF65-F5344CB8AC3E}">
        <p14:creationId xmlns:p14="http://schemas.microsoft.com/office/powerpoint/2010/main" val="206799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D2240"/>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410818" y="349353"/>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6" name="Rectangle 15">
            <a:extLst>
              <a:ext uri="{FF2B5EF4-FFF2-40B4-BE49-F238E27FC236}">
                <a16:creationId xmlns:a16="http://schemas.microsoft.com/office/drawing/2014/main" id="{7C991874-8CE8-5F47-8EF3-03585FB94A82}"/>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screenshot of a cell phone&#10;&#10;Description automatically generated">
            <a:extLst>
              <a:ext uri="{FF2B5EF4-FFF2-40B4-BE49-F238E27FC236}">
                <a16:creationId xmlns:a16="http://schemas.microsoft.com/office/drawing/2014/main" id="{99BC20C9-6EF0-5442-ACAB-2CF985941EF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8" name="Picture 17" descr="A picture containing food, drawing&#10;&#10;Description automatically generated">
            <a:extLst>
              <a:ext uri="{FF2B5EF4-FFF2-40B4-BE49-F238E27FC236}">
                <a16:creationId xmlns:a16="http://schemas.microsoft.com/office/drawing/2014/main" id="{BBF532C8-FF84-A542-999E-3EFDE15AD2C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9" name="Straight Connector 18">
            <a:extLst>
              <a:ext uri="{FF2B5EF4-FFF2-40B4-BE49-F238E27FC236}">
                <a16:creationId xmlns:a16="http://schemas.microsoft.com/office/drawing/2014/main" id="{ABA72F3E-1932-A54E-A80A-FBE7218B1B06}"/>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20" name="Slide Number Placeholder 19">
            <a:extLst>
              <a:ext uri="{FF2B5EF4-FFF2-40B4-BE49-F238E27FC236}">
                <a16:creationId xmlns:a16="http://schemas.microsoft.com/office/drawing/2014/main" id="{F73B7E7A-E455-B042-81D7-2FAA43EACBC8}"/>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a:solidFill>
                <a:schemeClr val="bg1"/>
              </a:solidFill>
            </a:endParaRPr>
          </a:p>
        </p:txBody>
      </p:sp>
      <p:sp>
        <p:nvSpPr>
          <p:cNvPr id="21" name="Content Placeholder 3">
            <a:extLst>
              <a:ext uri="{FF2B5EF4-FFF2-40B4-BE49-F238E27FC236}">
                <a16:creationId xmlns:a16="http://schemas.microsoft.com/office/drawing/2014/main" id="{9E043BEB-992B-3E4E-ACC5-E80A78853DD0}"/>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56652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9" Type="http://schemas.openxmlformats.org/officeDocument/2006/relationships/slideLayout" Target="../slideLayouts/slideLayout51.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42" Type="http://schemas.openxmlformats.org/officeDocument/2006/relationships/slideLayout" Target="../slideLayouts/slideLayout54.xml"/><Relationship Id="rId47" Type="http://schemas.openxmlformats.org/officeDocument/2006/relationships/slideLayout" Target="../slideLayouts/slideLayout59.xml"/><Relationship Id="rId50" Type="http://schemas.openxmlformats.org/officeDocument/2006/relationships/slideLayout" Target="../slideLayouts/slideLayout62.xml"/><Relationship Id="rId55" Type="http://schemas.openxmlformats.org/officeDocument/2006/relationships/slideLayout" Target="../slideLayouts/slideLayout67.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9" Type="http://schemas.openxmlformats.org/officeDocument/2006/relationships/slideLayout" Target="../slideLayouts/slideLayout41.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40" Type="http://schemas.openxmlformats.org/officeDocument/2006/relationships/slideLayout" Target="../slideLayouts/slideLayout52.xml"/><Relationship Id="rId45" Type="http://schemas.openxmlformats.org/officeDocument/2006/relationships/slideLayout" Target="../slideLayouts/slideLayout57.xml"/><Relationship Id="rId53" Type="http://schemas.openxmlformats.org/officeDocument/2006/relationships/slideLayout" Target="../slideLayouts/slideLayout65.xml"/><Relationship Id="rId58" Type="http://schemas.openxmlformats.org/officeDocument/2006/relationships/slideLayout" Target="../slideLayouts/slideLayout70.xml"/><Relationship Id="rId5" Type="http://schemas.openxmlformats.org/officeDocument/2006/relationships/slideLayout" Target="../slideLayouts/slideLayout17.xml"/><Relationship Id="rId61" Type="http://schemas.openxmlformats.org/officeDocument/2006/relationships/slideLayout" Target="../slideLayouts/slideLayout73.xml"/><Relationship Id="rId19" Type="http://schemas.openxmlformats.org/officeDocument/2006/relationships/slideLayout" Target="../slideLayouts/slideLayout3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43" Type="http://schemas.openxmlformats.org/officeDocument/2006/relationships/slideLayout" Target="../slideLayouts/slideLayout55.xml"/><Relationship Id="rId48" Type="http://schemas.openxmlformats.org/officeDocument/2006/relationships/slideLayout" Target="../slideLayouts/slideLayout60.xml"/><Relationship Id="rId56" Type="http://schemas.openxmlformats.org/officeDocument/2006/relationships/slideLayout" Target="../slideLayouts/slideLayout68.xml"/><Relationship Id="rId8" Type="http://schemas.openxmlformats.org/officeDocument/2006/relationships/slideLayout" Target="../slideLayouts/slideLayout20.xml"/><Relationship Id="rId51" Type="http://schemas.openxmlformats.org/officeDocument/2006/relationships/slideLayout" Target="../slideLayouts/slideLayout63.xml"/><Relationship Id="rId3" Type="http://schemas.openxmlformats.org/officeDocument/2006/relationships/slideLayout" Target="../slideLayouts/slideLayout15.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slideLayout" Target="../slideLayouts/slideLayout50.xml"/><Relationship Id="rId46" Type="http://schemas.openxmlformats.org/officeDocument/2006/relationships/slideLayout" Target="../slideLayouts/slideLayout58.xml"/><Relationship Id="rId59" Type="http://schemas.openxmlformats.org/officeDocument/2006/relationships/slideLayout" Target="../slideLayouts/slideLayout71.xml"/><Relationship Id="rId20" Type="http://schemas.openxmlformats.org/officeDocument/2006/relationships/slideLayout" Target="../slideLayouts/slideLayout32.xml"/><Relationship Id="rId41" Type="http://schemas.openxmlformats.org/officeDocument/2006/relationships/slideLayout" Target="../slideLayouts/slideLayout53.xml"/><Relationship Id="rId54" Type="http://schemas.openxmlformats.org/officeDocument/2006/relationships/slideLayout" Target="../slideLayouts/slideLayout66.xml"/><Relationship Id="rId62"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49" Type="http://schemas.openxmlformats.org/officeDocument/2006/relationships/slideLayout" Target="../slideLayouts/slideLayout61.xml"/><Relationship Id="rId57" Type="http://schemas.openxmlformats.org/officeDocument/2006/relationships/slideLayout" Target="../slideLayouts/slideLayout69.xml"/><Relationship Id="rId10" Type="http://schemas.openxmlformats.org/officeDocument/2006/relationships/slideLayout" Target="../slideLayouts/slideLayout22.xml"/><Relationship Id="rId31" Type="http://schemas.openxmlformats.org/officeDocument/2006/relationships/slideLayout" Target="../slideLayouts/slideLayout43.xml"/><Relationship Id="rId44" Type="http://schemas.openxmlformats.org/officeDocument/2006/relationships/slideLayout" Target="../slideLayouts/slideLayout56.xml"/><Relationship Id="rId52" Type="http://schemas.openxmlformats.org/officeDocument/2006/relationships/slideLayout" Target="../slideLayouts/slideLayout64.xml"/><Relationship Id="rId60" Type="http://schemas.openxmlformats.org/officeDocument/2006/relationships/slideLayout" Target="../slideLayouts/slideLayout7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514649-83B4-8745-8674-A80B6CEFAB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AF68DBA-BE93-ED4B-8B0E-8754AA5536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D477AA36-8170-524F-8849-827E080C2396}"/>
              </a:ext>
            </a:extLst>
          </p:cNvPr>
          <p:cNvSpPr>
            <a:spLocks noGrp="1"/>
          </p:cNvSpPr>
          <p:nvPr>
            <p:ph type="sldNum" sz="quarter" idx="4"/>
          </p:nvPr>
        </p:nvSpPr>
        <p:spPr>
          <a:xfrm>
            <a:off x="152400" y="63616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9D2149-6FA0-4B4E-8818-1AEC2B97CF46}" type="slidenum">
              <a:rPr lang="en-US" smtClean="0"/>
              <a:pPr/>
              <a:t>‹#›</a:t>
            </a:fld>
            <a:endParaRPr lang="en-US"/>
          </a:p>
        </p:txBody>
      </p:sp>
    </p:spTree>
    <p:extLst>
      <p:ext uri="{BB962C8B-B14F-4D97-AF65-F5344CB8AC3E}">
        <p14:creationId xmlns:p14="http://schemas.microsoft.com/office/powerpoint/2010/main" val="1261075495"/>
      </p:ext>
    </p:extLst>
  </p:cSld>
  <p:clrMap bg1="lt1" tx1="dk1" bg2="lt2" tx2="dk2" accent1="accent1" accent2="accent2" accent3="accent3" accent4="accent4" accent5="accent5" accent6="accent6" hlink="hlink" folHlink="folHlink"/>
  <p:sldLayoutIdLst>
    <p:sldLayoutId id="2147483649" r:id="rId1"/>
    <p:sldLayoutId id="2147483690" r:id="rId2"/>
    <p:sldLayoutId id="2147483650" r:id="rId3"/>
    <p:sldLayoutId id="2147483658" r:id="rId4"/>
    <p:sldLayoutId id="2147483761" r:id="rId5"/>
    <p:sldLayoutId id="2147483724" r:id="rId6"/>
    <p:sldLayoutId id="2147483725" r:id="rId7"/>
    <p:sldLayoutId id="2147483726" r:id="rId8"/>
    <p:sldLayoutId id="2147483727" r:id="rId9"/>
    <p:sldLayoutId id="2147483728" r:id="rId10"/>
    <p:sldLayoutId id="2147483730" r:id="rId11"/>
    <p:sldLayoutId id="2147483778"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FCBE9B-B053-4247-9135-508EDFC7762E}"/>
              </a:ext>
            </a:extLst>
          </p:cNvPr>
          <p:cNvSpPr>
            <a:spLocks noGrp="1"/>
          </p:cNvSpPr>
          <p:nvPr>
            <p:ph type="title"/>
          </p:nvPr>
        </p:nvSpPr>
        <p:spPr>
          <a:xfrm>
            <a:off x="430213" y="375921"/>
            <a:ext cx="11337925" cy="603503"/>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C7A8757-FD40-A348-8CED-87C9C197CB4C}"/>
              </a:ext>
            </a:extLst>
          </p:cNvPr>
          <p:cNvSpPr>
            <a:spLocks noGrp="1"/>
          </p:cNvSpPr>
          <p:nvPr>
            <p:ph type="body" idx="1"/>
          </p:nvPr>
        </p:nvSpPr>
        <p:spPr>
          <a:xfrm>
            <a:off x="430213" y="1447800"/>
            <a:ext cx="11337925" cy="4879846"/>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8E106D3-85BB-4F45-82F7-1B63EA31B7D1}"/>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1B5F44-B557-3941-A253-880F885761D2}"/>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tx1">
                    <a:tint val="75000"/>
                  </a:schemeClr>
                </a:solidFill>
              </a:defRPr>
            </a:lvl1pPr>
          </a:lstStyle>
          <a:p>
            <a:fld id="{2B2FFF44-DBF6-4F9F-9F70-A48E8AF83361}" type="slidenum">
              <a:rPr lang="en-US" smtClean="0"/>
              <a:t>‹#›</a:t>
            </a:fld>
            <a:endParaRPr lang="en-US"/>
          </a:p>
        </p:txBody>
      </p:sp>
    </p:spTree>
    <p:extLst>
      <p:ext uri="{BB962C8B-B14F-4D97-AF65-F5344CB8AC3E}">
        <p14:creationId xmlns:p14="http://schemas.microsoft.com/office/powerpoint/2010/main" val="2870673054"/>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 id="2147483796" r:id="rId17"/>
    <p:sldLayoutId id="2147483797" r:id="rId18"/>
    <p:sldLayoutId id="2147483798" r:id="rId19"/>
    <p:sldLayoutId id="2147483799" r:id="rId20"/>
    <p:sldLayoutId id="2147483800" r:id="rId21"/>
    <p:sldLayoutId id="2147483801" r:id="rId22"/>
    <p:sldLayoutId id="2147483802" r:id="rId23"/>
    <p:sldLayoutId id="2147483803" r:id="rId24"/>
    <p:sldLayoutId id="2147483804" r:id="rId25"/>
    <p:sldLayoutId id="2147483805" r:id="rId26"/>
    <p:sldLayoutId id="2147483806" r:id="rId27"/>
    <p:sldLayoutId id="2147483807" r:id="rId28"/>
    <p:sldLayoutId id="2147483808" r:id="rId29"/>
    <p:sldLayoutId id="2147483809" r:id="rId30"/>
    <p:sldLayoutId id="2147483810" r:id="rId31"/>
    <p:sldLayoutId id="2147483811" r:id="rId32"/>
    <p:sldLayoutId id="2147483812" r:id="rId33"/>
    <p:sldLayoutId id="2147483813" r:id="rId34"/>
    <p:sldLayoutId id="2147483814" r:id="rId35"/>
    <p:sldLayoutId id="2147483815" r:id="rId36"/>
    <p:sldLayoutId id="2147483816" r:id="rId37"/>
    <p:sldLayoutId id="2147483817" r:id="rId38"/>
    <p:sldLayoutId id="2147483818" r:id="rId39"/>
    <p:sldLayoutId id="2147483819" r:id="rId40"/>
    <p:sldLayoutId id="2147483820" r:id="rId41"/>
    <p:sldLayoutId id="2147483821" r:id="rId42"/>
    <p:sldLayoutId id="2147483822" r:id="rId43"/>
    <p:sldLayoutId id="2147483823" r:id="rId44"/>
    <p:sldLayoutId id="2147483824" r:id="rId45"/>
    <p:sldLayoutId id="2147483825" r:id="rId46"/>
    <p:sldLayoutId id="2147483826" r:id="rId47"/>
    <p:sldLayoutId id="2147483827" r:id="rId48"/>
    <p:sldLayoutId id="2147483828" r:id="rId49"/>
    <p:sldLayoutId id="2147483829" r:id="rId50"/>
    <p:sldLayoutId id="2147483830" r:id="rId51"/>
    <p:sldLayoutId id="2147483831" r:id="rId52"/>
    <p:sldLayoutId id="2147483832" r:id="rId53"/>
    <p:sldLayoutId id="2147483833" r:id="rId54"/>
    <p:sldLayoutId id="2147483834" r:id="rId55"/>
    <p:sldLayoutId id="2147483835" r:id="rId56"/>
    <p:sldLayoutId id="2147483836" r:id="rId57"/>
    <p:sldLayoutId id="2147483837" r:id="rId58"/>
    <p:sldLayoutId id="2147483838" r:id="rId59"/>
    <p:sldLayoutId id="2147483839" r:id="rId60"/>
    <p:sldLayoutId id="2147483840" r:id="rId61"/>
  </p:sldLayoutIdLst>
  <p:hf hdr="0" ftr="0" dt="0"/>
  <p:txStyles>
    <p:titleStyle>
      <a:lvl1pPr algn="l" defTabSz="914400" rtl="0" eaLnBrk="1" latinLnBrk="0" hangingPunct="1">
        <a:lnSpc>
          <a:spcPct val="130000"/>
        </a:lnSpc>
        <a:spcBef>
          <a:spcPct val="0"/>
        </a:spcBef>
        <a:buNone/>
        <a:defRPr sz="1800" kern="1200" cap="all" spc="1000" baseline="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spcAft>
          <a:spcPts val="600"/>
        </a:spcAft>
        <a:buFont typeface="Arial" panose="020B0604020202020204" pitchFamily="34" charset="0"/>
        <a:buNone/>
        <a:defRPr sz="2400"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defRPr sz="1800" kern="1200">
          <a:solidFill>
            <a:schemeClr val="tx1"/>
          </a:solidFill>
          <a:latin typeface="+mn-lt"/>
          <a:ea typeface="+mn-ea"/>
          <a:cs typeface="+mn-cs"/>
        </a:defRPr>
      </a:lvl2pPr>
      <a:lvl3pPr marL="0" indent="0" algn="l" defTabSz="914400" rtl="0" eaLnBrk="1" latinLnBrk="0" hangingPunct="1">
        <a:lnSpc>
          <a:spcPct val="90000"/>
        </a:lnSpc>
        <a:spcBef>
          <a:spcPts val="500"/>
        </a:spcBef>
        <a:spcAft>
          <a:spcPts val="600"/>
        </a:spcAft>
        <a:buFont typeface="Arial" panose="020B0604020202020204" pitchFamily="34" charset="0"/>
        <a:buNone/>
        <a:tabLst/>
        <a:defRPr sz="2000" kern="1200">
          <a:solidFill>
            <a:schemeClr val="tx1"/>
          </a:solidFill>
          <a:latin typeface="+mn-lt"/>
          <a:ea typeface="+mn-ea"/>
          <a:cs typeface="+mn-cs"/>
        </a:defRPr>
      </a:lvl3pPr>
      <a:lvl4pPr marL="0" indent="0" algn="l" defTabSz="914400" rtl="0" eaLnBrk="1" latinLnBrk="0" hangingPunct="1">
        <a:lnSpc>
          <a:spcPct val="90000"/>
        </a:lnSpc>
        <a:spcBef>
          <a:spcPts val="500"/>
        </a:spcBef>
        <a:spcAft>
          <a:spcPts val="1200"/>
        </a:spcAft>
        <a:buFont typeface="Arial" panose="020B0604020202020204" pitchFamily="34" charset="0"/>
        <a:buNone/>
        <a:tabLst/>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spcAft>
          <a:spcPts val="1200"/>
        </a:spcAft>
        <a:buFont typeface="Arial" panose="020B060402020202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71">
          <p15:clr>
            <a:srgbClr val="F26B43"/>
          </p15:clr>
        </p15:guide>
        <p15:guide id="4" pos="7413">
          <p15:clr>
            <a:srgbClr val="F26B43"/>
          </p15:clr>
        </p15:guide>
        <p15:guide id="6" orient="horz" pos="288">
          <p15:clr>
            <a:srgbClr val="F26B43"/>
          </p15:clr>
        </p15:guide>
        <p15:guide id="7" orient="horz" pos="4032">
          <p15:clr>
            <a:srgbClr val="F26B43"/>
          </p15:clr>
        </p15:guide>
        <p15:guide id="9"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514649-83B4-8745-8674-A80B6CEFAB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AF68DBA-BE93-ED4B-8B0E-8754AA5536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D477AA36-8170-524F-8849-827E080C2396}"/>
              </a:ext>
            </a:extLst>
          </p:cNvPr>
          <p:cNvSpPr>
            <a:spLocks noGrp="1"/>
          </p:cNvSpPr>
          <p:nvPr>
            <p:ph type="sldNum" sz="quarter" idx="4"/>
          </p:nvPr>
        </p:nvSpPr>
        <p:spPr>
          <a:xfrm>
            <a:off x="152400" y="63616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9D2149-6FA0-4B4E-8818-1AEC2B97CF46}" type="slidenum">
              <a:rPr lang="en-US" smtClean="0"/>
              <a:pPr/>
              <a:t>‹#›</a:t>
            </a:fld>
            <a:endParaRPr lang="en-US"/>
          </a:p>
        </p:txBody>
      </p:sp>
    </p:spTree>
    <p:extLst>
      <p:ext uri="{BB962C8B-B14F-4D97-AF65-F5344CB8AC3E}">
        <p14:creationId xmlns:p14="http://schemas.microsoft.com/office/powerpoint/2010/main" val="2235284500"/>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jpe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29.png"/><Relationship Id="rId9"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50.sv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29.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81.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9.xml"/><Relationship Id="rId5" Type="http://schemas.openxmlformats.org/officeDocument/2006/relationships/image" Target="../media/image63.png"/><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30.pn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86.xml"/><Relationship Id="rId5" Type="http://schemas.openxmlformats.org/officeDocument/2006/relationships/image" Target="../media/image23.png"/><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78.xml"/><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sv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73.png"/><Relationship Id="rId5" Type="http://schemas.openxmlformats.org/officeDocument/2006/relationships/image" Target="../media/image72.svg"/><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1.jpeg"/><Relationship Id="rId7" Type="http://schemas.openxmlformats.org/officeDocument/2006/relationships/image" Target="../media/image79.svg"/><Relationship Id="rId2" Type="http://schemas.openxmlformats.org/officeDocument/2006/relationships/notesSlide" Target="../notesSlides/notesSlide38.xml"/><Relationship Id="rId1" Type="http://schemas.openxmlformats.org/officeDocument/2006/relationships/slideLayout" Target="../slideLayouts/slideLayout9.xml"/><Relationship Id="rId6" Type="http://schemas.openxmlformats.org/officeDocument/2006/relationships/image" Target="../media/image78.png"/><Relationship Id="rId5" Type="http://schemas.openxmlformats.org/officeDocument/2006/relationships/image" Target="../media/image77.svg"/><Relationship Id="rId4" Type="http://schemas.openxmlformats.org/officeDocument/2006/relationships/image" Target="../media/image76.png"/><Relationship Id="rId9" Type="http://schemas.openxmlformats.org/officeDocument/2006/relationships/image" Target="../media/image81.svg"/></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jpe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29.png"/><Relationship Id="rId9" Type="http://schemas.openxmlformats.org/officeDocument/2006/relationships/image" Target="../media/image35.png"/></Relationships>
</file>

<file path=ppt/slides/_rels/slide4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5">
            <a:extLst>
              <a:ext uri="{FF2B5EF4-FFF2-40B4-BE49-F238E27FC236}">
                <a16:creationId xmlns:a16="http://schemas.microsoft.com/office/drawing/2014/main" id="{E415E176-E02C-0946-9594-C71AA85512D8}"/>
              </a:ext>
            </a:extLst>
          </p:cNvPr>
          <p:cNvSpPr>
            <a:spLocks noGrp="1"/>
          </p:cNvSpPr>
          <p:nvPr>
            <p:ph type="ctrTitle"/>
          </p:nvPr>
        </p:nvSpPr>
        <p:spPr/>
        <p:txBody>
          <a:bodyPr>
            <a:noAutofit/>
          </a:bodyPr>
          <a:lstStyle/>
          <a:p>
            <a:r>
              <a:rPr lang="en-US" sz="4400" dirty="0"/>
              <a:t>HISTORY OF</a:t>
            </a:r>
            <a:br>
              <a:rPr lang="en-US" sz="4400" dirty="0"/>
            </a:br>
            <a:r>
              <a:rPr lang="en-US" sz="4400" dirty="0"/>
              <a:t>CAMPAIGN 100</a:t>
            </a:r>
            <a:endParaRPr lang="en-US" sz="3200" b="0" dirty="0"/>
          </a:p>
        </p:txBody>
      </p:sp>
      <p:pic>
        <p:nvPicPr>
          <p:cNvPr id="6" name="Picture 5">
            <a:extLst>
              <a:ext uri="{FF2B5EF4-FFF2-40B4-BE49-F238E27FC236}">
                <a16:creationId xmlns:a16="http://schemas.microsoft.com/office/drawing/2014/main" id="{411AA211-D29E-C243-9D0B-5BBD3128661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02" b="-22312"/>
          <a:stretch/>
        </p:blipFill>
        <p:spPr>
          <a:xfrm>
            <a:off x="6654860" y="0"/>
            <a:ext cx="7428476" cy="8702445"/>
          </a:xfrm>
          <a:prstGeom prst="rect">
            <a:avLst/>
          </a:prstGeom>
        </p:spPr>
      </p:pic>
    </p:spTree>
    <p:extLst>
      <p:ext uri="{BB962C8B-B14F-4D97-AF65-F5344CB8AC3E}">
        <p14:creationId xmlns:p14="http://schemas.microsoft.com/office/powerpoint/2010/main" val="4031652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69341-C462-A24B-BAC8-6E1620460BCA}"/>
              </a:ext>
            </a:extLst>
          </p:cNvPr>
          <p:cNvSpPr>
            <a:spLocks noGrp="1"/>
          </p:cNvSpPr>
          <p:nvPr>
            <p:ph type="title"/>
          </p:nvPr>
        </p:nvSpPr>
        <p:spPr/>
        <p:txBody>
          <a:bodyPr>
            <a:noAutofit/>
          </a:bodyPr>
          <a:lstStyle/>
          <a:p>
            <a:r>
              <a:rPr lang="en-US" dirty="0"/>
              <a:t>PROGRESS TO GOAL</a:t>
            </a:r>
          </a:p>
        </p:txBody>
      </p:sp>
      <p:cxnSp>
        <p:nvCxnSpPr>
          <p:cNvPr id="22" name="Straight Connector 21">
            <a:extLst>
              <a:ext uri="{FF2B5EF4-FFF2-40B4-BE49-F238E27FC236}">
                <a16:creationId xmlns:a16="http://schemas.microsoft.com/office/drawing/2014/main" id="{4C7F9647-D60E-3C49-8183-C2042D0297A0}"/>
              </a:ext>
            </a:extLst>
          </p:cNvPr>
          <p:cNvCxnSpPr>
            <a:cxnSpLocks/>
          </p:cNvCxnSpPr>
          <p:nvPr/>
        </p:nvCxnSpPr>
        <p:spPr>
          <a:xfrm>
            <a:off x="535643" y="944144"/>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3" name="Chart 2">
            <a:extLst>
              <a:ext uri="{FF2B5EF4-FFF2-40B4-BE49-F238E27FC236}">
                <a16:creationId xmlns:a16="http://schemas.microsoft.com/office/drawing/2014/main" id="{6BED354A-7055-DA4E-BEE3-6584DF6EF5E5}"/>
              </a:ext>
            </a:extLst>
          </p:cNvPr>
          <p:cNvGraphicFramePr/>
          <p:nvPr>
            <p:extLst>
              <p:ext uri="{D42A27DB-BD31-4B8C-83A1-F6EECF244321}">
                <p14:modId xmlns:p14="http://schemas.microsoft.com/office/powerpoint/2010/main" val="1107107490"/>
              </p:ext>
            </p:extLst>
          </p:nvPr>
        </p:nvGraphicFramePr>
        <p:xfrm>
          <a:off x="535643" y="1144448"/>
          <a:ext cx="11065808" cy="5242065"/>
        </p:xfrm>
        <a:graphic>
          <a:graphicData uri="http://schemas.openxmlformats.org/drawingml/2006/chart">
            <c:chart xmlns:c="http://schemas.openxmlformats.org/drawingml/2006/chart" xmlns:r="http://schemas.openxmlformats.org/officeDocument/2006/relationships" r:id="rId3"/>
          </a:graphicData>
        </a:graphic>
      </p:graphicFrame>
      <p:sp>
        <p:nvSpPr>
          <p:cNvPr id="4" name="Oval 3">
            <a:extLst>
              <a:ext uri="{FF2B5EF4-FFF2-40B4-BE49-F238E27FC236}">
                <a16:creationId xmlns:a16="http://schemas.microsoft.com/office/drawing/2014/main" id="{A7CA6BAE-B5DB-E24F-BBEF-728256FCC4C9}"/>
              </a:ext>
            </a:extLst>
          </p:cNvPr>
          <p:cNvSpPr/>
          <p:nvPr/>
        </p:nvSpPr>
        <p:spPr>
          <a:xfrm>
            <a:off x="8786018" y="172898"/>
            <a:ext cx="2743201" cy="2743201"/>
          </a:xfrm>
          <a:prstGeom prst="ellipse">
            <a:avLst/>
          </a:prstGeom>
          <a:solidFill>
            <a:schemeClr val="accent2"/>
          </a:solidFill>
          <a:ln>
            <a:noFill/>
          </a:ln>
          <a:effectLst>
            <a:outerShdw blurRad="50800" dist="38100" dir="2700000" sx="101000" sy="101000" algn="tl" rotWithShape="0">
              <a:schemeClr val="accent2">
                <a:alpha val="40000"/>
              </a:scheme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en-US" sz="6600" b="1" dirty="0">
                <a:solidFill>
                  <a:schemeClr val="accent1"/>
                </a:solidFill>
              </a:rPr>
              <a:t>50%</a:t>
            </a:r>
          </a:p>
          <a:p>
            <a:pPr algn="ctr"/>
            <a:r>
              <a:rPr lang="en-US" b="1" dirty="0">
                <a:solidFill>
                  <a:schemeClr val="accent1"/>
                </a:solidFill>
              </a:rPr>
              <a:t>TO GOAL</a:t>
            </a:r>
          </a:p>
          <a:p>
            <a:pPr algn="ctr"/>
            <a:r>
              <a:rPr lang="en-US" sz="1400" i="1" dirty="0">
                <a:solidFill>
                  <a:schemeClr val="accent1"/>
                </a:solidFill>
              </a:rPr>
              <a:t>As of June 30, 2020</a:t>
            </a:r>
          </a:p>
        </p:txBody>
      </p:sp>
    </p:spTree>
    <p:extLst>
      <p:ext uri="{BB962C8B-B14F-4D97-AF65-F5344CB8AC3E}">
        <p14:creationId xmlns:p14="http://schemas.microsoft.com/office/powerpoint/2010/main" val="4237051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5">
            <a:extLst>
              <a:ext uri="{FF2B5EF4-FFF2-40B4-BE49-F238E27FC236}">
                <a16:creationId xmlns:a16="http://schemas.microsoft.com/office/drawing/2014/main" id="{E415E176-E02C-0946-9594-C71AA85512D8}"/>
              </a:ext>
            </a:extLst>
          </p:cNvPr>
          <p:cNvSpPr>
            <a:spLocks noGrp="1"/>
          </p:cNvSpPr>
          <p:nvPr>
            <p:ph type="ctrTitle"/>
          </p:nvPr>
        </p:nvSpPr>
        <p:spPr/>
        <p:txBody>
          <a:bodyPr>
            <a:noAutofit/>
          </a:bodyPr>
          <a:lstStyle/>
          <a:p>
            <a:r>
              <a:rPr lang="en-US" sz="2400" dirty="0"/>
              <a:t>HISTORY OF CAMPAIGN 100</a:t>
            </a:r>
            <a:br>
              <a:rPr lang="en-US" sz="4400" dirty="0"/>
            </a:br>
            <a:r>
              <a:rPr lang="en-US" sz="4400" dirty="0"/>
              <a:t>LION YEAR 2020-2021</a:t>
            </a:r>
            <a:endParaRPr lang="en-US" sz="3200" b="0" dirty="0"/>
          </a:p>
        </p:txBody>
      </p:sp>
      <p:pic>
        <p:nvPicPr>
          <p:cNvPr id="6" name="Picture 5">
            <a:extLst>
              <a:ext uri="{FF2B5EF4-FFF2-40B4-BE49-F238E27FC236}">
                <a16:creationId xmlns:a16="http://schemas.microsoft.com/office/drawing/2014/main" id="{411AA211-D29E-C243-9D0B-5BBD3128661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866" b="-929"/>
          <a:stretch/>
        </p:blipFill>
        <p:spPr>
          <a:xfrm>
            <a:off x="6468534" y="110068"/>
            <a:ext cx="6497454" cy="7044266"/>
          </a:xfrm>
          <a:prstGeom prst="rect">
            <a:avLst/>
          </a:prstGeom>
        </p:spPr>
      </p:pic>
    </p:spTree>
    <p:extLst>
      <p:ext uri="{BB962C8B-B14F-4D97-AF65-F5344CB8AC3E}">
        <p14:creationId xmlns:p14="http://schemas.microsoft.com/office/powerpoint/2010/main" val="860329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F4C8B798-6FD7-F446-A360-BA76D53E7051}"/>
              </a:ext>
            </a:extLst>
          </p:cNvPr>
          <p:cNvSpPr txBox="1"/>
          <p:nvPr/>
        </p:nvSpPr>
        <p:spPr>
          <a:xfrm>
            <a:off x="5025258" y="289679"/>
            <a:ext cx="6933379" cy="6278642"/>
          </a:xfrm>
          <a:prstGeom prst="rect">
            <a:avLst/>
          </a:prstGeom>
          <a:noFill/>
        </p:spPr>
        <p:txBody>
          <a:bodyPr wrap="square" lIns="91440" tIns="45720" rIns="91440" bIns="45720" rtlCol="0" anchor="t">
            <a:spAutoFit/>
          </a:bodyPr>
          <a:lstStyle/>
          <a:p>
            <a:pPr marR="0" lvl="0" algn="l" defTabSz="914400" rtl="0" eaLnBrk="1" fontAlgn="auto" latinLnBrk="0" hangingPunct="1">
              <a:lnSpc>
                <a:spcPct val="100000"/>
              </a:lnSpc>
              <a:spcBef>
                <a:spcPts val="0"/>
              </a:spcBef>
              <a:spcAft>
                <a:spcPts val="1800"/>
              </a:spcAft>
              <a:buClrTx/>
              <a:buSzTx/>
              <a:tabLst/>
              <a:defRPr/>
            </a:pPr>
            <a:r>
              <a:rPr lang="en-US" sz="4400" b="1" dirty="0">
                <a:solidFill>
                  <a:schemeClr val="accent2"/>
                </a:solidFill>
                <a:latin typeface="Arial"/>
                <a:cs typeface="Arial"/>
              </a:rPr>
              <a:t>International News</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200" dirty="0">
                <a:solidFill>
                  <a:srgbClr val="FFFFFF"/>
                </a:solidFill>
                <a:latin typeface="Arial"/>
                <a:cs typeface="Arial"/>
              </a:rPr>
              <a:t>Explosion in the Port of Beirut leaving 300,000 homeless</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200" dirty="0">
                <a:solidFill>
                  <a:srgbClr val="FFFFFF"/>
                </a:solidFill>
                <a:latin typeface="Arial"/>
                <a:cs typeface="Arial"/>
              </a:rPr>
              <a:t>COVID-19 vaccines became available</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200" dirty="0">
                <a:solidFill>
                  <a:srgbClr val="FFFFFF"/>
                </a:solidFill>
                <a:latin typeface="Arial"/>
                <a:cs typeface="Arial"/>
              </a:rPr>
              <a:t>First double arm and shoulder transplant was performed in France</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200" dirty="0">
                <a:solidFill>
                  <a:srgbClr val="FFFFFF"/>
                </a:solidFill>
                <a:latin typeface="Arial"/>
                <a:cs typeface="Arial"/>
              </a:rPr>
              <a:t>12 European football clubs announced a “Super League” – later changing their minds</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200" dirty="0">
                <a:solidFill>
                  <a:srgbClr val="FFFFFF"/>
                </a:solidFill>
                <a:latin typeface="Arial"/>
                <a:cs typeface="Arial"/>
              </a:rPr>
              <a:t>Shell was ordered to align its carbon emissions with Paris Climate Accord</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200" dirty="0">
                <a:solidFill>
                  <a:srgbClr val="FFFFFF"/>
                </a:solidFill>
                <a:latin typeface="Arial"/>
                <a:cs typeface="Arial"/>
              </a:rPr>
              <a:t>Polio became the second virus eradicated from Africa</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200" dirty="0">
                <a:solidFill>
                  <a:srgbClr val="FFFFFF"/>
                </a:solidFill>
                <a:latin typeface="Arial"/>
                <a:cs typeface="Arial"/>
              </a:rPr>
              <a:t>United states became first country to surpass 500,000 COVID-19 deaths</a:t>
            </a: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endParaRPr lang="en-US" sz="2200" dirty="0">
              <a:solidFill>
                <a:srgbClr val="FFFFFF"/>
              </a:solidFill>
              <a:latin typeface="Arial"/>
              <a:cs typeface="Arial"/>
            </a:endParaRPr>
          </a:p>
        </p:txBody>
      </p:sp>
      <p:pic>
        <p:nvPicPr>
          <p:cNvPr id="3" name="Picture 2" descr="Icon&#10;&#10;Description automatically generated">
            <a:extLst>
              <a:ext uri="{FF2B5EF4-FFF2-40B4-BE49-F238E27FC236}">
                <a16:creationId xmlns:a16="http://schemas.microsoft.com/office/drawing/2014/main" id="{2A3441F1-AAD9-E148-9073-E915C889459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0454" y="986598"/>
            <a:ext cx="4884804" cy="4884804"/>
          </a:xfrm>
          <a:prstGeom prst="rect">
            <a:avLst/>
          </a:prstGeom>
        </p:spPr>
      </p:pic>
    </p:spTree>
    <p:extLst>
      <p:ext uri="{BB962C8B-B14F-4D97-AF65-F5344CB8AC3E}">
        <p14:creationId xmlns:p14="http://schemas.microsoft.com/office/powerpoint/2010/main" val="2912379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t="-11000" b="-11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F4C8B798-6FD7-F446-A360-BA76D53E7051}"/>
              </a:ext>
            </a:extLst>
          </p:cNvPr>
          <p:cNvSpPr txBox="1"/>
          <p:nvPr/>
        </p:nvSpPr>
        <p:spPr>
          <a:xfrm>
            <a:off x="510408" y="589761"/>
            <a:ext cx="7004817" cy="5339923"/>
          </a:xfrm>
          <a:prstGeom prst="rect">
            <a:avLst/>
          </a:prstGeom>
          <a:noFill/>
        </p:spPr>
        <p:txBody>
          <a:bodyPr wrap="square" lIns="91440" tIns="45720" rIns="91440" bIns="45720" rtlCol="0" anchor="t">
            <a:spAutoFit/>
          </a:bodyPr>
          <a:lstStyle/>
          <a:p>
            <a:pPr marR="0" lvl="0" algn="l" defTabSz="914400" rtl="0" eaLnBrk="1" fontAlgn="auto" latinLnBrk="0" hangingPunct="1">
              <a:lnSpc>
                <a:spcPct val="100000"/>
              </a:lnSpc>
              <a:spcBef>
                <a:spcPts val="0"/>
              </a:spcBef>
              <a:spcAft>
                <a:spcPts val="1800"/>
              </a:spcAft>
              <a:buClrTx/>
              <a:buSzTx/>
              <a:tabLst/>
              <a:defRPr/>
            </a:pPr>
            <a:r>
              <a:rPr lang="en-US" sz="4400" b="1" dirty="0">
                <a:solidFill>
                  <a:schemeClr val="accent2"/>
                </a:solidFill>
                <a:latin typeface="Arial"/>
                <a:cs typeface="Arial"/>
              </a:rPr>
              <a:t>Additional Program Milestones and Grants</a:t>
            </a:r>
            <a:br>
              <a:rPr lang="en-US" sz="4400" b="1" dirty="0">
                <a:solidFill>
                  <a:schemeClr val="accent2"/>
                </a:solidFill>
                <a:latin typeface="Arial"/>
                <a:cs typeface="Arial"/>
              </a:rPr>
            </a:br>
            <a:r>
              <a:rPr lang="en-US" sz="2400" dirty="0">
                <a:solidFill>
                  <a:schemeClr val="bg1"/>
                </a:solidFill>
                <a:latin typeface="Arial"/>
                <a:cs typeface="Arial"/>
              </a:rPr>
              <a:t>IN FY2020-2021</a:t>
            </a: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2200" dirty="0">
                <a:solidFill>
                  <a:srgbClr val="FFFFFF"/>
                </a:solidFill>
                <a:latin typeface="Arial"/>
                <a:cs typeface="Arial"/>
              </a:rPr>
              <a:t>Surpassed US$6 million in COVID-19 grants</a:t>
            </a:r>
          </a:p>
          <a:p>
            <a:pPr marL="800100" lvl="1" indent="-342900">
              <a:spcAft>
                <a:spcPts val="1800"/>
              </a:spcAft>
              <a:buFont typeface="Arial" panose="020B0604020202020204" pitchFamily="34" charset="0"/>
              <a:buChar char="•"/>
              <a:defRPr/>
            </a:pPr>
            <a:r>
              <a:rPr lang="en-US" sz="2200" dirty="0">
                <a:solidFill>
                  <a:srgbClr val="FFFFFF"/>
                </a:solidFill>
                <a:latin typeface="Arial"/>
                <a:cs typeface="Arial"/>
              </a:rPr>
              <a:t>CA VI largest recipient of grants as COVID-19 in India skyrocketed</a:t>
            </a:r>
          </a:p>
          <a:p>
            <a:pPr marL="342900" indent="-342900">
              <a:spcAft>
                <a:spcPts val="1800"/>
              </a:spcAft>
              <a:buFont typeface="Arial" panose="020B0604020202020204" pitchFamily="34" charset="0"/>
              <a:buChar char="•"/>
              <a:defRPr/>
            </a:pPr>
            <a:r>
              <a:rPr lang="en-US" sz="2200" dirty="0">
                <a:solidFill>
                  <a:srgbClr val="FFFFFF"/>
                </a:solidFill>
                <a:latin typeface="Arial"/>
                <a:cs typeface="Arial"/>
              </a:rPr>
              <a:t>Purchase of vehicles for hospice in-home patient visits in Poland</a:t>
            </a:r>
          </a:p>
          <a:p>
            <a:pPr marL="342900" indent="-342900">
              <a:spcAft>
                <a:spcPts val="1800"/>
              </a:spcAft>
              <a:buFont typeface="Arial" panose="020B0604020202020204" pitchFamily="34" charset="0"/>
              <a:buChar char="•"/>
              <a:defRPr/>
            </a:pPr>
            <a:r>
              <a:rPr lang="en-US" sz="2200" dirty="0">
                <a:solidFill>
                  <a:srgbClr val="FFFFFF"/>
                </a:solidFill>
                <a:latin typeface="Arial"/>
                <a:cs typeface="Arial"/>
              </a:rPr>
              <a:t>Guest house for patient families in Germany</a:t>
            </a:r>
          </a:p>
          <a:p>
            <a:pPr marL="342900" indent="-342900">
              <a:spcAft>
                <a:spcPts val="1800"/>
              </a:spcAft>
              <a:buFont typeface="Arial" panose="020B0604020202020204" pitchFamily="34" charset="0"/>
              <a:buChar char="•"/>
              <a:defRPr/>
            </a:pPr>
            <a:r>
              <a:rPr lang="en-US" sz="2200" dirty="0">
                <a:solidFill>
                  <a:srgbClr val="FFFFFF"/>
                </a:solidFill>
                <a:latin typeface="Arial"/>
                <a:cs typeface="Arial"/>
              </a:rPr>
              <a:t>All-inclusive playground in Turkey</a:t>
            </a:r>
          </a:p>
        </p:txBody>
      </p:sp>
    </p:spTree>
    <p:extLst>
      <p:ext uri="{BB962C8B-B14F-4D97-AF65-F5344CB8AC3E}">
        <p14:creationId xmlns:p14="http://schemas.microsoft.com/office/powerpoint/2010/main" val="3130409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69341-C462-A24B-BAC8-6E1620460BCA}"/>
              </a:ext>
            </a:extLst>
          </p:cNvPr>
          <p:cNvSpPr>
            <a:spLocks noGrp="1"/>
          </p:cNvSpPr>
          <p:nvPr>
            <p:ph type="title"/>
          </p:nvPr>
        </p:nvSpPr>
        <p:spPr/>
        <p:txBody>
          <a:bodyPr>
            <a:noAutofit/>
          </a:bodyPr>
          <a:lstStyle/>
          <a:p>
            <a:r>
              <a:rPr lang="en-US" dirty="0"/>
              <a:t>PROGRESS TO GOAL</a:t>
            </a:r>
          </a:p>
        </p:txBody>
      </p:sp>
      <p:cxnSp>
        <p:nvCxnSpPr>
          <p:cNvPr id="22" name="Straight Connector 21">
            <a:extLst>
              <a:ext uri="{FF2B5EF4-FFF2-40B4-BE49-F238E27FC236}">
                <a16:creationId xmlns:a16="http://schemas.microsoft.com/office/drawing/2014/main" id="{4C7F9647-D60E-3C49-8183-C2042D0297A0}"/>
              </a:ext>
            </a:extLst>
          </p:cNvPr>
          <p:cNvCxnSpPr>
            <a:cxnSpLocks/>
          </p:cNvCxnSpPr>
          <p:nvPr/>
        </p:nvCxnSpPr>
        <p:spPr>
          <a:xfrm>
            <a:off x="535643" y="944144"/>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3" name="Chart 2">
            <a:extLst>
              <a:ext uri="{FF2B5EF4-FFF2-40B4-BE49-F238E27FC236}">
                <a16:creationId xmlns:a16="http://schemas.microsoft.com/office/drawing/2014/main" id="{6BED354A-7055-DA4E-BEE3-6584DF6EF5E5}"/>
              </a:ext>
            </a:extLst>
          </p:cNvPr>
          <p:cNvGraphicFramePr/>
          <p:nvPr>
            <p:extLst>
              <p:ext uri="{D42A27DB-BD31-4B8C-83A1-F6EECF244321}">
                <p14:modId xmlns:p14="http://schemas.microsoft.com/office/powerpoint/2010/main" val="3297847539"/>
              </p:ext>
            </p:extLst>
          </p:nvPr>
        </p:nvGraphicFramePr>
        <p:xfrm>
          <a:off x="535643" y="1144448"/>
          <a:ext cx="11065808" cy="5242065"/>
        </p:xfrm>
        <a:graphic>
          <a:graphicData uri="http://schemas.openxmlformats.org/drawingml/2006/chart">
            <c:chart xmlns:c="http://schemas.openxmlformats.org/drawingml/2006/chart" xmlns:r="http://schemas.openxmlformats.org/officeDocument/2006/relationships" r:id="rId3"/>
          </a:graphicData>
        </a:graphic>
      </p:graphicFrame>
      <p:sp>
        <p:nvSpPr>
          <p:cNvPr id="4" name="Oval 3">
            <a:extLst>
              <a:ext uri="{FF2B5EF4-FFF2-40B4-BE49-F238E27FC236}">
                <a16:creationId xmlns:a16="http://schemas.microsoft.com/office/drawing/2014/main" id="{A7CA6BAE-B5DB-E24F-BBEF-728256FCC4C9}"/>
              </a:ext>
            </a:extLst>
          </p:cNvPr>
          <p:cNvSpPr/>
          <p:nvPr/>
        </p:nvSpPr>
        <p:spPr>
          <a:xfrm>
            <a:off x="8786018" y="172898"/>
            <a:ext cx="2743201" cy="2743201"/>
          </a:xfrm>
          <a:prstGeom prst="ellipse">
            <a:avLst/>
          </a:prstGeom>
          <a:solidFill>
            <a:schemeClr val="accent2"/>
          </a:solidFill>
          <a:ln>
            <a:noFill/>
          </a:ln>
          <a:effectLst>
            <a:outerShdw blurRad="50800" dist="38100" dir="2700000" sx="101000" sy="101000" algn="tl" rotWithShape="0">
              <a:schemeClr val="accent2">
                <a:alpha val="40000"/>
              </a:scheme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en-US" sz="6600" b="1" dirty="0">
                <a:solidFill>
                  <a:schemeClr val="accent1"/>
                </a:solidFill>
              </a:rPr>
              <a:t>70%</a:t>
            </a:r>
          </a:p>
          <a:p>
            <a:pPr algn="ctr"/>
            <a:r>
              <a:rPr lang="en-US" b="1" dirty="0">
                <a:solidFill>
                  <a:schemeClr val="accent1"/>
                </a:solidFill>
              </a:rPr>
              <a:t>TO GOAL</a:t>
            </a:r>
          </a:p>
          <a:p>
            <a:pPr algn="ctr"/>
            <a:r>
              <a:rPr lang="en-US" sz="1400" i="1" dirty="0">
                <a:solidFill>
                  <a:schemeClr val="accent1"/>
                </a:solidFill>
              </a:rPr>
              <a:t>As of June 30, 2021</a:t>
            </a:r>
          </a:p>
        </p:txBody>
      </p:sp>
    </p:spTree>
    <p:extLst>
      <p:ext uri="{BB962C8B-B14F-4D97-AF65-F5344CB8AC3E}">
        <p14:creationId xmlns:p14="http://schemas.microsoft.com/office/powerpoint/2010/main" val="92120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5">
            <a:extLst>
              <a:ext uri="{FF2B5EF4-FFF2-40B4-BE49-F238E27FC236}">
                <a16:creationId xmlns:a16="http://schemas.microsoft.com/office/drawing/2014/main" id="{E415E176-E02C-0946-9594-C71AA85512D8}"/>
              </a:ext>
            </a:extLst>
          </p:cNvPr>
          <p:cNvSpPr>
            <a:spLocks noGrp="1"/>
          </p:cNvSpPr>
          <p:nvPr>
            <p:ph type="ctrTitle"/>
          </p:nvPr>
        </p:nvSpPr>
        <p:spPr/>
        <p:txBody>
          <a:bodyPr>
            <a:noAutofit/>
          </a:bodyPr>
          <a:lstStyle/>
          <a:p>
            <a:r>
              <a:rPr lang="en-US" sz="2400" dirty="0"/>
              <a:t>HISTORY OF CAMPAIGN 100</a:t>
            </a:r>
            <a:br>
              <a:rPr lang="en-US" sz="4400" dirty="0"/>
            </a:br>
            <a:r>
              <a:rPr lang="en-US" sz="4400" dirty="0"/>
              <a:t>LION YEAR 2021-2022</a:t>
            </a:r>
            <a:endParaRPr lang="en-US" sz="3200" b="0" dirty="0"/>
          </a:p>
        </p:txBody>
      </p:sp>
      <p:pic>
        <p:nvPicPr>
          <p:cNvPr id="6" name="Picture 5">
            <a:extLst>
              <a:ext uri="{FF2B5EF4-FFF2-40B4-BE49-F238E27FC236}">
                <a16:creationId xmlns:a16="http://schemas.microsoft.com/office/drawing/2014/main" id="{411AA211-D29E-C243-9D0B-5BBD3128661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49926" y="982133"/>
            <a:ext cx="8613639" cy="5875866"/>
          </a:xfrm>
          <a:prstGeom prst="rect">
            <a:avLst/>
          </a:prstGeom>
        </p:spPr>
      </p:pic>
    </p:spTree>
    <p:extLst>
      <p:ext uri="{BB962C8B-B14F-4D97-AF65-F5344CB8AC3E}">
        <p14:creationId xmlns:p14="http://schemas.microsoft.com/office/powerpoint/2010/main" val="3969729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79927103-B3BD-3649-BFA2-8F06752947BB}"/>
              </a:ext>
            </a:extLst>
          </p:cNvPr>
          <p:cNvSpPr/>
          <p:nvPr/>
        </p:nvSpPr>
        <p:spPr>
          <a:xfrm>
            <a:off x="422200" y="1160708"/>
            <a:ext cx="4078166" cy="4078166"/>
          </a:xfrm>
          <a:prstGeom prst="ellipse">
            <a:avLst/>
          </a:prstGeom>
          <a:noFill/>
          <a:ln w="1270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F4C8B798-6FD7-F446-A360-BA76D53E7051}"/>
              </a:ext>
            </a:extLst>
          </p:cNvPr>
          <p:cNvSpPr txBox="1"/>
          <p:nvPr/>
        </p:nvSpPr>
        <p:spPr>
          <a:xfrm>
            <a:off x="4995293" y="471636"/>
            <a:ext cx="6933379" cy="6386364"/>
          </a:xfrm>
          <a:prstGeom prst="rect">
            <a:avLst/>
          </a:prstGeom>
          <a:noFill/>
        </p:spPr>
        <p:txBody>
          <a:bodyPr wrap="square" lIns="91440" tIns="45720" rIns="91440" bIns="45720" rtlCol="0" anchor="t">
            <a:spAutoFit/>
          </a:bodyPr>
          <a:lstStyle/>
          <a:p>
            <a:pPr marR="0" lvl="0" algn="l" defTabSz="914400" rtl="0" eaLnBrk="1" fontAlgn="auto" latinLnBrk="0" hangingPunct="1">
              <a:lnSpc>
                <a:spcPct val="100000"/>
              </a:lnSpc>
              <a:spcBef>
                <a:spcPts val="0"/>
              </a:spcBef>
              <a:spcAft>
                <a:spcPts val="1800"/>
              </a:spcAft>
              <a:buClrTx/>
              <a:buSzTx/>
              <a:tabLst/>
              <a:defRPr/>
            </a:pPr>
            <a:r>
              <a:rPr lang="en-US" sz="4400" b="1" dirty="0">
                <a:solidFill>
                  <a:schemeClr val="accent2"/>
                </a:solidFill>
                <a:latin typeface="Arial"/>
                <a:cs typeface="Arial"/>
              </a:rPr>
              <a:t>2021 Convention</a:t>
            </a: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2200" dirty="0" err="1">
                <a:solidFill>
                  <a:srgbClr val="FFFFFF"/>
                </a:solidFill>
                <a:latin typeface="Arial"/>
                <a:cs typeface="Arial"/>
              </a:rPr>
              <a:t>LCICon</a:t>
            </a:r>
            <a:r>
              <a:rPr lang="en-US" sz="2200" dirty="0">
                <a:solidFill>
                  <a:srgbClr val="FFFFFF"/>
                </a:solidFill>
                <a:latin typeface="Arial"/>
                <a:cs typeface="Arial"/>
              </a:rPr>
              <a:t> goes virtual</a:t>
            </a:r>
          </a:p>
          <a:p>
            <a:pPr marL="342900" indent="-342900">
              <a:spcAft>
                <a:spcPts val="1800"/>
              </a:spcAft>
              <a:buFont typeface="Arial" panose="020B0604020202020204" pitchFamily="34" charset="0"/>
              <a:buChar char="•"/>
              <a:defRPr/>
            </a:pPr>
            <a:r>
              <a:rPr lang="en-US" sz="2200" dirty="0">
                <a:solidFill>
                  <a:srgbClr val="FFFFFF"/>
                </a:solidFill>
                <a:cs typeface="Arial"/>
              </a:rPr>
              <a:t>Election of the </a:t>
            </a:r>
            <a:r>
              <a:rPr lang="en-US" sz="3200" b="1" dirty="0">
                <a:solidFill>
                  <a:srgbClr val="00AB68"/>
                </a:solidFill>
                <a:cs typeface="Arial"/>
              </a:rPr>
              <a:t>Douglas X. Alexander, first black International President, from Brooklyn, New York, USA</a:t>
            </a:r>
          </a:p>
          <a:p>
            <a:pPr marL="342900" lvl="0" indent="-342900">
              <a:spcAft>
                <a:spcPts val="1800"/>
              </a:spcAft>
              <a:buFont typeface="Arial" panose="020B0604020202020204" pitchFamily="34" charset="0"/>
              <a:buChar char="•"/>
              <a:defRPr/>
            </a:pPr>
            <a:r>
              <a:rPr lang="en-US" sz="2200" dirty="0">
                <a:solidFill>
                  <a:srgbClr val="FFFFFF"/>
                </a:solidFill>
                <a:latin typeface="Arial" panose="020B0604020202020204" pitchFamily="34" charset="0"/>
                <a:cs typeface="Arial" panose="020B0604020202020204" pitchFamily="34" charset="0"/>
              </a:rPr>
              <a:t>Past International President </a:t>
            </a:r>
            <a:r>
              <a:rPr lang="en-US" sz="3200" b="1" dirty="0">
                <a:solidFill>
                  <a:srgbClr val="407CCA"/>
                </a:solidFill>
                <a:latin typeface="Arial" panose="020B0604020202020204" pitchFamily="34" charset="0"/>
                <a:cs typeface="Arial" panose="020B0604020202020204" pitchFamily="34" charset="0"/>
              </a:rPr>
              <a:t>Dr. Jung-Yul Choi </a:t>
            </a:r>
            <a:r>
              <a:rPr lang="en-US" sz="2200" dirty="0">
                <a:solidFill>
                  <a:srgbClr val="FFFFFF"/>
                </a:solidFill>
                <a:latin typeface="Arial" panose="020B0604020202020204" pitchFamily="34" charset="0"/>
                <a:cs typeface="Arial" panose="020B0604020202020204" pitchFamily="34" charset="0"/>
              </a:rPr>
              <a:t>became </a:t>
            </a:r>
            <a:r>
              <a:rPr lang="en-US" sz="3200" b="1" dirty="0">
                <a:solidFill>
                  <a:srgbClr val="407CCA"/>
                </a:solidFill>
                <a:latin typeface="Arial" panose="020B0604020202020204" pitchFamily="34" charset="0"/>
                <a:cs typeface="Arial" panose="020B0604020202020204" pitchFamily="34" charset="0"/>
              </a:rPr>
              <a:t>LCIF Chairperson</a:t>
            </a:r>
          </a:p>
          <a:p>
            <a:pPr marL="342900" lvl="0" indent="-342900">
              <a:spcAft>
                <a:spcPts val="1800"/>
              </a:spcAft>
              <a:buFont typeface="Arial" panose="020B0604020202020204" pitchFamily="34" charset="0"/>
              <a:buChar char="•"/>
              <a:defRPr/>
            </a:pPr>
            <a:r>
              <a:rPr lang="en-US" sz="2200" dirty="0">
                <a:solidFill>
                  <a:srgbClr val="FFFFFF"/>
                </a:solidFill>
                <a:cs typeface="Arial"/>
              </a:rPr>
              <a:t>Election of </a:t>
            </a:r>
            <a:r>
              <a:rPr lang="en-US" sz="3200" b="1" dirty="0">
                <a:solidFill>
                  <a:schemeClr val="accent2"/>
                </a:solidFill>
                <a:cs typeface="Arial"/>
              </a:rPr>
              <a:t>Fabricio Oliveira </a:t>
            </a:r>
            <a:r>
              <a:rPr lang="en-US" sz="2200" dirty="0">
                <a:solidFill>
                  <a:srgbClr val="FFFFFF"/>
                </a:solidFill>
                <a:cs typeface="Arial"/>
              </a:rPr>
              <a:t>as the first Vice-President from Latin America in 25 years</a:t>
            </a:r>
            <a:endParaRPr lang="en-US" sz="2200" b="1" dirty="0">
              <a:solidFill>
                <a:srgbClr val="407CCA"/>
              </a:solidFill>
              <a:cs typeface="Arial"/>
            </a:endParaRP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endParaRPr lang="en-US" sz="2200" dirty="0">
              <a:solidFill>
                <a:srgbClr val="FFFFFF"/>
              </a:solidFill>
              <a:latin typeface="Arial"/>
              <a:cs typeface="Arial"/>
            </a:endParaRPr>
          </a:p>
        </p:txBody>
      </p:sp>
      <p:pic>
        <p:nvPicPr>
          <p:cNvPr id="3" name="Picture 3">
            <a:extLst>
              <a:ext uri="{FF2B5EF4-FFF2-40B4-BE49-F238E27FC236}">
                <a16:creationId xmlns:a16="http://schemas.microsoft.com/office/drawing/2014/main" id="{1672A424-F2A1-4FC9-82E1-B60E357858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6573" y="1350910"/>
            <a:ext cx="3702007" cy="3702007"/>
          </a:xfrm>
          <a:prstGeom prst="rect">
            <a:avLst/>
          </a:prstGeom>
        </p:spPr>
      </p:pic>
    </p:spTree>
    <p:extLst>
      <p:ext uri="{BB962C8B-B14F-4D97-AF65-F5344CB8AC3E}">
        <p14:creationId xmlns:p14="http://schemas.microsoft.com/office/powerpoint/2010/main" val="3534094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F4C8B798-6FD7-F446-A360-BA76D53E7051}"/>
              </a:ext>
            </a:extLst>
          </p:cNvPr>
          <p:cNvSpPr txBox="1"/>
          <p:nvPr/>
        </p:nvSpPr>
        <p:spPr>
          <a:xfrm>
            <a:off x="5025258" y="1851645"/>
            <a:ext cx="6933379" cy="3154710"/>
          </a:xfrm>
          <a:prstGeom prst="rect">
            <a:avLst/>
          </a:prstGeom>
          <a:noFill/>
        </p:spPr>
        <p:txBody>
          <a:bodyPr wrap="square" lIns="91440" tIns="45720" rIns="91440" bIns="45720" rtlCol="0" anchor="t">
            <a:spAutoFit/>
          </a:bodyPr>
          <a:lstStyle/>
          <a:p>
            <a:pPr marR="0" lvl="0" algn="l" defTabSz="914400" rtl="0" eaLnBrk="1" fontAlgn="auto" latinLnBrk="0" hangingPunct="1">
              <a:lnSpc>
                <a:spcPct val="100000"/>
              </a:lnSpc>
              <a:spcBef>
                <a:spcPts val="0"/>
              </a:spcBef>
              <a:spcAft>
                <a:spcPts val="1800"/>
              </a:spcAft>
              <a:buClrTx/>
              <a:buSzTx/>
              <a:tabLst/>
              <a:defRPr/>
            </a:pPr>
            <a:r>
              <a:rPr lang="en-US" sz="4400" b="1" dirty="0">
                <a:solidFill>
                  <a:schemeClr val="accent2"/>
                </a:solidFill>
                <a:latin typeface="Arial"/>
                <a:cs typeface="Arial"/>
              </a:rPr>
              <a:t>International News</a:t>
            </a: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2200" dirty="0">
                <a:solidFill>
                  <a:srgbClr val="FFFFFF"/>
                </a:solidFill>
                <a:latin typeface="Arial"/>
                <a:cs typeface="Arial"/>
              </a:rPr>
              <a:t>Historic flooding in Northern Europe</a:t>
            </a: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2200" dirty="0">
                <a:solidFill>
                  <a:srgbClr val="FFFFFF"/>
                </a:solidFill>
                <a:latin typeface="Arial"/>
                <a:cs typeface="Arial"/>
              </a:rPr>
              <a:t>2020 Summer Olympic and Paralympic games were held</a:t>
            </a: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2200" dirty="0">
                <a:solidFill>
                  <a:srgbClr val="FFFFFF"/>
                </a:solidFill>
                <a:latin typeface="Arial"/>
                <a:cs typeface="Arial"/>
              </a:rPr>
              <a:t>More in person events being held as vaccination rates increase</a:t>
            </a:r>
          </a:p>
        </p:txBody>
      </p:sp>
      <p:pic>
        <p:nvPicPr>
          <p:cNvPr id="3" name="Picture 2" descr="Icon&#10;&#10;Description automatically generated">
            <a:extLst>
              <a:ext uri="{FF2B5EF4-FFF2-40B4-BE49-F238E27FC236}">
                <a16:creationId xmlns:a16="http://schemas.microsoft.com/office/drawing/2014/main" id="{2A3441F1-AAD9-E148-9073-E915C889459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0454" y="986598"/>
            <a:ext cx="4884804" cy="4884804"/>
          </a:xfrm>
          <a:prstGeom prst="rect">
            <a:avLst/>
          </a:prstGeom>
        </p:spPr>
      </p:pic>
    </p:spTree>
    <p:extLst>
      <p:ext uri="{BB962C8B-B14F-4D97-AF65-F5344CB8AC3E}">
        <p14:creationId xmlns:p14="http://schemas.microsoft.com/office/powerpoint/2010/main" val="713210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3B699B4-A174-804A-AC7D-EA36684883A4}"/>
              </a:ext>
            </a:extLst>
          </p:cNvPr>
          <p:cNvGrpSpPr/>
          <p:nvPr/>
        </p:nvGrpSpPr>
        <p:grpSpPr>
          <a:xfrm>
            <a:off x="2287588" y="1920210"/>
            <a:ext cx="3753802" cy="3753802"/>
            <a:chOff x="8165771" y="3240156"/>
            <a:chExt cx="3216959" cy="3216959"/>
          </a:xfrm>
        </p:grpSpPr>
        <p:pic>
          <p:nvPicPr>
            <p:cNvPr id="15" name="Picture 14">
              <a:extLst>
                <a:ext uri="{FF2B5EF4-FFF2-40B4-BE49-F238E27FC236}">
                  <a16:creationId xmlns:a16="http://schemas.microsoft.com/office/drawing/2014/main" id="{7249AF88-F533-624C-9D0A-5AD2006E274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79680" y="4063947"/>
              <a:ext cx="2615645" cy="1646549"/>
            </a:xfrm>
            <a:prstGeom prst="rect">
              <a:avLst/>
            </a:prstGeom>
          </p:spPr>
        </p:pic>
        <p:sp>
          <p:nvSpPr>
            <p:cNvPr id="16" name="Oval 15">
              <a:extLst>
                <a:ext uri="{FF2B5EF4-FFF2-40B4-BE49-F238E27FC236}">
                  <a16:creationId xmlns:a16="http://schemas.microsoft.com/office/drawing/2014/main" id="{594D45AE-91BB-6F49-A820-A0E39C9E832C}"/>
                </a:ext>
              </a:extLst>
            </p:cNvPr>
            <p:cNvSpPr/>
            <p:nvPr/>
          </p:nvSpPr>
          <p:spPr>
            <a:xfrm>
              <a:off x="8165771" y="3240156"/>
              <a:ext cx="3216959" cy="3216959"/>
            </a:xfrm>
            <a:prstGeom prst="ellipse">
              <a:avLst/>
            </a:prstGeom>
            <a:noFill/>
            <a:ln w="1270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grpSp>
      <p:grpSp>
        <p:nvGrpSpPr>
          <p:cNvPr id="17" name="Group 16">
            <a:extLst>
              <a:ext uri="{FF2B5EF4-FFF2-40B4-BE49-F238E27FC236}">
                <a16:creationId xmlns:a16="http://schemas.microsoft.com/office/drawing/2014/main" id="{177BAD9F-F656-5B42-A0E7-F208B1EFDC1A}"/>
              </a:ext>
            </a:extLst>
          </p:cNvPr>
          <p:cNvGrpSpPr/>
          <p:nvPr/>
        </p:nvGrpSpPr>
        <p:grpSpPr>
          <a:xfrm>
            <a:off x="5821105" y="2211971"/>
            <a:ext cx="4426207" cy="716980"/>
            <a:chOff x="5610082" y="1106940"/>
            <a:chExt cx="6023118" cy="975656"/>
          </a:xfrm>
        </p:grpSpPr>
        <p:sp>
          <p:nvSpPr>
            <p:cNvPr id="2" name="TextBox 1">
              <a:extLst>
                <a:ext uri="{FF2B5EF4-FFF2-40B4-BE49-F238E27FC236}">
                  <a16:creationId xmlns:a16="http://schemas.microsoft.com/office/drawing/2014/main" id="{C7D072B2-9D0C-B441-AFAD-7CA75961CADC}"/>
                </a:ext>
              </a:extLst>
            </p:cNvPr>
            <p:cNvSpPr txBox="1"/>
            <p:nvPr/>
          </p:nvSpPr>
          <p:spPr>
            <a:xfrm>
              <a:off x="8173856" y="1106940"/>
              <a:ext cx="345934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BB700"/>
                  </a:solidFill>
                  <a:effectLst/>
                  <a:uLnTx/>
                  <a:uFillTx/>
                  <a:latin typeface="Arial" panose="020B0604020202020204"/>
                  <a:ea typeface="+mn-ea"/>
                  <a:cs typeface="+mn-cs"/>
                </a:rPr>
                <a:t>INCREASING</a:t>
              </a:r>
              <a:r>
                <a:rPr kumimoji="0" lang="en-US" sz="2400" b="1" i="0" u="none" strike="noStrike" kern="1200" cap="none" spc="0" normalizeH="0" baseline="0" noProof="0" dirty="0">
                  <a:ln>
                    <a:noFill/>
                  </a:ln>
                  <a:solidFill>
                    <a:srgbClr val="B3B2B1">
                      <a:lumMod val="20000"/>
                      <a:lumOff val="80000"/>
                    </a:srgbClr>
                  </a:solidFill>
                  <a:effectLst/>
                  <a:uLnTx/>
                  <a:uFillTx/>
                  <a:latin typeface="Arial" panose="020B0604020202020204"/>
                  <a:ea typeface="+mn-ea"/>
                  <a:cs typeface="+mn-cs"/>
                </a:rPr>
                <a:t> </a:t>
              </a:r>
              <a:br>
                <a:rPr kumimoji="0" lang="en-US" sz="2400" b="0" i="0" u="none" strike="noStrike" kern="1200" cap="none" spc="0" normalizeH="0" baseline="0" noProof="0" dirty="0">
                  <a:ln>
                    <a:noFill/>
                  </a:ln>
                  <a:solidFill>
                    <a:srgbClr val="B3B2B1">
                      <a:lumMod val="20000"/>
                      <a:lumOff val="80000"/>
                    </a:srgbClr>
                  </a:solidFill>
                  <a:effectLst/>
                  <a:uLnTx/>
                  <a:uFillTx/>
                  <a:latin typeface="Arial" panose="020B0604020202020204"/>
                  <a:ea typeface="+mn-ea"/>
                  <a:cs typeface="+mn-cs"/>
                </a:rPr>
              </a:br>
              <a:r>
                <a:rPr kumimoji="0" lang="en-US" sz="2400" b="0" i="0" u="none" strike="noStrike" kern="1200" cap="none" spc="0" normalizeH="0" baseline="0" noProof="0" dirty="0">
                  <a:ln>
                    <a:noFill/>
                  </a:ln>
                  <a:solidFill>
                    <a:srgbClr val="B3B2B1">
                      <a:lumMod val="20000"/>
                      <a:lumOff val="80000"/>
                    </a:srgbClr>
                  </a:solidFill>
                  <a:effectLst/>
                  <a:uLnTx/>
                  <a:uFillTx/>
                  <a:latin typeface="Arial" panose="020B0604020202020204"/>
                  <a:ea typeface="+mn-ea"/>
                  <a:cs typeface="+mn-cs"/>
                </a:rPr>
                <a:t>Service Impact</a:t>
              </a:r>
            </a:p>
          </p:txBody>
        </p:sp>
        <p:cxnSp>
          <p:nvCxnSpPr>
            <p:cNvPr id="7" name="Straight Connector 6">
              <a:extLst>
                <a:ext uri="{FF2B5EF4-FFF2-40B4-BE49-F238E27FC236}">
                  <a16:creationId xmlns:a16="http://schemas.microsoft.com/office/drawing/2014/main" id="{3FAA7E30-F71A-3F47-9A74-45E5EDFFBF90}"/>
                </a:ext>
              </a:extLst>
            </p:cNvPr>
            <p:cNvCxnSpPr>
              <a:cxnSpLocks/>
            </p:cNvCxnSpPr>
            <p:nvPr/>
          </p:nvCxnSpPr>
          <p:spPr>
            <a:xfrm flipV="1">
              <a:off x="5610082" y="1524000"/>
              <a:ext cx="2416318" cy="558596"/>
            </a:xfrm>
            <a:prstGeom prst="line">
              <a:avLst/>
            </a:prstGeom>
            <a:ln w="34925">
              <a:solidFill>
                <a:schemeClr val="bg1"/>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E819140D-EBAE-7449-9088-E521B8C12578}"/>
              </a:ext>
            </a:extLst>
          </p:cNvPr>
          <p:cNvGrpSpPr/>
          <p:nvPr/>
        </p:nvGrpSpPr>
        <p:grpSpPr>
          <a:xfrm>
            <a:off x="6027102" y="3690807"/>
            <a:ext cx="4186795" cy="610674"/>
            <a:chOff x="5935865" y="3007721"/>
            <a:chExt cx="5697335" cy="830997"/>
          </a:xfrm>
        </p:grpSpPr>
        <p:sp>
          <p:nvSpPr>
            <p:cNvPr id="18" name="TextBox 17">
              <a:extLst>
                <a:ext uri="{FF2B5EF4-FFF2-40B4-BE49-F238E27FC236}">
                  <a16:creationId xmlns:a16="http://schemas.microsoft.com/office/drawing/2014/main" id="{51F29D06-11EE-9B48-9B29-892814B60E73}"/>
                </a:ext>
              </a:extLst>
            </p:cNvPr>
            <p:cNvSpPr txBox="1"/>
            <p:nvPr/>
          </p:nvSpPr>
          <p:spPr>
            <a:xfrm>
              <a:off x="8173856" y="3007721"/>
              <a:ext cx="345934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07CCA"/>
                  </a:solidFill>
                  <a:effectLst/>
                  <a:uLnTx/>
                  <a:uFillTx/>
                  <a:latin typeface="Arial" panose="020B0604020202020204"/>
                  <a:ea typeface="+mn-ea"/>
                  <a:cs typeface="+mn-cs"/>
                </a:rPr>
                <a:t>FIGHTING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B3B2B1">
                      <a:lumMod val="20000"/>
                      <a:lumOff val="80000"/>
                    </a:srgbClr>
                  </a:solidFill>
                  <a:effectLst/>
                  <a:uLnTx/>
                  <a:uFillTx/>
                  <a:latin typeface="Arial" panose="020B0604020202020204"/>
                  <a:ea typeface="+mn-ea"/>
                  <a:cs typeface="+mn-cs"/>
                </a:rPr>
                <a:t>Diabetes</a:t>
              </a:r>
            </a:p>
          </p:txBody>
        </p:sp>
        <p:cxnSp>
          <p:nvCxnSpPr>
            <p:cNvPr id="26" name="Straight Connector 25">
              <a:extLst>
                <a:ext uri="{FF2B5EF4-FFF2-40B4-BE49-F238E27FC236}">
                  <a16:creationId xmlns:a16="http://schemas.microsoft.com/office/drawing/2014/main" id="{60731A8F-E173-544D-BCC5-67CE634FA41A}"/>
                </a:ext>
              </a:extLst>
            </p:cNvPr>
            <p:cNvCxnSpPr>
              <a:cxnSpLocks/>
            </p:cNvCxnSpPr>
            <p:nvPr/>
          </p:nvCxnSpPr>
          <p:spPr>
            <a:xfrm flipV="1">
              <a:off x="5935865" y="3411513"/>
              <a:ext cx="2090535" cy="39150"/>
            </a:xfrm>
            <a:prstGeom prst="line">
              <a:avLst/>
            </a:prstGeom>
            <a:ln w="34925">
              <a:solidFill>
                <a:schemeClr val="bg1"/>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AF323389-E26E-3640-B729-911490406B89}"/>
              </a:ext>
            </a:extLst>
          </p:cNvPr>
          <p:cNvGrpSpPr/>
          <p:nvPr/>
        </p:nvGrpSpPr>
        <p:grpSpPr>
          <a:xfrm>
            <a:off x="5521818" y="5092769"/>
            <a:ext cx="4520212" cy="705416"/>
            <a:chOff x="5482160" y="4779579"/>
            <a:chExt cx="6151040" cy="959920"/>
          </a:xfrm>
        </p:grpSpPr>
        <p:sp>
          <p:nvSpPr>
            <p:cNvPr id="19" name="TextBox 18">
              <a:extLst>
                <a:ext uri="{FF2B5EF4-FFF2-40B4-BE49-F238E27FC236}">
                  <a16:creationId xmlns:a16="http://schemas.microsoft.com/office/drawing/2014/main" id="{E75774DD-36F8-5D42-BB19-516F49C651BD}"/>
                </a:ext>
              </a:extLst>
            </p:cNvPr>
            <p:cNvSpPr txBox="1"/>
            <p:nvPr/>
          </p:nvSpPr>
          <p:spPr>
            <a:xfrm>
              <a:off x="8173856" y="4908502"/>
              <a:ext cx="345934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AB68"/>
                  </a:solidFill>
                  <a:effectLst/>
                  <a:uLnTx/>
                  <a:uFillTx/>
                  <a:latin typeface="Arial" panose="020B0604020202020204"/>
                  <a:ea typeface="+mn-ea"/>
                  <a:cs typeface="+mn-cs"/>
                </a:rPr>
                <a:t>EXPANDING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B3B2B1">
                      <a:lumMod val="20000"/>
                      <a:lumOff val="80000"/>
                    </a:srgbClr>
                  </a:solidFill>
                  <a:effectLst/>
                  <a:uLnTx/>
                  <a:uFillTx/>
                  <a:latin typeface="Arial" panose="020B0604020202020204"/>
                  <a:ea typeface="+mn-ea"/>
                  <a:cs typeface="+mn-cs"/>
                </a:rPr>
                <a:t>Global Causes</a:t>
              </a:r>
            </a:p>
          </p:txBody>
        </p:sp>
        <p:cxnSp>
          <p:nvCxnSpPr>
            <p:cNvPr id="28" name="Straight Connector 27">
              <a:extLst>
                <a:ext uri="{FF2B5EF4-FFF2-40B4-BE49-F238E27FC236}">
                  <a16:creationId xmlns:a16="http://schemas.microsoft.com/office/drawing/2014/main" id="{11A67941-8E5E-2A44-9C9B-98C8384E8CD9}"/>
                </a:ext>
              </a:extLst>
            </p:cNvPr>
            <p:cNvCxnSpPr>
              <a:cxnSpLocks/>
            </p:cNvCxnSpPr>
            <p:nvPr/>
          </p:nvCxnSpPr>
          <p:spPr>
            <a:xfrm>
              <a:off x="5482160" y="4779579"/>
              <a:ext cx="2544240" cy="438530"/>
            </a:xfrm>
            <a:prstGeom prst="line">
              <a:avLst/>
            </a:prstGeom>
            <a:ln w="34925">
              <a:solidFill>
                <a:schemeClr val="bg1"/>
              </a:solidFill>
              <a:tailEnd type="diamond" w="lg" len="lg"/>
            </a:ln>
          </p:spPr>
          <p:style>
            <a:lnRef idx="1">
              <a:schemeClr val="accent1"/>
            </a:lnRef>
            <a:fillRef idx="0">
              <a:schemeClr val="accent1"/>
            </a:fillRef>
            <a:effectRef idx="0">
              <a:schemeClr val="accent1"/>
            </a:effectRef>
            <a:fontRef idx="minor">
              <a:schemeClr val="tx1"/>
            </a:fontRef>
          </p:style>
        </p:cxnSp>
      </p:grpSp>
      <p:pic>
        <p:nvPicPr>
          <p:cNvPr id="4" name="Picture 3" descr="Icon&#10;&#10;Description automatically generated">
            <a:extLst>
              <a:ext uri="{FF2B5EF4-FFF2-40B4-BE49-F238E27FC236}">
                <a16:creationId xmlns:a16="http://schemas.microsoft.com/office/drawing/2014/main" id="{4A5F0B87-D8A9-2D40-9B9D-071876145B6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43571" y="380205"/>
            <a:ext cx="1062901" cy="1091416"/>
          </a:xfrm>
          <a:prstGeom prst="rect">
            <a:avLst/>
          </a:prstGeom>
        </p:spPr>
      </p:pic>
      <p:pic>
        <p:nvPicPr>
          <p:cNvPr id="6" name="Picture 5" descr="Icon&#10;&#10;Description automatically generated">
            <a:extLst>
              <a:ext uri="{FF2B5EF4-FFF2-40B4-BE49-F238E27FC236}">
                <a16:creationId xmlns:a16="http://schemas.microsoft.com/office/drawing/2014/main" id="{E077A729-8118-6F4E-9E43-A21C536F512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68998" y="380205"/>
            <a:ext cx="1091416" cy="1091416"/>
          </a:xfrm>
          <a:prstGeom prst="rect">
            <a:avLst/>
          </a:prstGeom>
        </p:spPr>
      </p:pic>
      <p:pic>
        <p:nvPicPr>
          <p:cNvPr id="9" name="Picture 8" descr="Icon&#10;&#10;Description automatically generated">
            <a:extLst>
              <a:ext uri="{FF2B5EF4-FFF2-40B4-BE49-F238E27FC236}">
                <a16:creationId xmlns:a16="http://schemas.microsoft.com/office/drawing/2014/main" id="{D45441FD-81BE-CB44-A839-44E42819261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18381" y="380205"/>
            <a:ext cx="1091416" cy="1091416"/>
          </a:xfrm>
          <a:prstGeom prst="rect">
            <a:avLst/>
          </a:prstGeom>
        </p:spPr>
      </p:pic>
      <p:pic>
        <p:nvPicPr>
          <p:cNvPr id="11" name="Picture 10" descr="Logo, icon&#10;&#10;Description automatically generated">
            <a:extLst>
              <a:ext uri="{FF2B5EF4-FFF2-40B4-BE49-F238E27FC236}">
                <a16:creationId xmlns:a16="http://schemas.microsoft.com/office/drawing/2014/main" id="{7457170E-E19E-A84F-B1B5-CC7E5E706E9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779358" y="380205"/>
            <a:ext cx="1043407" cy="1091416"/>
          </a:xfrm>
          <a:prstGeom prst="rect">
            <a:avLst/>
          </a:prstGeom>
        </p:spPr>
      </p:pic>
      <p:pic>
        <p:nvPicPr>
          <p:cNvPr id="13" name="Picture 12" descr="Logo, icon&#10;&#10;Description automatically generated">
            <a:extLst>
              <a:ext uri="{FF2B5EF4-FFF2-40B4-BE49-F238E27FC236}">
                <a16:creationId xmlns:a16="http://schemas.microsoft.com/office/drawing/2014/main" id="{76AC9E24-1D6D-D34D-9252-19B84D12851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792954" y="380205"/>
            <a:ext cx="1092887" cy="1091416"/>
          </a:xfrm>
          <a:prstGeom prst="rect">
            <a:avLst/>
          </a:prstGeom>
        </p:spPr>
      </p:pic>
      <p:pic>
        <p:nvPicPr>
          <p:cNvPr id="22" name="Picture 21" descr="Icon&#10;&#10;Description automatically generated">
            <a:extLst>
              <a:ext uri="{FF2B5EF4-FFF2-40B4-BE49-F238E27FC236}">
                <a16:creationId xmlns:a16="http://schemas.microsoft.com/office/drawing/2014/main" id="{A7B40AEC-BC89-8848-8FBF-47B53DA0849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189629" y="380205"/>
            <a:ext cx="1206573" cy="1091416"/>
          </a:xfrm>
          <a:prstGeom prst="rect">
            <a:avLst/>
          </a:prstGeom>
        </p:spPr>
      </p:pic>
      <p:pic>
        <p:nvPicPr>
          <p:cNvPr id="24" name="Picture 23" descr="Icon&#10;&#10;Description automatically generated">
            <a:extLst>
              <a:ext uri="{FF2B5EF4-FFF2-40B4-BE49-F238E27FC236}">
                <a16:creationId xmlns:a16="http://schemas.microsoft.com/office/drawing/2014/main" id="{46F253C4-0981-EE42-88A0-F70B3632E07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69235" y="380205"/>
            <a:ext cx="1091416" cy="1091416"/>
          </a:xfrm>
          <a:prstGeom prst="rect">
            <a:avLst/>
          </a:prstGeom>
        </p:spPr>
      </p:pic>
      <p:pic>
        <p:nvPicPr>
          <p:cNvPr id="29" name="Picture 28" descr="Icon&#10;&#10;Description automatically generated">
            <a:extLst>
              <a:ext uri="{FF2B5EF4-FFF2-40B4-BE49-F238E27FC236}">
                <a16:creationId xmlns:a16="http://schemas.microsoft.com/office/drawing/2014/main" id="{41F9DD17-28F7-414B-BA6F-96F40BC0D96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843808" y="380205"/>
            <a:ext cx="1091416" cy="1091416"/>
          </a:xfrm>
          <a:prstGeom prst="rect">
            <a:avLst/>
          </a:prstGeom>
        </p:spPr>
      </p:pic>
    </p:spTree>
    <p:extLst>
      <p:ext uri="{BB962C8B-B14F-4D97-AF65-F5344CB8AC3E}">
        <p14:creationId xmlns:p14="http://schemas.microsoft.com/office/powerpoint/2010/main" val="10828292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549225" y="1984826"/>
            <a:ext cx="906583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LCIF: RESPONDING  TO COVID-19 IN CA IV</a:t>
            </a:r>
          </a:p>
        </p:txBody>
      </p:sp>
      <p:grpSp>
        <p:nvGrpSpPr>
          <p:cNvPr id="3" name="Group 2">
            <a:extLst>
              <a:ext uri="{FF2B5EF4-FFF2-40B4-BE49-F238E27FC236}">
                <a16:creationId xmlns:a16="http://schemas.microsoft.com/office/drawing/2014/main" id="{0F910C5B-A84C-4170-A7C9-25B64EF82AF6}"/>
              </a:ext>
            </a:extLst>
          </p:cNvPr>
          <p:cNvGrpSpPr/>
          <p:nvPr/>
        </p:nvGrpSpPr>
        <p:grpSpPr>
          <a:xfrm>
            <a:off x="660062" y="4176594"/>
            <a:ext cx="8954993" cy="1330579"/>
            <a:chOff x="190271" y="3337192"/>
            <a:chExt cx="8954993" cy="1330579"/>
          </a:xfrm>
        </p:grpSpPr>
        <p:sp>
          <p:nvSpPr>
            <p:cNvPr id="4" name="TextBox 3">
              <a:extLst>
                <a:ext uri="{FF2B5EF4-FFF2-40B4-BE49-F238E27FC236}">
                  <a16:creationId xmlns:a16="http://schemas.microsoft.com/office/drawing/2014/main" id="{AC94E501-0442-4062-A6ED-0A952B66D30C}"/>
                </a:ext>
              </a:extLst>
            </p:cNvPr>
            <p:cNvSpPr txBox="1"/>
            <p:nvPr/>
          </p:nvSpPr>
          <p:spPr>
            <a:xfrm>
              <a:off x="1613794" y="3363846"/>
              <a:ext cx="7531470" cy="12772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30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rPr>
                <a:t>CA IV:</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4400" b="0" i="0" u="none" strike="noStrike" kern="120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rPr>
                <a:t>44 </a:t>
              </a:r>
              <a:r>
                <a:rPr kumimoji="0" lang="en-US" sz="4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grants </a:t>
              </a:r>
              <a:r>
                <a:rPr kumimoji="0" lang="en-US" sz="4400" b="1" i="0" u="none" strike="noStrike" kern="1200" cap="none" spc="0" normalizeH="0" baseline="0" noProof="0" dirty="0">
                  <a:ln>
                    <a:noFill/>
                  </a:ln>
                  <a:solidFill>
                    <a:schemeClr val="accent2"/>
                  </a:solidFill>
                  <a:effectLst/>
                  <a:uLnTx/>
                  <a:uFillTx/>
                  <a:latin typeface="Arial" panose="020B0604020202020204" pitchFamily="34" charset="0"/>
                  <a:ea typeface="+mn-ea"/>
                  <a:cs typeface="Arial" panose="020B0604020202020204" pitchFamily="34" charset="0"/>
                </a:rPr>
                <a:t>||</a:t>
              </a:r>
              <a:r>
                <a:rPr kumimoji="0" lang="en-US" sz="4400" b="0" i="0" u="none" strike="noStrike" kern="1200" cap="none" spc="0" normalizeH="0" baseline="0" noProof="0" dirty="0">
                  <a:ln>
                    <a:noFill/>
                  </a:ln>
                  <a:solidFill>
                    <a:schemeClr val="accent2"/>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rPr>
                <a:t>US$1,671,259</a:t>
              </a:r>
            </a:p>
          </p:txBody>
        </p:sp>
        <p:pic>
          <p:nvPicPr>
            <p:cNvPr id="5" name="Graphic 4" descr="Surgical mask with solid fill">
              <a:extLst>
                <a:ext uri="{FF2B5EF4-FFF2-40B4-BE49-F238E27FC236}">
                  <a16:creationId xmlns:a16="http://schemas.microsoft.com/office/drawing/2014/main" id="{1D925E30-E70E-407A-B680-B1C1FC3A9157}"/>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90271" y="3337192"/>
              <a:ext cx="1330579" cy="1330579"/>
            </a:xfrm>
            <a:prstGeom prst="rect">
              <a:avLst/>
            </a:prstGeom>
          </p:spPr>
        </p:pic>
      </p:grpSp>
    </p:spTree>
    <p:extLst>
      <p:ext uri="{BB962C8B-B14F-4D97-AF65-F5344CB8AC3E}">
        <p14:creationId xmlns:p14="http://schemas.microsoft.com/office/powerpoint/2010/main" val="780018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D5FF5F3-9925-584E-BE30-0561DF3946EC}"/>
              </a:ext>
            </a:extLst>
          </p:cNvPr>
          <p:cNvGrpSpPr/>
          <p:nvPr/>
        </p:nvGrpSpPr>
        <p:grpSpPr>
          <a:xfrm>
            <a:off x="6802578" y="1366896"/>
            <a:ext cx="4403770" cy="4124208"/>
            <a:chOff x="6802578" y="1366896"/>
            <a:chExt cx="4403770" cy="4124208"/>
          </a:xfrm>
        </p:grpSpPr>
        <p:sp>
          <p:nvSpPr>
            <p:cNvPr id="52" name="TextBox 51">
              <a:extLst>
                <a:ext uri="{FF2B5EF4-FFF2-40B4-BE49-F238E27FC236}">
                  <a16:creationId xmlns:a16="http://schemas.microsoft.com/office/drawing/2014/main" id="{9A74F470-E6A6-8840-ACEC-B05BF407429B}"/>
                </a:ext>
              </a:extLst>
            </p:cNvPr>
            <p:cNvSpPr txBox="1"/>
            <p:nvPr/>
          </p:nvSpPr>
          <p:spPr>
            <a:xfrm>
              <a:off x="7557592" y="1366896"/>
              <a:ext cx="2893742" cy="206210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Launched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dirty="0">
                  <a:solidFill>
                    <a:srgbClr val="EBB700"/>
                  </a:solidFill>
                  <a:latin typeface="Arial" panose="020B0604020202020204"/>
                  <a:cs typeface="Arial" panose="020B0604020202020204" pitchFamily="34" charset="0"/>
                </a:rPr>
                <a:t>2018</a:t>
              </a:r>
              <a:endParaRPr kumimoji="0" lang="en-US" sz="8000" b="1" i="0" u="none" strike="noStrike" kern="1200" cap="none" spc="0" normalizeH="0" baseline="0" noProof="0" dirty="0">
                <a:ln>
                  <a:noFill/>
                </a:ln>
                <a:solidFill>
                  <a:srgbClr val="EBB700"/>
                </a:solidFill>
                <a:effectLst/>
                <a:uLnTx/>
                <a:uFillTx/>
                <a:latin typeface="Arial" panose="020B0604020202020204"/>
                <a:ea typeface="+mn-ea"/>
                <a:cs typeface="Arial" panose="020B0604020202020204" pitchFamily="34" charset="0"/>
              </a:endParaRPr>
            </a:p>
          </p:txBody>
        </p:sp>
        <p:sp>
          <p:nvSpPr>
            <p:cNvPr id="53" name="TextBox 52">
              <a:extLst>
                <a:ext uri="{FF2B5EF4-FFF2-40B4-BE49-F238E27FC236}">
                  <a16:creationId xmlns:a16="http://schemas.microsoft.com/office/drawing/2014/main" id="{CED260D9-5E79-C94D-BAEC-B621955CE6ED}"/>
                </a:ext>
              </a:extLst>
            </p:cNvPr>
            <p:cNvSpPr txBox="1"/>
            <p:nvPr/>
          </p:nvSpPr>
          <p:spPr>
            <a:xfrm>
              <a:off x="6802578" y="4013776"/>
              <a:ext cx="4403770" cy="147732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EBB700"/>
                  </a:solidFill>
                  <a:effectLst/>
                  <a:uLnTx/>
                  <a:uFillTx/>
                  <a:latin typeface="Arial" panose="020B0604020202020204"/>
                  <a:ea typeface="+mn-ea"/>
                  <a:cs typeface="Arial" panose="020B0604020202020204" pitchFamily="34" charset="0"/>
                </a:rPr>
                <a:t>101</a:t>
              </a:r>
              <a:r>
                <a:rPr kumimoji="0" lang="en-US" sz="5400" b="1" i="0" u="none" strike="noStrike" kern="1200" cap="none" spc="0" normalizeH="0" baseline="30000" noProof="0" dirty="0">
                  <a:ln>
                    <a:noFill/>
                  </a:ln>
                  <a:solidFill>
                    <a:srgbClr val="EBB700"/>
                  </a:solidFill>
                  <a:effectLst/>
                  <a:uLnTx/>
                  <a:uFillTx/>
                  <a:latin typeface="Arial" panose="020B0604020202020204"/>
                  <a:ea typeface="+mn-ea"/>
                  <a:cs typeface="Arial" panose="020B0604020202020204" pitchFamily="34" charset="0"/>
                </a:rPr>
                <a:t>st</a:t>
              </a:r>
              <a:r>
                <a:rPr kumimoji="0" lang="en-US" sz="5400" b="1" i="0" u="none" strike="noStrike" kern="1200" cap="none" spc="0" normalizeH="0" baseline="0" noProof="0" dirty="0">
                  <a:ln>
                    <a:noFill/>
                  </a:ln>
                  <a:solidFill>
                    <a:srgbClr val="EBB700"/>
                  </a:solidFill>
                  <a:effectLst/>
                  <a:uLnTx/>
                  <a:uFillTx/>
                  <a:latin typeface="Arial" panose="020B0604020202020204"/>
                  <a:ea typeface="+mn-ea"/>
                  <a:cs typeface="Arial" panose="020B0604020202020204" pitchFamily="34" charset="0"/>
                </a:rPr>
                <a:t> </a:t>
              </a:r>
              <a:r>
                <a:rPr kumimoji="0" lang="en-US" sz="5400" b="1" i="0" u="none" strike="noStrike" kern="1200" cap="none" spc="0" normalizeH="0" baseline="0" noProof="0" dirty="0" err="1">
                  <a:ln>
                    <a:noFill/>
                  </a:ln>
                  <a:solidFill>
                    <a:srgbClr val="EBB700"/>
                  </a:solidFill>
                  <a:effectLst/>
                  <a:uLnTx/>
                  <a:uFillTx/>
                  <a:latin typeface="Arial" panose="020B0604020202020204"/>
                  <a:ea typeface="+mn-ea"/>
                  <a:cs typeface="Arial" panose="020B0604020202020204" pitchFamily="34" charset="0"/>
                </a:rPr>
                <a:t>LCICon</a:t>
              </a:r>
              <a:endParaRPr kumimoji="0" lang="en-US" sz="5400" b="1" i="0" u="none" strike="noStrike" kern="1200" cap="none" spc="0" normalizeH="0" baseline="0" noProof="0" dirty="0">
                <a:ln>
                  <a:noFill/>
                </a:ln>
                <a:solidFill>
                  <a:srgbClr val="EBB700"/>
                </a:solidFill>
                <a:effectLst/>
                <a:uLnTx/>
                <a:uFillTx/>
                <a:latin typeface="Arial" panose="020B0604020202020204"/>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Las Vegas, USA </a:t>
              </a:r>
              <a:endParaRPr kumimoji="0" lang="en-US" sz="6000" b="0" i="0" u="none" strike="noStrike" kern="1200" cap="none" spc="0" normalizeH="0" baseline="0" noProof="0" dirty="0">
                <a:ln>
                  <a:noFill/>
                </a:ln>
                <a:solidFill>
                  <a:srgbClr val="EBB700"/>
                </a:solidFill>
                <a:effectLst/>
                <a:uLnTx/>
                <a:uFillTx/>
                <a:latin typeface="Arial" panose="020B0604020202020204"/>
                <a:ea typeface="+mn-ea"/>
                <a:cs typeface="Arial" panose="020B0604020202020204" pitchFamily="34" charset="0"/>
              </a:endParaRPr>
            </a:p>
          </p:txBody>
        </p:sp>
        <p:cxnSp>
          <p:nvCxnSpPr>
            <p:cNvPr id="57" name="Straight Connector 56">
              <a:extLst>
                <a:ext uri="{FF2B5EF4-FFF2-40B4-BE49-F238E27FC236}">
                  <a16:creationId xmlns:a16="http://schemas.microsoft.com/office/drawing/2014/main" id="{A0EAD080-5787-9843-8037-E152E2E1C907}"/>
                </a:ext>
              </a:extLst>
            </p:cNvPr>
            <p:cNvCxnSpPr>
              <a:cxnSpLocks/>
            </p:cNvCxnSpPr>
            <p:nvPr/>
          </p:nvCxnSpPr>
          <p:spPr>
            <a:xfrm>
              <a:off x="8351897" y="3661525"/>
              <a:ext cx="1305132" cy="0"/>
            </a:xfrm>
            <a:prstGeom prst="line">
              <a:avLst/>
            </a:prstGeom>
            <a:noFill/>
            <a:ln w="57150" cap="flat" cmpd="sng" algn="ctr">
              <a:solidFill>
                <a:srgbClr val="407CCA"/>
              </a:solidFill>
              <a:prstDash val="solid"/>
              <a:miter lim="800000"/>
            </a:ln>
            <a:effectLst/>
          </p:spPr>
        </p:cxnSp>
      </p:grpSp>
      <p:grpSp>
        <p:nvGrpSpPr>
          <p:cNvPr id="9" name="Group 8">
            <a:extLst>
              <a:ext uri="{FF2B5EF4-FFF2-40B4-BE49-F238E27FC236}">
                <a16:creationId xmlns:a16="http://schemas.microsoft.com/office/drawing/2014/main" id="{AF4DC78F-23F3-674D-9343-A7637F60A057}"/>
              </a:ext>
            </a:extLst>
          </p:cNvPr>
          <p:cNvGrpSpPr/>
          <p:nvPr/>
        </p:nvGrpSpPr>
        <p:grpSpPr>
          <a:xfrm>
            <a:off x="776796" y="773354"/>
            <a:ext cx="5311289" cy="5311289"/>
            <a:chOff x="8165771" y="3240156"/>
            <a:chExt cx="3216959" cy="3216959"/>
          </a:xfrm>
        </p:grpSpPr>
        <p:pic>
          <p:nvPicPr>
            <p:cNvPr id="10" name="Picture 9">
              <a:extLst>
                <a:ext uri="{FF2B5EF4-FFF2-40B4-BE49-F238E27FC236}">
                  <a16:creationId xmlns:a16="http://schemas.microsoft.com/office/drawing/2014/main" id="{119C0B68-E5EB-DD40-AD4B-D1CCF304D9B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479680" y="4063947"/>
              <a:ext cx="2615645" cy="1646549"/>
            </a:xfrm>
            <a:prstGeom prst="rect">
              <a:avLst/>
            </a:prstGeom>
          </p:spPr>
        </p:pic>
        <p:sp>
          <p:nvSpPr>
            <p:cNvPr id="11" name="Oval 10">
              <a:extLst>
                <a:ext uri="{FF2B5EF4-FFF2-40B4-BE49-F238E27FC236}">
                  <a16:creationId xmlns:a16="http://schemas.microsoft.com/office/drawing/2014/main" id="{79927103-B3BD-3649-BFA2-8F06752947BB}"/>
                </a:ext>
              </a:extLst>
            </p:cNvPr>
            <p:cNvSpPr/>
            <p:nvPr/>
          </p:nvSpPr>
          <p:spPr>
            <a:xfrm>
              <a:off x="8165771" y="3240156"/>
              <a:ext cx="3216959" cy="3216959"/>
            </a:xfrm>
            <a:prstGeom prst="ellipse">
              <a:avLst/>
            </a:prstGeom>
            <a:noFill/>
            <a:ln w="1270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grpSp>
    </p:spTree>
    <p:extLst>
      <p:ext uri="{BB962C8B-B14F-4D97-AF65-F5344CB8AC3E}">
        <p14:creationId xmlns:p14="http://schemas.microsoft.com/office/powerpoint/2010/main" val="1722322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1" name="TextBox 70">
            <a:extLst>
              <a:ext uri="{FF2B5EF4-FFF2-40B4-BE49-F238E27FC236}">
                <a16:creationId xmlns:a16="http://schemas.microsoft.com/office/drawing/2014/main" id="{88C9F3FA-64FB-B749-A763-CFD80B4551AE}"/>
              </a:ext>
            </a:extLst>
          </p:cNvPr>
          <p:cNvSpPr txBox="1"/>
          <p:nvPr/>
        </p:nvSpPr>
        <p:spPr>
          <a:xfrm>
            <a:off x="922986" y="1432371"/>
            <a:ext cx="1034601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dirty="0">
                <a:solidFill>
                  <a:srgbClr val="FFFFFF"/>
                </a:solidFill>
                <a:latin typeface="Arial" panose="020B0604020202020204"/>
                <a:cs typeface="Arial" panose="020B0604020202020204" pitchFamily="34" charset="0"/>
              </a:rPr>
              <a:t>Together, we serve</a:t>
            </a:r>
            <a:endParaRPr kumimoji="0" lang="en-US" sz="88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endParaRPr>
          </a:p>
        </p:txBody>
      </p:sp>
      <p:sp>
        <p:nvSpPr>
          <p:cNvPr id="72" name="TextBox 71">
            <a:extLst>
              <a:ext uri="{FF2B5EF4-FFF2-40B4-BE49-F238E27FC236}">
                <a16:creationId xmlns:a16="http://schemas.microsoft.com/office/drawing/2014/main" id="{D33ED2C8-C67F-6A43-9165-E6BA679CB137}"/>
              </a:ext>
            </a:extLst>
          </p:cNvPr>
          <p:cNvSpPr txBox="1"/>
          <p:nvPr/>
        </p:nvSpPr>
        <p:spPr>
          <a:xfrm>
            <a:off x="1586945" y="4250824"/>
            <a:ext cx="8995329"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BB700"/>
                </a:solidFill>
                <a:effectLst/>
                <a:uLnTx/>
                <a:uFillTx/>
                <a:latin typeface="Arial" panose="020B0604020202020204"/>
                <a:ea typeface="+mn-ea"/>
                <a:cs typeface="Arial" panose="020B0604020202020204" pitchFamily="34" charset="0"/>
              </a:rPr>
              <a:t>The beauty of being a part of the Lion community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FFFFFF"/>
                </a:solidFill>
                <a:latin typeface="Arial" panose="020B0604020202020204"/>
                <a:cs typeface="Arial" panose="020B0604020202020204" pitchFamily="34" charset="0"/>
              </a:rPr>
              <a:t>is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FFFFFF"/>
                </a:solidFill>
                <a:latin typeface="Arial" panose="020B0604020202020204"/>
                <a:cs typeface="Arial" panose="020B0604020202020204" pitchFamily="34" charset="0"/>
              </a:rPr>
              <a:t>we can all support one another to achieve our goal.</a:t>
            </a:r>
            <a:endParaRPr kumimoji="0" lang="en-US" sz="88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endParaRPr>
          </a:p>
        </p:txBody>
      </p:sp>
      <p:cxnSp>
        <p:nvCxnSpPr>
          <p:cNvPr id="73" name="Straight Connector 72">
            <a:extLst>
              <a:ext uri="{FF2B5EF4-FFF2-40B4-BE49-F238E27FC236}">
                <a16:creationId xmlns:a16="http://schemas.microsoft.com/office/drawing/2014/main" id="{5CD8E8C3-517B-5A43-9FC0-7E862FD2799C}"/>
              </a:ext>
            </a:extLst>
          </p:cNvPr>
          <p:cNvCxnSpPr/>
          <p:nvPr/>
        </p:nvCxnSpPr>
        <p:spPr>
          <a:xfrm>
            <a:off x="4300326" y="2946527"/>
            <a:ext cx="3591339" cy="0"/>
          </a:xfrm>
          <a:prstGeom prst="line">
            <a:avLst/>
          </a:prstGeom>
          <a:noFill/>
          <a:ln w="57150" cap="flat" cmpd="sng" algn="ctr">
            <a:solidFill>
              <a:srgbClr val="EBB700"/>
            </a:solidFill>
            <a:prstDash val="solid"/>
            <a:miter lim="800000"/>
          </a:ln>
          <a:effectLst/>
        </p:spPr>
      </p:cxnSp>
    </p:spTree>
    <p:extLst>
      <p:ext uri="{BB962C8B-B14F-4D97-AF65-F5344CB8AC3E}">
        <p14:creationId xmlns:p14="http://schemas.microsoft.com/office/powerpoint/2010/main" val="1264653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5">
            <a:extLst>
              <a:ext uri="{FF2B5EF4-FFF2-40B4-BE49-F238E27FC236}">
                <a16:creationId xmlns:a16="http://schemas.microsoft.com/office/drawing/2014/main" id="{E415E176-E02C-0946-9594-C71AA85512D8}"/>
              </a:ext>
            </a:extLst>
          </p:cNvPr>
          <p:cNvSpPr>
            <a:spLocks noGrp="1"/>
          </p:cNvSpPr>
          <p:nvPr>
            <p:ph type="ctrTitle"/>
          </p:nvPr>
        </p:nvSpPr>
        <p:spPr/>
        <p:txBody>
          <a:bodyPr>
            <a:noAutofit/>
          </a:bodyPr>
          <a:lstStyle/>
          <a:p>
            <a:r>
              <a:rPr lang="en-US" sz="7200" dirty="0"/>
              <a:t>THANK YOU VERY, VERY MUCH!</a:t>
            </a:r>
            <a:endParaRPr lang="en-US" sz="8800" b="0" dirty="0"/>
          </a:p>
        </p:txBody>
      </p:sp>
      <p:pic>
        <p:nvPicPr>
          <p:cNvPr id="7" name="Picture 6">
            <a:extLst>
              <a:ext uri="{FF2B5EF4-FFF2-40B4-BE49-F238E27FC236}">
                <a16:creationId xmlns:a16="http://schemas.microsoft.com/office/drawing/2014/main" id="{76F78E45-C537-1C4B-A542-107BD0D6E78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02" b="-22312"/>
          <a:stretch/>
        </p:blipFill>
        <p:spPr>
          <a:xfrm>
            <a:off x="6544024" y="18221"/>
            <a:ext cx="7428476" cy="8702445"/>
          </a:xfrm>
          <a:prstGeom prst="rect">
            <a:avLst/>
          </a:prstGeom>
        </p:spPr>
      </p:pic>
    </p:spTree>
    <p:extLst>
      <p:ext uri="{BB962C8B-B14F-4D97-AF65-F5344CB8AC3E}">
        <p14:creationId xmlns:p14="http://schemas.microsoft.com/office/powerpoint/2010/main" val="81010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5">
            <a:extLst>
              <a:ext uri="{FF2B5EF4-FFF2-40B4-BE49-F238E27FC236}">
                <a16:creationId xmlns:a16="http://schemas.microsoft.com/office/drawing/2014/main" id="{E415E176-E02C-0946-9594-C71AA85512D8}"/>
              </a:ext>
            </a:extLst>
          </p:cNvPr>
          <p:cNvSpPr>
            <a:spLocks noGrp="1"/>
          </p:cNvSpPr>
          <p:nvPr>
            <p:ph type="ctrTitle"/>
          </p:nvPr>
        </p:nvSpPr>
        <p:spPr/>
        <p:txBody>
          <a:bodyPr>
            <a:noAutofit/>
          </a:bodyPr>
          <a:lstStyle/>
          <a:p>
            <a:r>
              <a:rPr lang="en-US" sz="4400" dirty="0"/>
              <a:t>CAMPAIGN 100:</a:t>
            </a:r>
            <a:br>
              <a:rPr lang="en-US" sz="4400" dirty="0"/>
            </a:br>
            <a:r>
              <a:rPr lang="en-US" sz="4400" dirty="0"/>
              <a:t>BE PART OF HISTORY</a:t>
            </a:r>
            <a:endParaRPr lang="en-US" sz="3200" b="0" dirty="0"/>
          </a:p>
        </p:txBody>
      </p:sp>
      <p:pic>
        <p:nvPicPr>
          <p:cNvPr id="6" name="Picture 5">
            <a:extLst>
              <a:ext uri="{FF2B5EF4-FFF2-40B4-BE49-F238E27FC236}">
                <a16:creationId xmlns:a16="http://schemas.microsoft.com/office/drawing/2014/main" id="{411AA211-D29E-C243-9D0B-5BBD3128661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40250" y="-151529"/>
            <a:ext cx="5411450" cy="7161058"/>
          </a:xfrm>
          <a:prstGeom prst="rect">
            <a:avLst/>
          </a:prstGeom>
        </p:spPr>
      </p:pic>
    </p:spTree>
    <p:extLst>
      <p:ext uri="{BB962C8B-B14F-4D97-AF65-F5344CB8AC3E}">
        <p14:creationId xmlns:p14="http://schemas.microsoft.com/office/powerpoint/2010/main" val="3899361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C664E6FB-B51E-9943-8046-A27B01CE4D2D}"/>
              </a:ext>
            </a:extLst>
          </p:cNvPr>
          <p:cNvGrpSpPr/>
          <p:nvPr/>
        </p:nvGrpSpPr>
        <p:grpSpPr>
          <a:xfrm>
            <a:off x="546237" y="883630"/>
            <a:ext cx="5090737" cy="5090737"/>
            <a:chOff x="8153757" y="396636"/>
            <a:chExt cx="3240987" cy="3240987"/>
          </a:xfrm>
        </p:grpSpPr>
        <p:sp>
          <p:nvSpPr>
            <p:cNvPr id="55" name="Oval 54">
              <a:extLst>
                <a:ext uri="{FF2B5EF4-FFF2-40B4-BE49-F238E27FC236}">
                  <a16:creationId xmlns:a16="http://schemas.microsoft.com/office/drawing/2014/main" id="{DA0D08CB-484C-1342-9BAC-0A873B4A8D46}"/>
                </a:ext>
              </a:extLst>
            </p:cNvPr>
            <p:cNvSpPr/>
            <p:nvPr/>
          </p:nvSpPr>
          <p:spPr>
            <a:xfrm>
              <a:off x="8153757" y="396636"/>
              <a:ext cx="3240987" cy="3240987"/>
            </a:xfrm>
            <a:prstGeom prst="ellipse">
              <a:avLst/>
            </a:prstGeom>
            <a:noFill/>
            <a:ln w="1270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pic>
          <p:nvPicPr>
            <p:cNvPr id="56" name="Picture 55">
              <a:extLst>
                <a:ext uri="{FF2B5EF4-FFF2-40B4-BE49-F238E27FC236}">
                  <a16:creationId xmlns:a16="http://schemas.microsoft.com/office/drawing/2014/main" id="{931B9251-AFEB-A44B-9282-B148CC346C0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598118" y="911792"/>
              <a:ext cx="2497207" cy="1902040"/>
            </a:xfrm>
            <a:prstGeom prst="rect">
              <a:avLst/>
            </a:prstGeom>
          </p:spPr>
        </p:pic>
      </p:grpSp>
      <p:grpSp>
        <p:nvGrpSpPr>
          <p:cNvPr id="5" name="Group 4">
            <a:extLst>
              <a:ext uri="{FF2B5EF4-FFF2-40B4-BE49-F238E27FC236}">
                <a16:creationId xmlns:a16="http://schemas.microsoft.com/office/drawing/2014/main" id="{3D5FF5F3-9925-584E-BE30-0561DF3946EC}"/>
              </a:ext>
            </a:extLst>
          </p:cNvPr>
          <p:cNvGrpSpPr/>
          <p:nvPr/>
        </p:nvGrpSpPr>
        <p:grpSpPr>
          <a:xfrm>
            <a:off x="7200924" y="1366896"/>
            <a:ext cx="3607078" cy="4353032"/>
            <a:chOff x="7200924" y="1366896"/>
            <a:chExt cx="3607078" cy="4353032"/>
          </a:xfrm>
        </p:grpSpPr>
        <p:sp>
          <p:nvSpPr>
            <p:cNvPr id="52" name="TextBox 51">
              <a:extLst>
                <a:ext uri="{FF2B5EF4-FFF2-40B4-BE49-F238E27FC236}">
                  <a16:creationId xmlns:a16="http://schemas.microsoft.com/office/drawing/2014/main" id="{9A74F470-E6A6-8840-ACEC-B05BF407429B}"/>
                </a:ext>
              </a:extLst>
            </p:cNvPr>
            <p:cNvSpPr txBox="1"/>
            <p:nvPr/>
          </p:nvSpPr>
          <p:spPr>
            <a:xfrm>
              <a:off x="7770791" y="1366896"/>
              <a:ext cx="2467343" cy="206210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Since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EBB700"/>
                  </a:solidFill>
                  <a:effectLst/>
                  <a:uLnTx/>
                  <a:uFillTx/>
                  <a:latin typeface="Arial" panose="020B0604020202020204"/>
                  <a:ea typeface="+mn-ea"/>
                  <a:cs typeface="Arial" panose="020B0604020202020204" pitchFamily="34" charset="0"/>
                </a:rPr>
                <a:t>1968</a:t>
              </a:r>
            </a:p>
          </p:txBody>
        </p:sp>
        <p:sp>
          <p:nvSpPr>
            <p:cNvPr id="53" name="TextBox 52">
              <a:extLst>
                <a:ext uri="{FF2B5EF4-FFF2-40B4-BE49-F238E27FC236}">
                  <a16:creationId xmlns:a16="http://schemas.microsoft.com/office/drawing/2014/main" id="{CED260D9-5E79-C94D-BAEC-B621955CE6ED}"/>
                </a:ext>
              </a:extLst>
            </p:cNvPr>
            <p:cNvSpPr txBox="1"/>
            <p:nvPr/>
          </p:nvSpPr>
          <p:spPr>
            <a:xfrm>
              <a:off x="7200924" y="3657825"/>
              <a:ext cx="3607078" cy="206210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EBB700"/>
                  </a:solidFill>
                  <a:effectLst/>
                  <a:uLnTx/>
                  <a:uFillTx/>
                  <a:latin typeface="Arial" panose="020B0604020202020204"/>
                  <a:ea typeface="+mn-ea"/>
                  <a:cs typeface="Arial" panose="020B0604020202020204" pitchFamily="34" charset="0"/>
                </a:rPr>
                <a:t>US$1.1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billion</a:t>
              </a:r>
              <a:endParaRPr kumimoji="0" lang="en-US" sz="8000" b="0" i="0" u="none" strike="noStrike" kern="1200" cap="none" spc="0" normalizeH="0" baseline="0" noProof="0" dirty="0">
                <a:ln>
                  <a:noFill/>
                </a:ln>
                <a:solidFill>
                  <a:srgbClr val="EBB700"/>
                </a:solidFill>
                <a:effectLst/>
                <a:uLnTx/>
                <a:uFillTx/>
                <a:latin typeface="Arial" panose="020B0604020202020204"/>
                <a:ea typeface="+mn-ea"/>
                <a:cs typeface="Arial" panose="020B0604020202020204" pitchFamily="34" charset="0"/>
              </a:endParaRPr>
            </a:p>
          </p:txBody>
        </p:sp>
        <p:cxnSp>
          <p:nvCxnSpPr>
            <p:cNvPr id="57" name="Straight Connector 56">
              <a:extLst>
                <a:ext uri="{FF2B5EF4-FFF2-40B4-BE49-F238E27FC236}">
                  <a16:creationId xmlns:a16="http://schemas.microsoft.com/office/drawing/2014/main" id="{A0EAD080-5787-9843-8037-E152E2E1C907}"/>
                </a:ext>
              </a:extLst>
            </p:cNvPr>
            <p:cNvCxnSpPr>
              <a:cxnSpLocks/>
            </p:cNvCxnSpPr>
            <p:nvPr/>
          </p:nvCxnSpPr>
          <p:spPr>
            <a:xfrm>
              <a:off x="8388704" y="3532937"/>
              <a:ext cx="1305132" cy="0"/>
            </a:xfrm>
            <a:prstGeom prst="line">
              <a:avLst/>
            </a:prstGeom>
            <a:noFill/>
            <a:ln w="57150" cap="flat" cmpd="sng" algn="ctr">
              <a:solidFill>
                <a:srgbClr val="407CCA"/>
              </a:solidFill>
              <a:prstDash val="solid"/>
              <a:miter lim="800000"/>
            </a:ln>
            <a:effectLst/>
          </p:spPr>
        </p:cxnSp>
      </p:grpSp>
    </p:spTree>
    <p:extLst>
      <p:ext uri="{BB962C8B-B14F-4D97-AF65-F5344CB8AC3E}">
        <p14:creationId xmlns:p14="http://schemas.microsoft.com/office/powerpoint/2010/main" val="68748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C664E6FB-B51E-9943-8046-A27B01CE4D2D}"/>
              </a:ext>
            </a:extLst>
          </p:cNvPr>
          <p:cNvGrpSpPr/>
          <p:nvPr/>
        </p:nvGrpSpPr>
        <p:grpSpPr>
          <a:xfrm>
            <a:off x="546237" y="883630"/>
            <a:ext cx="5090737" cy="5090737"/>
            <a:chOff x="8153757" y="396636"/>
            <a:chExt cx="3240987" cy="3240987"/>
          </a:xfrm>
        </p:grpSpPr>
        <p:sp>
          <p:nvSpPr>
            <p:cNvPr id="55" name="Oval 54">
              <a:extLst>
                <a:ext uri="{FF2B5EF4-FFF2-40B4-BE49-F238E27FC236}">
                  <a16:creationId xmlns:a16="http://schemas.microsoft.com/office/drawing/2014/main" id="{DA0D08CB-484C-1342-9BAC-0A873B4A8D46}"/>
                </a:ext>
              </a:extLst>
            </p:cNvPr>
            <p:cNvSpPr/>
            <p:nvPr/>
          </p:nvSpPr>
          <p:spPr>
            <a:xfrm>
              <a:off x="8153757" y="396636"/>
              <a:ext cx="3240987" cy="3240987"/>
            </a:xfrm>
            <a:prstGeom prst="ellipse">
              <a:avLst/>
            </a:prstGeom>
            <a:noFill/>
            <a:ln w="1270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pic>
          <p:nvPicPr>
            <p:cNvPr id="56" name="Picture 55">
              <a:extLst>
                <a:ext uri="{FF2B5EF4-FFF2-40B4-BE49-F238E27FC236}">
                  <a16:creationId xmlns:a16="http://schemas.microsoft.com/office/drawing/2014/main" id="{931B9251-AFEB-A44B-9282-B148CC346C0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598118" y="911792"/>
              <a:ext cx="2497207" cy="1902040"/>
            </a:xfrm>
            <a:prstGeom prst="rect">
              <a:avLst/>
            </a:prstGeom>
          </p:spPr>
        </p:pic>
      </p:grpSp>
      <p:sp>
        <p:nvSpPr>
          <p:cNvPr id="53" name="TextBox 52">
            <a:extLst>
              <a:ext uri="{FF2B5EF4-FFF2-40B4-BE49-F238E27FC236}">
                <a16:creationId xmlns:a16="http://schemas.microsoft.com/office/drawing/2014/main" id="{CED260D9-5E79-C94D-BAEC-B621955CE6ED}"/>
              </a:ext>
            </a:extLst>
          </p:cNvPr>
          <p:cNvSpPr txBox="1"/>
          <p:nvPr/>
        </p:nvSpPr>
        <p:spPr>
          <a:xfrm>
            <a:off x="6749109" y="1613116"/>
            <a:ext cx="4711546" cy="36317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srgbClr val="EBB700"/>
                </a:solidFill>
                <a:effectLst/>
                <a:uLnTx/>
                <a:uFillTx/>
                <a:latin typeface="Arial" panose="020B0604020202020204"/>
                <a:ea typeface="+mn-ea"/>
                <a:cs typeface="Arial" panose="020B0604020202020204" pitchFamily="34" charset="0"/>
              </a:rPr>
              <a:t>100%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EFFFF"/>
                </a:solidFill>
                <a:effectLst/>
                <a:uLnTx/>
                <a:uFillTx/>
                <a:latin typeface="Arial" panose="020B0604020202020204"/>
                <a:ea typeface="+mn-ea"/>
                <a:cs typeface="Arial" panose="020B0604020202020204" pitchFamily="34" charset="0"/>
              </a:rPr>
              <a:t>of donations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EFFFF"/>
                </a:solidFill>
                <a:effectLst/>
                <a:uLnTx/>
                <a:uFillTx/>
                <a:latin typeface="Arial" panose="020B0604020202020204"/>
                <a:ea typeface="+mn-ea"/>
                <a:cs typeface="Arial" panose="020B0604020202020204" pitchFamily="34" charset="0"/>
              </a:rPr>
              <a:t>support those </a:t>
            </a:r>
            <a:br>
              <a:rPr kumimoji="0" lang="en-US" sz="3600" b="0" i="0" u="none" strike="noStrike" kern="1200" cap="none" spc="0" normalizeH="0" baseline="0" noProof="0" dirty="0">
                <a:ln>
                  <a:noFill/>
                </a:ln>
                <a:solidFill>
                  <a:srgbClr val="FEFFFF"/>
                </a:solidFill>
                <a:effectLst/>
                <a:uLnTx/>
                <a:uFillTx/>
                <a:latin typeface="Arial" panose="020B0604020202020204"/>
                <a:ea typeface="+mn-ea"/>
                <a:cs typeface="Arial" panose="020B0604020202020204" pitchFamily="34" charset="0"/>
              </a:rPr>
            </a:br>
            <a:r>
              <a:rPr kumimoji="0" lang="en-US" sz="3600" b="0" i="0" u="none" strike="noStrike" kern="1200" cap="none" spc="0" normalizeH="0" baseline="0" noProof="0" dirty="0">
                <a:ln>
                  <a:noFill/>
                </a:ln>
                <a:solidFill>
                  <a:srgbClr val="FEFFFF"/>
                </a:solidFill>
                <a:effectLst/>
                <a:uLnTx/>
                <a:uFillTx/>
                <a:latin typeface="Arial" panose="020B0604020202020204"/>
                <a:ea typeface="+mn-ea"/>
                <a:cs typeface="Arial" panose="020B0604020202020204" pitchFamily="34" charset="0"/>
              </a:rPr>
              <a:t>in need</a:t>
            </a:r>
          </a:p>
        </p:txBody>
      </p:sp>
    </p:spTree>
    <p:extLst>
      <p:ext uri="{BB962C8B-B14F-4D97-AF65-F5344CB8AC3E}">
        <p14:creationId xmlns:p14="http://schemas.microsoft.com/office/powerpoint/2010/main" val="2055663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218F559-F58B-3944-87A6-E9914B99C18F}"/>
              </a:ext>
            </a:extLst>
          </p:cNvPr>
          <p:cNvGrpSpPr/>
          <p:nvPr/>
        </p:nvGrpSpPr>
        <p:grpSpPr>
          <a:xfrm>
            <a:off x="392805" y="982495"/>
            <a:ext cx="2309472" cy="2500888"/>
            <a:chOff x="1029071" y="914179"/>
            <a:chExt cx="2309472" cy="2500888"/>
          </a:xfrm>
        </p:grpSpPr>
        <p:sp>
          <p:nvSpPr>
            <p:cNvPr id="44" name="Oval 43">
              <a:extLst>
                <a:ext uri="{FF2B5EF4-FFF2-40B4-BE49-F238E27FC236}">
                  <a16:creationId xmlns:a16="http://schemas.microsoft.com/office/drawing/2014/main" id="{3D930D49-419A-1A47-A2A3-CD8CDB01EFEB}"/>
                </a:ext>
              </a:extLst>
            </p:cNvPr>
            <p:cNvSpPr/>
            <p:nvPr/>
          </p:nvSpPr>
          <p:spPr>
            <a:xfrm>
              <a:off x="1086527" y="1220507"/>
              <a:ext cx="2194560" cy="2194560"/>
            </a:xfrm>
            <a:prstGeom prst="ellipse">
              <a:avLst/>
            </a:prstGeom>
            <a:solidFill>
              <a:srgbClr val="0D2140"/>
            </a:solidFill>
            <a:ln w="28575" cap="flat" cmpd="sng" algn="ctr">
              <a:solidFill>
                <a:srgbClr val="FFFFFF">
                  <a:alpha val="50000"/>
                </a:srgbClr>
              </a:solidFill>
              <a:prstDash val="sysDot"/>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pic>
          <p:nvPicPr>
            <p:cNvPr id="45" name="Picture 44">
              <a:extLst>
                <a:ext uri="{FF2B5EF4-FFF2-40B4-BE49-F238E27FC236}">
                  <a16:creationId xmlns:a16="http://schemas.microsoft.com/office/drawing/2014/main" id="{056F3BEF-2F09-E34E-95C1-0A223FB289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45826" y="914179"/>
              <a:ext cx="675963" cy="675963"/>
            </a:xfrm>
            <a:prstGeom prst="rect">
              <a:avLst/>
            </a:prstGeom>
          </p:spPr>
        </p:pic>
        <p:sp>
          <p:nvSpPr>
            <p:cNvPr id="46" name="TextBox 45">
              <a:extLst>
                <a:ext uri="{FF2B5EF4-FFF2-40B4-BE49-F238E27FC236}">
                  <a16:creationId xmlns:a16="http://schemas.microsoft.com/office/drawing/2014/main" id="{FDDEC38B-9500-FB45-8119-5C0176DB4107}"/>
                </a:ext>
              </a:extLst>
            </p:cNvPr>
            <p:cNvSpPr txBox="1"/>
            <p:nvPr/>
          </p:nvSpPr>
          <p:spPr>
            <a:xfrm>
              <a:off x="1029071" y="1640679"/>
              <a:ext cx="2309472"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BB700"/>
                  </a:solidFill>
                  <a:effectLst/>
                  <a:uLnTx/>
                  <a:uFillTx/>
                  <a:latin typeface="Arial" panose="020B0604020202020204"/>
                  <a:ea typeface="+mn-ea"/>
                  <a:cs typeface="Arial" panose="020B0604020202020204" pitchFamily="34" charset="0"/>
                </a:rPr>
                <a:t>2.2 billion </a:t>
              </a: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people have vision impairment or blindness</a:t>
              </a:r>
              <a:endParaRPr kumimoji="0" lang="en-US" sz="66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endParaRPr>
            </a:p>
          </p:txBody>
        </p:sp>
      </p:grpSp>
      <p:grpSp>
        <p:nvGrpSpPr>
          <p:cNvPr id="3" name="Group 2">
            <a:extLst>
              <a:ext uri="{FF2B5EF4-FFF2-40B4-BE49-F238E27FC236}">
                <a16:creationId xmlns:a16="http://schemas.microsoft.com/office/drawing/2014/main" id="{604F0AF5-0FF1-5344-A5B0-95F4D408F018}"/>
              </a:ext>
            </a:extLst>
          </p:cNvPr>
          <p:cNvGrpSpPr/>
          <p:nvPr/>
        </p:nvGrpSpPr>
        <p:grpSpPr>
          <a:xfrm>
            <a:off x="4941264" y="843202"/>
            <a:ext cx="2309472" cy="2428985"/>
            <a:chOff x="4944199" y="843202"/>
            <a:chExt cx="2309472" cy="2428985"/>
          </a:xfrm>
        </p:grpSpPr>
        <p:sp>
          <p:nvSpPr>
            <p:cNvPr id="47" name="Oval 46">
              <a:extLst>
                <a:ext uri="{FF2B5EF4-FFF2-40B4-BE49-F238E27FC236}">
                  <a16:creationId xmlns:a16="http://schemas.microsoft.com/office/drawing/2014/main" id="{9F174CC1-62E4-E749-AA50-01038B48BEC1}"/>
                </a:ext>
              </a:extLst>
            </p:cNvPr>
            <p:cNvSpPr/>
            <p:nvPr/>
          </p:nvSpPr>
          <p:spPr>
            <a:xfrm>
              <a:off x="5001655" y="1077627"/>
              <a:ext cx="2194560" cy="2194560"/>
            </a:xfrm>
            <a:prstGeom prst="ellipse">
              <a:avLst/>
            </a:prstGeom>
            <a:solidFill>
              <a:srgbClr val="0D2140"/>
            </a:solidFill>
            <a:ln w="28575" cap="flat" cmpd="sng" algn="ctr">
              <a:solidFill>
                <a:srgbClr val="FFFFFF">
                  <a:alpha val="50000"/>
                </a:srgbClr>
              </a:solidFill>
              <a:prstDash val="sysDot"/>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pic>
          <p:nvPicPr>
            <p:cNvPr id="48" name="Picture 47">
              <a:extLst>
                <a:ext uri="{FF2B5EF4-FFF2-40B4-BE49-F238E27FC236}">
                  <a16:creationId xmlns:a16="http://schemas.microsoft.com/office/drawing/2014/main" id="{B13DDEFA-0972-DE4B-B953-956C75BC5B9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60607" y="843202"/>
              <a:ext cx="676656" cy="676656"/>
            </a:xfrm>
            <a:prstGeom prst="rect">
              <a:avLst/>
            </a:prstGeom>
          </p:spPr>
        </p:pic>
        <p:sp>
          <p:nvSpPr>
            <p:cNvPr id="49" name="TextBox 48">
              <a:extLst>
                <a:ext uri="{FF2B5EF4-FFF2-40B4-BE49-F238E27FC236}">
                  <a16:creationId xmlns:a16="http://schemas.microsoft.com/office/drawing/2014/main" id="{EB236EAB-BE80-5C4F-A2D2-F444379D8255}"/>
                </a:ext>
              </a:extLst>
            </p:cNvPr>
            <p:cNvSpPr txBox="1"/>
            <p:nvPr/>
          </p:nvSpPr>
          <p:spPr>
            <a:xfrm>
              <a:off x="4944199" y="1625818"/>
              <a:ext cx="2309472"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BB700"/>
                  </a:solidFill>
                  <a:effectLst/>
                  <a:uLnTx/>
                  <a:uFillTx/>
                  <a:latin typeface="Arial" panose="020B0604020202020204"/>
                  <a:ea typeface="+mn-ea"/>
                  <a:cs typeface="Arial" panose="020B0604020202020204" pitchFamily="34" charset="0"/>
                </a:rPr>
                <a:t>One-third</a:t>
              </a:r>
              <a:r>
                <a:rPr kumimoji="0" lang="en-US" sz="28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 </a:t>
              </a:r>
              <a:br>
                <a:rPr kumimoji="0" lang="en-US" sz="28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b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of teens worldwide have experienced bullying</a:t>
              </a:r>
              <a:endParaRPr kumimoji="0" lang="en-US" sz="66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endParaRPr>
            </a:p>
          </p:txBody>
        </p:sp>
      </p:grpSp>
      <p:grpSp>
        <p:nvGrpSpPr>
          <p:cNvPr id="4" name="Group 3">
            <a:extLst>
              <a:ext uri="{FF2B5EF4-FFF2-40B4-BE49-F238E27FC236}">
                <a16:creationId xmlns:a16="http://schemas.microsoft.com/office/drawing/2014/main" id="{60B89A56-9023-3D42-867D-A622E9C2E067}"/>
              </a:ext>
            </a:extLst>
          </p:cNvPr>
          <p:cNvGrpSpPr/>
          <p:nvPr/>
        </p:nvGrpSpPr>
        <p:grpSpPr>
          <a:xfrm>
            <a:off x="9432267" y="799529"/>
            <a:ext cx="2309472" cy="2472658"/>
            <a:chOff x="8811993" y="799529"/>
            <a:chExt cx="2309472" cy="2472658"/>
          </a:xfrm>
        </p:grpSpPr>
        <p:sp>
          <p:nvSpPr>
            <p:cNvPr id="50" name="Oval 49">
              <a:extLst>
                <a:ext uri="{FF2B5EF4-FFF2-40B4-BE49-F238E27FC236}">
                  <a16:creationId xmlns:a16="http://schemas.microsoft.com/office/drawing/2014/main" id="{D3B18193-D0B6-3A49-8D24-1909644FF247}"/>
                </a:ext>
              </a:extLst>
            </p:cNvPr>
            <p:cNvSpPr/>
            <p:nvPr/>
          </p:nvSpPr>
          <p:spPr>
            <a:xfrm>
              <a:off x="8869449" y="1077627"/>
              <a:ext cx="2194560" cy="2194560"/>
            </a:xfrm>
            <a:prstGeom prst="ellipse">
              <a:avLst/>
            </a:prstGeom>
            <a:solidFill>
              <a:srgbClr val="0D2140"/>
            </a:solidFill>
            <a:ln w="28575" cap="flat" cmpd="sng" algn="ctr">
              <a:solidFill>
                <a:srgbClr val="FFFFFF">
                  <a:alpha val="50000"/>
                </a:srgbClr>
              </a:solidFill>
              <a:prstDash val="sysDot"/>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pic>
          <p:nvPicPr>
            <p:cNvPr id="51" name="Picture 50">
              <a:extLst>
                <a:ext uri="{FF2B5EF4-FFF2-40B4-BE49-F238E27FC236}">
                  <a16:creationId xmlns:a16="http://schemas.microsoft.com/office/drawing/2014/main" id="{CD0988C5-888C-C343-A45B-19D2748DDBA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28401" y="799529"/>
              <a:ext cx="676656" cy="676656"/>
            </a:xfrm>
            <a:prstGeom prst="rect">
              <a:avLst/>
            </a:prstGeom>
          </p:spPr>
        </p:pic>
        <p:sp>
          <p:nvSpPr>
            <p:cNvPr id="52" name="TextBox 51">
              <a:extLst>
                <a:ext uri="{FF2B5EF4-FFF2-40B4-BE49-F238E27FC236}">
                  <a16:creationId xmlns:a16="http://schemas.microsoft.com/office/drawing/2014/main" id="{F51E8B6C-587C-AA42-BBFA-A93BD830AB61}"/>
                </a:ext>
              </a:extLst>
            </p:cNvPr>
            <p:cNvSpPr txBox="1"/>
            <p:nvPr/>
          </p:nvSpPr>
          <p:spPr>
            <a:xfrm>
              <a:off x="8811993" y="1519858"/>
              <a:ext cx="2309472"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Weather-related disasters have increased</a:t>
              </a:r>
              <a:b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br>
              <a:r>
                <a:rPr kumimoji="0" lang="en-US" sz="2800" b="1" i="0" u="none" strike="noStrike" kern="1200" cap="none" spc="0" normalizeH="0" baseline="0" noProof="0" dirty="0">
                  <a:ln>
                    <a:noFill/>
                  </a:ln>
                  <a:solidFill>
                    <a:srgbClr val="EBB700"/>
                  </a:solidFill>
                  <a:effectLst/>
                  <a:uLnTx/>
                  <a:uFillTx/>
                  <a:latin typeface="Arial" panose="020B0604020202020204"/>
                  <a:ea typeface="+mn-ea"/>
                  <a:cs typeface="Arial" panose="020B0604020202020204" pitchFamily="34" charset="0"/>
                </a:rPr>
                <a:t>50% </a:t>
              </a: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in</a:t>
              </a:r>
              <a:b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b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40 years</a:t>
              </a:r>
              <a:endParaRPr kumimoji="0" lang="en-US" sz="66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endParaRPr>
            </a:p>
          </p:txBody>
        </p:sp>
      </p:grpSp>
      <p:grpSp>
        <p:nvGrpSpPr>
          <p:cNvPr id="5" name="Group 4">
            <a:extLst>
              <a:ext uri="{FF2B5EF4-FFF2-40B4-BE49-F238E27FC236}">
                <a16:creationId xmlns:a16="http://schemas.microsoft.com/office/drawing/2014/main" id="{75B13FEB-6481-184C-998C-FFC3913AE9E4}"/>
              </a:ext>
            </a:extLst>
          </p:cNvPr>
          <p:cNvGrpSpPr/>
          <p:nvPr/>
        </p:nvGrpSpPr>
        <p:grpSpPr>
          <a:xfrm>
            <a:off x="2726589" y="2348558"/>
            <a:ext cx="2309472" cy="2488100"/>
            <a:chOff x="2970896" y="2349632"/>
            <a:chExt cx="2309472" cy="2488100"/>
          </a:xfrm>
        </p:grpSpPr>
        <p:sp>
          <p:nvSpPr>
            <p:cNvPr id="53" name="Oval 52">
              <a:extLst>
                <a:ext uri="{FF2B5EF4-FFF2-40B4-BE49-F238E27FC236}">
                  <a16:creationId xmlns:a16="http://schemas.microsoft.com/office/drawing/2014/main" id="{CAA5E338-7366-4C4F-AFBE-982DE93CCEC6}"/>
                </a:ext>
              </a:extLst>
            </p:cNvPr>
            <p:cNvSpPr/>
            <p:nvPr/>
          </p:nvSpPr>
          <p:spPr>
            <a:xfrm>
              <a:off x="2970896" y="2643172"/>
              <a:ext cx="2309472" cy="2194560"/>
            </a:xfrm>
            <a:prstGeom prst="ellipse">
              <a:avLst/>
            </a:prstGeom>
            <a:solidFill>
              <a:srgbClr val="0D2140"/>
            </a:solidFill>
            <a:ln w="28575" cap="flat" cmpd="sng" algn="ctr">
              <a:solidFill>
                <a:srgbClr val="FFFFFF">
                  <a:alpha val="50000"/>
                </a:srgbClr>
              </a:solidFill>
              <a:prstDash val="sysDot"/>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pic>
          <p:nvPicPr>
            <p:cNvPr id="54" name="Picture 53">
              <a:extLst>
                <a:ext uri="{FF2B5EF4-FFF2-40B4-BE49-F238E27FC236}">
                  <a16:creationId xmlns:a16="http://schemas.microsoft.com/office/drawing/2014/main" id="{88D851C9-15AA-8346-BD30-9B404C01CBA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86848" y="2349632"/>
              <a:ext cx="677568" cy="676656"/>
            </a:xfrm>
            <a:prstGeom prst="rect">
              <a:avLst/>
            </a:prstGeom>
          </p:spPr>
        </p:pic>
        <p:sp>
          <p:nvSpPr>
            <p:cNvPr id="55" name="TextBox 54">
              <a:extLst>
                <a:ext uri="{FF2B5EF4-FFF2-40B4-BE49-F238E27FC236}">
                  <a16:creationId xmlns:a16="http://schemas.microsoft.com/office/drawing/2014/main" id="{37E7495A-84E9-E949-9D7B-5BF550FA59EF}"/>
                </a:ext>
              </a:extLst>
            </p:cNvPr>
            <p:cNvSpPr txBox="1"/>
            <p:nvPr/>
          </p:nvSpPr>
          <p:spPr>
            <a:xfrm>
              <a:off x="2970896" y="3197744"/>
              <a:ext cx="230947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Each day, </a:t>
              </a:r>
              <a:r>
                <a:rPr kumimoji="0" lang="en-US" sz="2800" b="1" i="0" u="none" strike="noStrike" kern="1200" cap="none" spc="0" normalizeH="0" baseline="0" noProof="0" dirty="0">
                  <a:ln>
                    <a:noFill/>
                  </a:ln>
                  <a:solidFill>
                    <a:srgbClr val="EBB700"/>
                  </a:solidFill>
                  <a:effectLst/>
                  <a:uLnTx/>
                  <a:uFillTx/>
                  <a:latin typeface="Arial" panose="020B0604020202020204"/>
                  <a:ea typeface="+mn-ea"/>
                  <a:cs typeface="Arial" panose="020B0604020202020204" pitchFamily="34" charset="0"/>
                </a:rPr>
                <a:t>300</a:t>
              </a:r>
              <a:r>
                <a:rPr kumimoji="0" lang="en-US" sz="28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 </a:t>
              </a: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people die from measles</a:t>
              </a:r>
              <a:endParaRPr kumimoji="0" lang="en-US" sz="66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endParaRPr>
            </a:p>
          </p:txBody>
        </p:sp>
      </p:grpSp>
      <p:grpSp>
        <p:nvGrpSpPr>
          <p:cNvPr id="7" name="Group 6">
            <a:extLst>
              <a:ext uri="{FF2B5EF4-FFF2-40B4-BE49-F238E27FC236}">
                <a16:creationId xmlns:a16="http://schemas.microsoft.com/office/drawing/2014/main" id="{EA4FF5FA-EB48-D844-B198-1CDE61659BDE}"/>
              </a:ext>
            </a:extLst>
          </p:cNvPr>
          <p:cNvGrpSpPr/>
          <p:nvPr/>
        </p:nvGrpSpPr>
        <p:grpSpPr>
          <a:xfrm>
            <a:off x="368490" y="3863265"/>
            <a:ext cx="2309472" cy="2479011"/>
            <a:chOff x="1036111" y="4035499"/>
            <a:chExt cx="2309472" cy="2479011"/>
          </a:xfrm>
        </p:grpSpPr>
        <p:sp>
          <p:nvSpPr>
            <p:cNvPr id="56" name="Oval 55">
              <a:extLst>
                <a:ext uri="{FF2B5EF4-FFF2-40B4-BE49-F238E27FC236}">
                  <a16:creationId xmlns:a16="http://schemas.microsoft.com/office/drawing/2014/main" id="{3EAA68BB-B9BD-B646-BC89-4399AB7CE7A2}"/>
                </a:ext>
              </a:extLst>
            </p:cNvPr>
            <p:cNvSpPr/>
            <p:nvPr/>
          </p:nvSpPr>
          <p:spPr>
            <a:xfrm>
              <a:off x="1093567" y="4319950"/>
              <a:ext cx="2194560" cy="2194560"/>
            </a:xfrm>
            <a:prstGeom prst="ellipse">
              <a:avLst/>
            </a:prstGeom>
            <a:solidFill>
              <a:srgbClr val="0D2140"/>
            </a:solidFill>
            <a:ln w="28575" cap="flat" cmpd="sng" algn="ctr">
              <a:solidFill>
                <a:srgbClr val="FFFFFF">
                  <a:alpha val="50000"/>
                </a:srgbClr>
              </a:solidFill>
              <a:prstDash val="sysDot"/>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pic>
          <p:nvPicPr>
            <p:cNvPr id="57" name="Picture 56">
              <a:extLst>
                <a:ext uri="{FF2B5EF4-FFF2-40B4-BE49-F238E27FC236}">
                  <a16:creationId xmlns:a16="http://schemas.microsoft.com/office/drawing/2014/main" id="{BE6A004D-990E-4C4F-BDC7-607BF550284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61358" y="4035499"/>
              <a:ext cx="658978" cy="676656"/>
            </a:xfrm>
            <a:prstGeom prst="rect">
              <a:avLst/>
            </a:prstGeom>
          </p:spPr>
        </p:pic>
        <p:sp>
          <p:nvSpPr>
            <p:cNvPr id="58" name="TextBox 57">
              <a:extLst>
                <a:ext uri="{FF2B5EF4-FFF2-40B4-BE49-F238E27FC236}">
                  <a16:creationId xmlns:a16="http://schemas.microsoft.com/office/drawing/2014/main" id="{292A231A-4406-DD4E-B804-873612E570F1}"/>
                </a:ext>
              </a:extLst>
            </p:cNvPr>
            <p:cNvSpPr txBox="1"/>
            <p:nvPr/>
          </p:nvSpPr>
          <p:spPr>
            <a:xfrm>
              <a:off x="1036111" y="4682524"/>
              <a:ext cx="2309472"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BB700"/>
                  </a:solidFill>
                  <a:effectLst/>
                  <a:uLnTx/>
                  <a:uFillTx/>
                  <a:latin typeface="Arial" panose="020B0604020202020204"/>
                  <a:ea typeface="+mn-ea"/>
                  <a:cs typeface="Arial" panose="020B0604020202020204" pitchFamily="34" charset="0"/>
                </a:rPr>
                <a:t>300,000</a:t>
              </a:r>
              <a:r>
                <a:rPr kumimoji="0" lang="en-US" sz="28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 </a:t>
              </a: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children are diagnosed with cancer </a:t>
              </a:r>
              <a:b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b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each year</a:t>
              </a:r>
              <a:endParaRPr kumimoji="0" lang="en-US" sz="66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endParaRPr>
            </a:p>
          </p:txBody>
        </p:sp>
      </p:grpSp>
      <p:grpSp>
        <p:nvGrpSpPr>
          <p:cNvPr id="6" name="Group 5">
            <a:extLst>
              <a:ext uri="{FF2B5EF4-FFF2-40B4-BE49-F238E27FC236}">
                <a16:creationId xmlns:a16="http://schemas.microsoft.com/office/drawing/2014/main" id="{5797DC6E-C663-6C42-9A7A-F6784308526B}"/>
              </a:ext>
            </a:extLst>
          </p:cNvPr>
          <p:cNvGrpSpPr/>
          <p:nvPr/>
        </p:nvGrpSpPr>
        <p:grpSpPr>
          <a:xfrm>
            <a:off x="7108786" y="2248978"/>
            <a:ext cx="2309472" cy="2468809"/>
            <a:chOff x="6905969" y="2421072"/>
            <a:chExt cx="2309472" cy="2468809"/>
          </a:xfrm>
        </p:grpSpPr>
        <p:sp>
          <p:nvSpPr>
            <p:cNvPr id="59" name="Oval 58">
              <a:extLst>
                <a:ext uri="{FF2B5EF4-FFF2-40B4-BE49-F238E27FC236}">
                  <a16:creationId xmlns:a16="http://schemas.microsoft.com/office/drawing/2014/main" id="{95D8D627-B0AF-BF43-B159-C513B52559AA}"/>
                </a:ext>
              </a:extLst>
            </p:cNvPr>
            <p:cNvSpPr/>
            <p:nvPr/>
          </p:nvSpPr>
          <p:spPr>
            <a:xfrm>
              <a:off x="6963425" y="2695321"/>
              <a:ext cx="2194560" cy="2194560"/>
            </a:xfrm>
            <a:prstGeom prst="ellipse">
              <a:avLst/>
            </a:prstGeom>
            <a:solidFill>
              <a:srgbClr val="0D2140"/>
            </a:solidFill>
            <a:ln w="28575" cap="flat" cmpd="sng" algn="ctr">
              <a:solidFill>
                <a:srgbClr val="FFFFFF">
                  <a:alpha val="50000"/>
                </a:srgbClr>
              </a:solidFill>
              <a:prstDash val="sysDot"/>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pic>
          <p:nvPicPr>
            <p:cNvPr id="60" name="Picture 59">
              <a:extLst>
                <a:ext uri="{FF2B5EF4-FFF2-40B4-BE49-F238E27FC236}">
                  <a16:creationId xmlns:a16="http://schemas.microsoft.com/office/drawing/2014/main" id="{40773478-5FC9-844D-87F1-44A5DCF56D2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722377" y="2421072"/>
              <a:ext cx="676656" cy="676656"/>
            </a:xfrm>
            <a:prstGeom prst="rect">
              <a:avLst/>
            </a:prstGeom>
          </p:spPr>
        </p:pic>
        <p:sp>
          <p:nvSpPr>
            <p:cNvPr id="61" name="TextBox 60">
              <a:extLst>
                <a:ext uri="{FF2B5EF4-FFF2-40B4-BE49-F238E27FC236}">
                  <a16:creationId xmlns:a16="http://schemas.microsoft.com/office/drawing/2014/main" id="{81DE9A6B-7633-3E4B-B6ED-DB9ADF5C92DD}"/>
                </a:ext>
              </a:extLst>
            </p:cNvPr>
            <p:cNvSpPr txBox="1"/>
            <p:nvPr/>
          </p:nvSpPr>
          <p:spPr>
            <a:xfrm>
              <a:off x="6905969" y="3324656"/>
              <a:ext cx="230947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BB700"/>
                  </a:solidFill>
                  <a:effectLst/>
                  <a:uLnTx/>
                  <a:uFillTx/>
                  <a:latin typeface="Arial" panose="020B0604020202020204"/>
                  <a:ea typeface="+mn-ea"/>
                  <a:cs typeface="Arial" panose="020B0604020202020204" pitchFamily="34" charset="0"/>
                </a:rPr>
                <a:t>1 in 11</a:t>
              </a:r>
              <a:br>
                <a:rPr kumimoji="0" lang="en-US" sz="2800" b="1" i="0" u="none" strike="noStrike" kern="1200" cap="none" spc="0" normalizeH="0" baseline="0" noProof="0" dirty="0">
                  <a:ln>
                    <a:noFill/>
                  </a:ln>
                  <a:solidFill>
                    <a:srgbClr val="EBB700"/>
                  </a:solidFill>
                  <a:effectLst/>
                  <a:uLnTx/>
                  <a:uFillTx/>
                  <a:latin typeface="Arial" panose="020B0604020202020204"/>
                  <a:ea typeface="+mn-ea"/>
                  <a:cs typeface="Arial" panose="020B0604020202020204" pitchFamily="34" charset="0"/>
                </a:rPr>
              </a:b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 people has </a:t>
              </a:r>
              <a:b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b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diabetes</a:t>
              </a:r>
              <a:endParaRPr kumimoji="0" lang="en-US" sz="66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endParaRPr>
            </a:p>
          </p:txBody>
        </p:sp>
      </p:grpSp>
      <p:grpSp>
        <p:nvGrpSpPr>
          <p:cNvPr id="8" name="Group 7">
            <a:extLst>
              <a:ext uri="{FF2B5EF4-FFF2-40B4-BE49-F238E27FC236}">
                <a16:creationId xmlns:a16="http://schemas.microsoft.com/office/drawing/2014/main" id="{AD5CCB5E-8A2C-FE4F-A130-6B967C99135E}"/>
              </a:ext>
            </a:extLst>
          </p:cNvPr>
          <p:cNvGrpSpPr/>
          <p:nvPr/>
        </p:nvGrpSpPr>
        <p:grpSpPr>
          <a:xfrm>
            <a:off x="4998720" y="3863471"/>
            <a:ext cx="2309472" cy="2477642"/>
            <a:chOff x="5010753" y="4066086"/>
            <a:chExt cx="2309472" cy="2477642"/>
          </a:xfrm>
        </p:grpSpPr>
        <p:sp>
          <p:nvSpPr>
            <p:cNvPr id="62" name="Oval 61">
              <a:extLst>
                <a:ext uri="{FF2B5EF4-FFF2-40B4-BE49-F238E27FC236}">
                  <a16:creationId xmlns:a16="http://schemas.microsoft.com/office/drawing/2014/main" id="{CF945277-0FAF-8945-97A5-AC832CC89749}"/>
                </a:ext>
              </a:extLst>
            </p:cNvPr>
            <p:cNvSpPr/>
            <p:nvPr/>
          </p:nvSpPr>
          <p:spPr>
            <a:xfrm>
              <a:off x="5068209" y="4349168"/>
              <a:ext cx="2194560" cy="2194560"/>
            </a:xfrm>
            <a:prstGeom prst="ellipse">
              <a:avLst/>
            </a:prstGeom>
            <a:solidFill>
              <a:srgbClr val="0D2140"/>
            </a:solidFill>
            <a:ln w="28575" cap="flat" cmpd="sng" algn="ctr">
              <a:solidFill>
                <a:srgbClr val="FFFFFF">
                  <a:alpha val="50000"/>
                </a:srgbClr>
              </a:solidFill>
              <a:prstDash val="sysDot"/>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pic>
          <p:nvPicPr>
            <p:cNvPr id="63" name="Picture 62">
              <a:extLst>
                <a:ext uri="{FF2B5EF4-FFF2-40B4-BE49-F238E27FC236}">
                  <a16:creationId xmlns:a16="http://schemas.microsoft.com/office/drawing/2014/main" id="{9F2C5E98-F581-BF4D-A595-4E67D1B32C6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791464" y="4066086"/>
              <a:ext cx="748051" cy="676656"/>
            </a:xfrm>
            <a:prstGeom prst="rect">
              <a:avLst/>
            </a:prstGeom>
          </p:spPr>
        </p:pic>
        <p:sp>
          <p:nvSpPr>
            <p:cNvPr id="64" name="TextBox 63">
              <a:extLst>
                <a:ext uri="{FF2B5EF4-FFF2-40B4-BE49-F238E27FC236}">
                  <a16:creationId xmlns:a16="http://schemas.microsoft.com/office/drawing/2014/main" id="{C2BAFC4A-F683-484A-82A2-08BBE1CBAE0A}"/>
                </a:ext>
              </a:extLst>
            </p:cNvPr>
            <p:cNvSpPr txBox="1"/>
            <p:nvPr/>
          </p:nvSpPr>
          <p:spPr>
            <a:xfrm>
              <a:off x="5010753" y="4883768"/>
              <a:ext cx="2309472"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BB700"/>
                  </a:solidFill>
                  <a:effectLst/>
                  <a:uLnTx/>
                  <a:uFillTx/>
                  <a:latin typeface="Arial" panose="020B0604020202020204"/>
                  <a:ea typeface="+mn-ea"/>
                  <a:cs typeface="Arial" panose="020B0604020202020204" pitchFamily="34" charset="0"/>
                </a:rPr>
                <a:t>~1 in 9 </a:t>
              </a: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people lacks enough food </a:t>
              </a:r>
              <a:b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b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to be healthy </a:t>
              </a:r>
              <a:b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b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and active</a:t>
              </a:r>
              <a:endParaRPr kumimoji="0" lang="en-US" sz="66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endParaRPr>
            </a:p>
          </p:txBody>
        </p:sp>
      </p:grpSp>
      <p:grpSp>
        <p:nvGrpSpPr>
          <p:cNvPr id="9" name="Group 8">
            <a:extLst>
              <a:ext uri="{FF2B5EF4-FFF2-40B4-BE49-F238E27FC236}">
                <a16:creationId xmlns:a16="http://schemas.microsoft.com/office/drawing/2014/main" id="{9A1CE14B-4881-BA49-95E5-E3E337746A4A}"/>
              </a:ext>
            </a:extLst>
          </p:cNvPr>
          <p:cNvGrpSpPr/>
          <p:nvPr/>
        </p:nvGrpSpPr>
        <p:grpSpPr>
          <a:xfrm>
            <a:off x="9432267" y="3863265"/>
            <a:ext cx="2309472" cy="2477000"/>
            <a:chOff x="8861716" y="4037510"/>
            <a:chExt cx="2309472" cy="2477000"/>
          </a:xfrm>
        </p:grpSpPr>
        <p:sp>
          <p:nvSpPr>
            <p:cNvPr id="65" name="Oval 64">
              <a:extLst>
                <a:ext uri="{FF2B5EF4-FFF2-40B4-BE49-F238E27FC236}">
                  <a16:creationId xmlns:a16="http://schemas.microsoft.com/office/drawing/2014/main" id="{BA08EF3C-40AF-B04F-8B15-B720F65CA320}"/>
                </a:ext>
              </a:extLst>
            </p:cNvPr>
            <p:cNvSpPr/>
            <p:nvPr/>
          </p:nvSpPr>
          <p:spPr>
            <a:xfrm>
              <a:off x="8919172" y="4319950"/>
              <a:ext cx="2194560" cy="2194560"/>
            </a:xfrm>
            <a:prstGeom prst="ellipse">
              <a:avLst/>
            </a:prstGeom>
            <a:solidFill>
              <a:srgbClr val="0D2140"/>
            </a:solidFill>
            <a:ln w="28575" cap="flat" cmpd="sng" algn="ctr">
              <a:solidFill>
                <a:srgbClr val="FFFFFF">
                  <a:alpha val="50000"/>
                </a:srgbClr>
              </a:solidFill>
              <a:prstDash val="sysDot"/>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pic>
          <p:nvPicPr>
            <p:cNvPr id="66" name="Picture 65">
              <a:extLst>
                <a:ext uri="{FF2B5EF4-FFF2-40B4-BE49-F238E27FC236}">
                  <a16:creationId xmlns:a16="http://schemas.microsoft.com/office/drawing/2014/main" id="{54F49449-A532-6D4A-999D-1A9FEFAB876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693007" y="4037510"/>
              <a:ext cx="646891" cy="676656"/>
            </a:xfrm>
            <a:prstGeom prst="rect">
              <a:avLst/>
            </a:prstGeom>
          </p:spPr>
        </p:pic>
        <p:sp>
          <p:nvSpPr>
            <p:cNvPr id="67" name="TextBox 66">
              <a:extLst>
                <a:ext uri="{FF2B5EF4-FFF2-40B4-BE49-F238E27FC236}">
                  <a16:creationId xmlns:a16="http://schemas.microsoft.com/office/drawing/2014/main" id="{253D8789-B12F-194D-8A11-0CC15263B170}"/>
                </a:ext>
              </a:extLst>
            </p:cNvPr>
            <p:cNvSpPr txBox="1"/>
            <p:nvPr/>
          </p:nvSpPr>
          <p:spPr>
            <a:xfrm>
              <a:off x="8861716" y="4802326"/>
              <a:ext cx="2309472"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By 2025, </a:t>
              </a:r>
              <a:r>
                <a:rPr kumimoji="0" lang="en-US" sz="2800" b="1" i="0" u="none" strike="noStrike" kern="1200" cap="none" spc="0" normalizeH="0" baseline="0" noProof="0" dirty="0">
                  <a:ln>
                    <a:noFill/>
                  </a:ln>
                  <a:solidFill>
                    <a:srgbClr val="EBB700"/>
                  </a:solidFill>
                  <a:effectLst/>
                  <a:uLnTx/>
                  <a:uFillTx/>
                  <a:latin typeface="Arial" panose="020B0604020202020204"/>
                  <a:ea typeface="+mn-ea"/>
                  <a:cs typeface="Arial" panose="020B0604020202020204" pitchFamily="34" charset="0"/>
                </a:rPr>
                <a:t>50% </a:t>
              </a:r>
              <a:br>
                <a:rPr kumimoji="0" lang="en-US" sz="2800" b="1" i="0" u="none" strike="noStrike" kern="1200" cap="none" spc="0" normalizeH="0" baseline="0" noProof="0" dirty="0">
                  <a:ln>
                    <a:noFill/>
                  </a:ln>
                  <a:solidFill>
                    <a:srgbClr val="EBB700"/>
                  </a:solidFill>
                  <a:effectLst/>
                  <a:uLnTx/>
                  <a:uFillTx/>
                  <a:latin typeface="Arial" panose="020B0604020202020204"/>
                  <a:ea typeface="+mn-ea"/>
                  <a:cs typeface="Arial" panose="020B0604020202020204" pitchFamily="34" charset="0"/>
                </a:rPr>
              </a:b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of the world will </a:t>
              </a:r>
              <a:b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b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live in water- stressed areas</a:t>
              </a:r>
              <a:endParaRPr kumimoji="0" lang="en-US" sz="66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endParaRPr>
            </a:p>
          </p:txBody>
        </p:sp>
      </p:grpSp>
      <p:sp>
        <p:nvSpPr>
          <p:cNvPr id="68" name="TextBox 67">
            <a:extLst>
              <a:ext uri="{FF2B5EF4-FFF2-40B4-BE49-F238E27FC236}">
                <a16:creationId xmlns:a16="http://schemas.microsoft.com/office/drawing/2014/main" id="{76CED4C8-56DB-E249-BB4F-D7B28C3F1338}"/>
              </a:ext>
            </a:extLst>
          </p:cNvPr>
          <p:cNvSpPr txBox="1"/>
          <p:nvPr/>
        </p:nvSpPr>
        <p:spPr>
          <a:xfrm>
            <a:off x="368490" y="245660"/>
            <a:ext cx="550004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OUR WORLD IN NEED</a:t>
            </a:r>
          </a:p>
        </p:txBody>
      </p:sp>
      <p:cxnSp>
        <p:nvCxnSpPr>
          <p:cNvPr id="69" name="Straight Connector 68">
            <a:extLst>
              <a:ext uri="{FF2B5EF4-FFF2-40B4-BE49-F238E27FC236}">
                <a16:creationId xmlns:a16="http://schemas.microsoft.com/office/drawing/2014/main" id="{116239EA-6000-7B44-A178-599DD2E8B779}"/>
              </a:ext>
            </a:extLst>
          </p:cNvPr>
          <p:cNvCxnSpPr/>
          <p:nvPr/>
        </p:nvCxnSpPr>
        <p:spPr>
          <a:xfrm>
            <a:off x="478958" y="823270"/>
            <a:ext cx="2743200" cy="0"/>
          </a:xfrm>
          <a:prstGeom prst="line">
            <a:avLst/>
          </a:prstGeom>
          <a:noFill/>
          <a:ln w="38100" cap="flat" cmpd="sng" algn="ctr">
            <a:solidFill>
              <a:srgbClr val="EBB700"/>
            </a:solidFill>
            <a:prstDash val="solid"/>
            <a:miter lim="800000"/>
          </a:ln>
          <a:effectLst/>
        </p:spPr>
      </p:cxnSp>
    </p:spTree>
    <p:extLst>
      <p:ext uri="{BB962C8B-B14F-4D97-AF65-F5344CB8AC3E}">
        <p14:creationId xmlns:p14="http://schemas.microsoft.com/office/powerpoint/2010/main" val="1122957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69341-C462-A24B-BAC8-6E1620460BCA}"/>
              </a:ext>
            </a:extLst>
          </p:cNvPr>
          <p:cNvSpPr>
            <a:spLocks noGrp="1"/>
          </p:cNvSpPr>
          <p:nvPr>
            <p:ph type="title"/>
          </p:nvPr>
        </p:nvSpPr>
        <p:spPr>
          <a:xfrm>
            <a:off x="410819" y="365126"/>
            <a:ext cx="9727094" cy="665022"/>
          </a:xfrm>
        </p:spPr>
        <p:txBody>
          <a:bodyPr>
            <a:noAutofit/>
          </a:bodyPr>
          <a:lstStyle/>
          <a:p>
            <a:r>
              <a:rPr lang="en-US" dirty="0"/>
              <a:t>OUR PAST CAMPAIGNS</a:t>
            </a:r>
          </a:p>
        </p:txBody>
      </p:sp>
      <p:cxnSp>
        <p:nvCxnSpPr>
          <p:cNvPr id="22" name="Straight Connector 21">
            <a:extLst>
              <a:ext uri="{FF2B5EF4-FFF2-40B4-BE49-F238E27FC236}">
                <a16:creationId xmlns:a16="http://schemas.microsoft.com/office/drawing/2014/main" id="{4C7F9647-D60E-3C49-8183-C2042D0297A0}"/>
              </a:ext>
            </a:extLst>
          </p:cNvPr>
          <p:cNvCxnSpPr>
            <a:cxnSpLocks/>
          </p:cNvCxnSpPr>
          <p:nvPr/>
        </p:nvCxnSpPr>
        <p:spPr>
          <a:xfrm>
            <a:off x="535643" y="944144"/>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06F6283-5CE7-7542-9071-E5C141FEF329}"/>
              </a:ext>
            </a:extLst>
          </p:cNvPr>
          <p:cNvSpPr txBox="1"/>
          <p:nvPr/>
        </p:nvSpPr>
        <p:spPr>
          <a:xfrm>
            <a:off x="4148273" y="1576825"/>
            <a:ext cx="9209104" cy="121571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3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SIGHTFIRST I </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(1990 - 1994)</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4400" b="1" i="0" u="none" strike="noStrike" kern="1200" cap="none" spc="0" normalizeH="0" baseline="0" noProof="0" dirty="0">
                <a:ln>
                  <a:noFill/>
                </a:ln>
                <a:solidFill>
                  <a:srgbClr val="FEFFFF"/>
                </a:solidFill>
                <a:effectLst/>
                <a:uLnTx/>
                <a:uFillTx/>
                <a:latin typeface="Arial"/>
                <a:ea typeface="+mn-ea"/>
                <a:cs typeface="Arial"/>
              </a:rPr>
              <a:t>US$140 million </a:t>
            </a:r>
            <a:r>
              <a:rPr kumimoji="0" lang="en-US" sz="4400" b="1" i="0" u="none" strike="noStrike" kern="1200" cap="none" spc="0" normalizeH="0" baseline="0" noProof="0" dirty="0">
                <a:ln>
                  <a:noFill/>
                </a:ln>
                <a:solidFill>
                  <a:srgbClr val="EBB700"/>
                </a:solidFill>
                <a:effectLst/>
                <a:uLnTx/>
                <a:uFillTx/>
                <a:latin typeface="Arial"/>
                <a:ea typeface="+mn-ea"/>
                <a:cs typeface="Arial"/>
              </a:rPr>
              <a:t>||</a:t>
            </a:r>
            <a:r>
              <a:rPr kumimoji="0" lang="en-US" sz="3600" b="0" i="0" u="none" strike="noStrike" kern="1200" cap="none" spc="0" normalizeH="0" baseline="0" noProof="0" dirty="0">
                <a:ln>
                  <a:noFill/>
                </a:ln>
                <a:solidFill>
                  <a:srgbClr val="FFFFFF"/>
                </a:solidFill>
                <a:effectLst/>
                <a:uLnTx/>
                <a:uFillTx/>
                <a:latin typeface="Arial"/>
                <a:ea typeface="+mn-ea"/>
                <a:cs typeface="Arial"/>
              </a:rPr>
              <a:t> </a:t>
            </a:r>
            <a:r>
              <a:rPr kumimoji="0" lang="en-US" sz="2400" b="0" i="0" u="none" strike="noStrike" kern="1200" cap="none" spc="0" normalizeH="0" baseline="0" noProof="0" dirty="0">
                <a:ln>
                  <a:noFill/>
                </a:ln>
                <a:solidFill>
                  <a:srgbClr val="FEFFFF"/>
                </a:solidFill>
                <a:effectLst/>
                <a:uLnTx/>
                <a:uFillTx/>
                <a:latin typeface="Arial"/>
                <a:ea typeface="+mn-ea"/>
                <a:cs typeface="Arial"/>
              </a:rPr>
              <a:t>Goal: US$130 million</a:t>
            </a:r>
            <a:endParaRPr kumimoji="0" lang="en-US" sz="3600" b="0" i="0" u="none" strike="noStrike" kern="1200" cap="none" spc="0" normalizeH="0" baseline="0" noProof="0" dirty="0">
              <a:ln>
                <a:noFill/>
              </a:ln>
              <a:solidFill>
                <a:srgbClr val="FEFFFF"/>
              </a:solidFill>
              <a:effectLst/>
              <a:uLnTx/>
              <a:uFillTx/>
              <a:latin typeface="Arial" panose="020B0604020202020204"/>
              <a:ea typeface="+mn-ea"/>
              <a:cs typeface="Arial"/>
            </a:endParaRPr>
          </a:p>
        </p:txBody>
      </p:sp>
      <p:sp>
        <p:nvSpPr>
          <p:cNvPr id="19" name="TextBox 18">
            <a:extLst>
              <a:ext uri="{FF2B5EF4-FFF2-40B4-BE49-F238E27FC236}">
                <a16:creationId xmlns:a16="http://schemas.microsoft.com/office/drawing/2014/main" id="{173DF6DA-E66D-F84E-909C-BF4D1C39B187}"/>
              </a:ext>
            </a:extLst>
          </p:cNvPr>
          <p:cNvSpPr txBox="1"/>
          <p:nvPr/>
        </p:nvSpPr>
        <p:spPr>
          <a:xfrm>
            <a:off x="4148273" y="3169380"/>
            <a:ext cx="10120684" cy="121571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300" normalizeH="0" baseline="0" noProof="0" dirty="0">
                <a:ln>
                  <a:noFill/>
                </a:ln>
                <a:solidFill>
                  <a:srgbClr val="FFFFFF"/>
                </a:solidFill>
                <a:effectLst/>
                <a:uLnTx/>
                <a:uFillTx/>
                <a:latin typeface="Arial"/>
                <a:ea typeface="+mn-ea"/>
                <a:cs typeface="Arial"/>
              </a:rPr>
              <a:t>SIGHTFIRST II </a:t>
            </a:r>
            <a:r>
              <a:rPr kumimoji="0" lang="en-US" sz="1800" b="0" i="0" u="none" strike="noStrike" kern="1200" cap="none" spc="0" normalizeH="0" baseline="0" noProof="0" dirty="0">
                <a:ln>
                  <a:noFill/>
                </a:ln>
                <a:solidFill>
                  <a:srgbClr val="FFFFFF"/>
                </a:solidFill>
                <a:effectLst/>
                <a:uLnTx/>
                <a:uFillTx/>
                <a:latin typeface="Arial"/>
                <a:ea typeface="+mn-ea"/>
                <a:cs typeface="Arial"/>
              </a:rPr>
              <a:t>(2005 - 2008)</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4400" b="1" i="0" u="none" strike="noStrike" kern="1200" cap="none" spc="0" normalizeH="0" baseline="0" noProof="0" dirty="0">
                <a:ln>
                  <a:noFill/>
                </a:ln>
                <a:solidFill>
                  <a:srgbClr val="FEFFFF"/>
                </a:solidFill>
                <a:effectLst/>
                <a:uLnTx/>
                <a:uFillTx/>
                <a:latin typeface="Arial" panose="020B0604020202020204"/>
                <a:ea typeface="+mn-ea"/>
                <a:cs typeface="Arial"/>
              </a:rPr>
              <a:t>US$205 million </a:t>
            </a:r>
            <a:r>
              <a:rPr kumimoji="0" lang="en-US" sz="4400" b="1" i="0" u="none" strike="noStrike" kern="1200" cap="none" spc="0" normalizeH="0" baseline="0" noProof="0" dirty="0">
                <a:ln>
                  <a:noFill/>
                </a:ln>
                <a:solidFill>
                  <a:srgbClr val="EBB700"/>
                </a:solidFill>
                <a:effectLst/>
                <a:uLnTx/>
                <a:uFillTx/>
                <a:latin typeface="Arial" panose="020B0604020202020204"/>
                <a:ea typeface="+mn-ea"/>
                <a:cs typeface="Arial"/>
              </a:rPr>
              <a:t>||</a:t>
            </a:r>
            <a:r>
              <a:rPr kumimoji="0" lang="en-US" sz="4400" b="0" i="0" u="none" strike="noStrike" kern="1200" cap="none" spc="0" normalizeH="0" baseline="0" noProof="0" dirty="0">
                <a:ln>
                  <a:noFill/>
                </a:ln>
                <a:solidFill>
                  <a:srgbClr val="FFFFFF"/>
                </a:solidFill>
                <a:effectLst/>
                <a:uLnTx/>
                <a:uFillTx/>
                <a:latin typeface="Arial" panose="020B0604020202020204"/>
                <a:ea typeface="+mn-ea"/>
                <a:cs typeface="Arial"/>
              </a:rPr>
              <a:t> </a:t>
            </a:r>
            <a:r>
              <a:rPr kumimoji="0" lang="en-US" sz="2400" b="0" i="0" u="none" strike="noStrike" kern="1200" cap="none" spc="0" normalizeH="0" baseline="0" noProof="0" dirty="0">
                <a:ln>
                  <a:noFill/>
                </a:ln>
                <a:solidFill>
                  <a:srgbClr val="FEFFFF"/>
                </a:solidFill>
                <a:effectLst/>
                <a:uLnTx/>
                <a:uFillTx/>
                <a:latin typeface="Arial" panose="020B0604020202020204"/>
                <a:ea typeface="+mn-ea"/>
                <a:cs typeface="Arial"/>
              </a:rPr>
              <a:t>Goal: US$150 million</a:t>
            </a:r>
            <a:endParaRPr kumimoji="0" lang="en-US" sz="4400" b="0" i="0" u="none" strike="noStrike" kern="1200" cap="none" spc="0" normalizeH="0" baseline="0" noProof="0" dirty="0">
              <a:ln>
                <a:noFill/>
              </a:ln>
              <a:solidFill>
                <a:srgbClr val="FEFFFF"/>
              </a:solidFill>
              <a:effectLst/>
              <a:uLnTx/>
              <a:uFillTx/>
              <a:latin typeface="Arial" panose="020B0604020202020204"/>
              <a:ea typeface="+mn-ea"/>
              <a:cs typeface="Arial"/>
            </a:endParaRPr>
          </a:p>
        </p:txBody>
      </p:sp>
      <p:sp>
        <p:nvSpPr>
          <p:cNvPr id="23" name="TextBox 22">
            <a:extLst>
              <a:ext uri="{FF2B5EF4-FFF2-40B4-BE49-F238E27FC236}">
                <a16:creationId xmlns:a16="http://schemas.microsoft.com/office/drawing/2014/main" id="{85CBF8EE-54CD-BD4C-B3D4-73567EE1BC22}"/>
              </a:ext>
            </a:extLst>
          </p:cNvPr>
          <p:cNvSpPr txBox="1"/>
          <p:nvPr/>
        </p:nvSpPr>
        <p:spPr>
          <a:xfrm>
            <a:off x="-500014" y="4827431"/>
            <a:ext cx="9554073" cy="1200329"/>
          </a:xfrm>
          <a:prstGeom prst="rect">
            <a:avLst/>
          </a:prstGeom>
          <a:solidFill>
            <a:schemeClr val="accent4"/>
          </a:solidFill>
          <a:ln>
            <a:solidFill>
              <a:schemeClr val="accent4"/>
            </a:solidFill>
          </a:ln>
        </p:spPr>
        <p:txBody>
          <a:bodyPr wrap="square" lIns="91440" tIns="45720" rIns="91440" bIns="45720" rtlCol="0" anchor="ctr">
            <a:spAutoFit/>
          </a:bodyPr>
          <a:lstStyle/>
          <a:p>
            <a:pPr marL="973138"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Arial"/>
              </a:rPr>
              <a:t>Since SightFirst launch: </a:t>
            </a:r>
          </a:p>
          <a:p>
            <a:pPr marL="1316038"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a:ea typeface="+mn-ea"/>
                <a:cs typeface="Arial"/>
              </a:rPr>
              <a:t>1,398 grants totaling more than US$372 million</a:t>
            </a:r>
          </a:p>
          <a:p>
            <a:pPr marL="1316038"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a:ea typeface="+mn-ea"/>
                <a:cs typeface="Arial"/>
              </a:rPr>
              <a:t>V</a:t>
            </a:r>
            <a:r>
              <a:rPr kumimoji="0" lang="en-US" sz="2400" b="0" i="0" u="none" strike="noStrike" kern="1200" cap="none" spc="0" normalizeH="0" baseline="0" noProof="0" dirty="0" err="1">
                <a:ln>
                  <a:noFill/>
                </a:ln>
                <a:solidFill>
                  <a:srgbClr val="FFFFFF"/>
                </a:solidFill>
                <a:effectLst/>
                <a:uLnTx/>
                <a:uFillTx/>
                <a:latin typeface="Arial"/>
                <a:ea typeface="+mn-ea"/>
                <a:cs typeface="Arial"/>
              </a:rPr>
              <a:t>ision</a:t>
            </a:r>
            <a:r>
              <a:rPr kumimoji="0" lang="en-US" sz="2400" b="0" i="0" u="none" strike="noStrike" kern="1200" cap="none" spc="0" normalizeH="0" baseline="0" noProof="0" dirty="0">
                <a:ln>
                  <a:noFill/>
                </a:ln>
                <a:solidFill>
                  <a:srgbClr val="FFFFFF"/>
                </a:solidFill>
                <a:effectLst/>
                <a:uLnTx/>
                <a:uFillTx/>
                <a:latin typeface="Arial"/>
                <a:ea typeface="+mn-ea"/>
                <a:cs typeface="Arial"/>
              </a:rPr>
              <a:t> impacted for 488+ million</a:t>
            </a:r>
          </a:p>
        </p:txBody>
      </p:sp>
      <p:pic>
        <p:nvPicPr>
          <p:cNvPr id="4" name="Picture 3" descr="Logo&#10;&#10;Description automatically generated">
            <a:extLst>
              <a:ext uri="{FF2B5EF4-FFF2-40B4-BE49-F238E27FC236}">
                <a16:creationId xmlns:a16="http://schemas.microsoft.com/office/drawing/2014/main" id="{7249A5A5-FC6D-5340-8BF0-74DC8D639B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5643" y="1472482"/>
            <a:ext cx="3290440" cy="2709774"/>
          </a:xfrm>
          <a:prstGeom prst="rect">
            <a:avLst/>
          </a:prstGeom>
        </p:spPr>
      </p:pic>
    </p:spTree>
    <p:extLst>
      <p:ext uri="{BB962C8B-B14F-4D97-AF65-F5344CB8AC3E}">
        <p14:creationId xmlns:p14="http://schemas.microsoft.com/office/powerpoint/2010/main" val="1779660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4D2F6D-8275-114C-87B5-061A4D037F6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06078" y="373642"/>
            <a:ext cx="5834061" cy="6517118"/>
          </a:xfrm>
          <a:prstGeom prst="rect">
            <a:avLst/>
          </a:prstGeom>
        </p:spPr>
      </p:pic>
      <p:sp>
        <p:nvSpPr>
          <p:cNvPr id="16" name="Title 15">
            <a:extLst>
              <a:ext uri="{FF2B5EF4-FFF2-40B4-BE49-F238E27FC236}">
                <a16:creationId xmlns:a16="http://schemas.microsoft.com/office/drawing/2014/main" id="{4677BF9C-88B2-C042-A665-9C9936033713}"/>
              </a:ext>
            </a:extLst>
          </p:cNvPr>
          <p:cNvSpPr>
            <a:spLocks noGrp="1"/>
          </p:cNvSpPr>
          <p:nvPr>
            <p:ph type="ctrTitle"/>
          </p:nvPr>
        </p:nvSpPr>
        <p:spPr/>
        <p:txBody>
          <a:bodyPr>
            <a:normAutofit/>
          </a:bodyPr>
          <a:lstStyle/>
          <a:p>
            <a:r>
              <a:rPr lang="en-US" b="1" dirty="0"/>
              <a:t>CAMPAIGN 100:</a:t>
            </a:r>
            <a:br>
              <a:rPr lang="en-US" b="1" dirty="0"/>
            </a:br>
            <a:r>
              <a:rPr lang="en-US" b="1" dirty="0"/>
              <a:t>LCIF EMPOWERING SERVICE</a:t>
            </a:r>
          </a:p>
        </p:txBody>
      </p:sp>
      <p:sp>
        <p:nvSpPr>
          <p:cNvPr id="2" name="Text Placeholder 1">
            <a:extLst>
              <a:ext uri="{FF2B5EF4-FFF2-40B4-BE49-F238E27FC236}">
                <a16:creationId xmlns:a16="http://schemas.microsoft.com/office/drawing/2014/main" id="{27BFBE1F-FD8C-4EA3-9122-24D061162765}"/>
              </a:ext>
            </a:extLst>
          </p:cNvPr>
          <p:cNvSpPr>
            <a:spLocks noGrp="1"/>
          </p:cNvSpPr>
          <p:nvPr>
            <p:ph type="body" sz="quarter" idx="13"/>
          </p:nvPr>
        </p:nvSpPr>
        <p:spPr/>
        <p:txBody>
          <a:bodyPr/>
          <a:lstStyle/>
          <a:p>
            <a:r>
              <a:rPr lang="en-US" dirty="0"/>
              <a:t>Prof. Dr. Giuseppe Grimaldi</a:t>
            </a:r>
          </a:p>
        </p:txBody>
      </p:sp>
      <p:sp>
        <p:nvSpPr>
          <p:cNvPr id="3" name="Text Placeholder 2">
            <a:extLst>
              <a:ext uri="{FF2B5EF4-FFF2-40B4-BE49-F238E27FC236}">
                <a16:creationId xmlns:a16="http://schemas.microsoft.com/office/drawing/2014/main" id="{1E12B1FB-7C4E-4724-A656-ED011C328F98}"/>
              </a:ext>
            </a:extLst>
          </p:cNvPr>
          <p:cNvSpPr>
            <a:spLocks noGrp="1"/>
          </p:cNvSpPr>
          <p:nvPr>
            <p:ph type="body" sz="quarter" idx="14"/>
          </p:nvPr>
        </p:nvSpPr>
        <p:spPr/>
        <p:txBody>
          <a:bodyPr vert="horz" lIns="91440" tIns="45720" rIns="91440" bIns="45720" rtlCol="0" anchor="t">
            <a:noAutofit/>
          </a:bodyPr>
          <a:lstStyle/>
          <a:p>
            <a:pPr>
              <a:lnSpc>
                <a:spcPct val="100000"/>
              </a:lnSpc>
              <a:spcBef>
                <a:spcPts val="0"/>
              </a:spcBef>
            </a:pPr>
            <a:r>
              <a:rPr lang="en-US" dirty="0">
                <a:latin typeface="Arial"/>
                <a:cs typeface="Arial"/>
              </a:rPr>
              <a:t>Former International President</a:t>
            </a:r>
            <a:endParaRPr lang="en-US" dirty="0"/>
          </a:p>
        </p:txBody>
      </p:sp>
    </p:spTree>
    <p:extLst>
      <p:ext uri="{BB962C8B-B14F-4D97-AF65-F5344CB8AC3E}">
        <p14:creationId xmlns:p14="http://schemas.microsoft.com/office/powerpoint/2010/main" val="689268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7D07AA0B-520F-D540-94FD-6FF8F652BB21}"/>
              </a:ext>
            </a:extLst>
          </p:cNvPr>
          <p:cNvGrpSpPr/>
          <p:nvPr/>
        </p:nvGrpSpPr>
        <p:grpSpPr>
          <a:xfrm>
            <a:off x="8153757" y="396636"/>
            <a:ext cx="3240987" cy="3240987"/>
            <a:chOff x="8153757" y="396636"/>
            <a:chExt cx="3240987" cy="3240987"/>
          </a:xfrm>
        </p:grpSpPr>
        <p:sp>
          <p:nvSpPr>
            <p:cNvPr id="35" name="Oval 34">
              <a:extLst>
                <a:ext uri="{FF2B5EF4-FFF2-40B4-BE49-F238E27FC236}">
                  <a16:creationId xmlns:a16="http://schemas.microsoft.com/office/drawing/2014/main" id="{9B70E343-8360-794D-8E3A-85729D11CFA7}"/>
                </a:ext>
              </a:extLst>
            </p:cNvPr>
            <p:cNvSpPr/>
            <p:nvPr/>
          </p:nvSpPr>
          <p:spPr>
            <a:xfrm>
              <a:off x="8153757" y="396636"/>
              <a:ext cx="3240987" cy="3240987"/>
            </a:xfrm>
            <a:prstGeom prst="ellipse">
              <a:avLst/>
            </a:prstGeom>
            <a:noFill/>
            <a:ln w="1270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pic>
          <p:nvPicPr>
            <p:cNvPr id="36" name="Picture 35">
              <a:extLst>
                <a:ext uri="{FF2B5EF4-FFF2-40B4-BE49-F238E27FC236}">
                  <a16:creationId xmlns:a16="http://schemas.microsoft.com/office/drawing/2014/main" id="{AD108192-1876-EE4F-92E4-7F2AA807D9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98118" y="911792"/>
              <a:ext cx="2497207" cy="1902040"/>
            </a:xfrm>
            <a:prstGeom prst="rect">
              <a:avLst/>
            </a:prstGeom>
          </p:spPr>
        </p:pic>
      </p:grpSp>
      <p:grpSp>
        <p:nvGrpSpPr>
          <p:cNvPr id="37" name="Group 36">
            <a:extLst>
              <a:ext uri="{FF2B5EF4-FFF2-40B4-BE49-F238E27FC236}">
                <a16:creationId xmlns:a16="http://schemas.microsoft.com/office/drawing/2014/main" id="{4177B2AB-E317-7243-9B9E-1FB87CE9F532}"/>
              </a:ext>
            </a:extLst>
          </p:cNvPr>
          <p:cNvGrpSpPr/>
          <p:nvPr/>
        </p:nvGrpSpPr>
        <p:grpSpPr>
          <a:xfrm>
            <a:off x="8280075" y="2997260"/>
            <a:ext cx="3216959" cy="3216959"/>
            <a:chOff x="8165771" y="3240156"/>
            <a:chExt cx="3216959" cy="3216959"/>
          </a:xfrm>
        </p:grpSpPr>
        <p:pic>
          <p:nvPicPr>
            <p:cNvPr id="38" name="Picture 37">
              <a:extLst>
                <a:ext uri="{FF2B5EF4-FFF2-40B4-BE49-F238E27FC236}">
                  <a16:creationId xmlns:a16="http://schemas.microsoft.com/office/drawing/2014/main" id="{6AB2B9FD-1318-4346-B582-F62EB5D0D1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79680" y="4063947"/>
              <a:ext cx="2615645" cy="1646549"/>
            </a:xfrm>
            <a:prstGeom prst="rect">
              <a:avLst/>
            </a:prstGeom>
          </p:spPr>
        </p:pic>
        <p:sp>
          <p:nvSpPr>
            <p:cNvPr id="39" name="Oval 38">
              <a:extLst>
                <a:ext uri="{FF2B5EF4-FFF2-40B4-BE49-F238E27FC236}">
                  <a16:creationId xmlns:a16="http://schemas.microsoft.com/office/drawing/2014/main" id="{745F5472-09C6-3C42-8C05-91F588DC0A0F}"/>
                </a:ext>
              </a:extLst>
            </p:cNvPr>
            <p:cNvSpPr/>
            <p:nvPr/>
          </p:nvSpPr>
          <p:spPr>
            <a:xfrm>
              <a:off x="8165771" y="3240156"/>
              <a:ext cx="3216959" cy="3216959"/>
            </a:xfrm>
            <a:prstGeom prst="ellipse">
              <a:avLst/>
            </a:prstGeom>
            <a:noFill/>
            <a:ln w="1270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grpSp>
    </p:spTree>
    <p:extLst>
      <p:ext uri="{BB962C8B-B14F-4D97-AF65-F5344CB8AC3E}">
        <p14:creationId xmlns:p14="http://schemas.microsoft.com/office/powerpoint/2010/main" val="2715818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3B699B4-A174-804A-AC7D-EA36684883A4}"/>
              </a:ext>
            </a:extLst>
          </p:cNvPr>
          <p:cNvGrpSpPr/>
          <p:nvPr/>
        </p:nvGrpSpPr>
        <p:grpSpPr>
          <a:xfrm>
            <a:off x="827745" y="774520"/>
            <a:ext cx="5108120" cy="5108120"/>
            <a:chOff x="8165771" y="3240156"/>
            <a:chExt cx="3216959" cy="3216959"/>
          </a:xfrm>
        </p:grpSpPr>
        <p:pic>
          <p:nvPicPr>
            <p:cNvPr id="15" name="Picture 14">
              <a:extLst>
                <a:ext uri="{FF2B5EF4-FFF2-40B4-BE49-F238E27FC236}">
                  <a16:creationId xmlns:a16="http://schemas.microsoft.com/office/drawing/2014/main" id="{7249AF88-F533-624C-9D0A-5AD2006E274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479680" y="4063947"/>
              <a:ext cx="2615645" cy="1646549"/>
            </a:xfrm>
            <a:prstGeom prst="rect">
              <a:avLst/>
            </a:prstGeom>
          </p:spPr>
        </p:pic>
        <p:sp>
          <p:nvSpPr>
            <p:cNvPr id="16" name="Oval 15">
              <a:extLst>
                <a:ext uri="{FF2B5EF4-FFF2-40B4-BE49-F238E27FC236}">
                  <a16:creationId xmlns:a16="http://schemas.microsoft.com/office/drawing/2014/main" id="{594D45AE-91BB-6F49-A820-A0E39C9E832C}"/>
                </a:ext>
              </a:extLst>
            </p:cNvPr>
            <p:cNvSpPr/>
            <p:nvPr/>
          </p:nvSpPr>
          <p:spPr>
            <a:xfrm>
              <a:off x="8165771" y="3240156"/>
              <a:ext cx="3216959" cy="3216959"/>
            </a:xfrm>
            <a:prstGeom prst="ellipse">
              <a:avLst/>
            </a:prstGeom>
            <a:noFill/>
            <a:ln w="1270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grpSp>
      <p:grpSp>
        <p:nvGrpSpPr>
          <p:cNvPr id="17" name="Group 16">
            <a:extLst>
              <a:ext uri="{FF2B5EF4-FFF2-40B4-BE49-F238E27FC236}">
                <a16:creationId xmlns:a16="http://schemas.microsoft.com/office/drawing/2014/main" id="{177BAD9F-F656-5B42-A0E7-F208B1EFDC1A}"/>
              </a:ext>
            </a:extLst>
          </p:cNvPr>
          <p:cNvGrpSpPr/>
          <p:nvPr/>
        </p:nvGrpSpPr>
        <p:grpSpPr>
          <a:xfrm>
            <a:off x="5610082" y="1106940"/>
            <a:ext cx="6023118" cy="1200329"/>
            <a:chOff x="5610082" y="1106940"/>
            <a:chExt cx="6023118" cy="1200329"/>
          </a:xfrm>
        </p:grpSpPr>
        <p:sp>
          <p:nvSpPr>
            <p:cNvPr id="2" name="TextBox 1">
              <a:extLst>
                <a:ext uri="{FF2B5EF4-FFF2-40B4-BE49-F238E27FC236}">
                  <a16:creationId xmlns:a16="http://schemas.microsoft.com/office/drawing/2014/main" id="{C7D072B2-9D0C-B441-AFAD-7CA75961CADC}"/>
                </a:ext>
              </a:extLst>
            </p:cNvPr>
            <p:cNvSpPr txBox="1"/>
            <p:nvPr/>
          </p:nvSpPr>
          <p:spPr>
            <a:xfrm>
              <a:off x="8173856" y="1106940"/>
              <a:ext cx="345934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BB700"/>
                  </a:solidFill>
                  <a:effectLst/>
                  <a:uLnTx/>
                  <a:uFillTx/>
                  <a:latin typeface="Arial" panose="020B0604020202020204"/>
                  <a:ea typeface="+mn-ea"/>
                  <a:cs typeface="+mn-cs"/>
                </a:rPr>
                <a:t>INCREASING</a:t>
              </a:r>
              <a:r>
                <a:rPr kumimoji="0" lang="en-US" sz="3600" b="1" i="0" u="none" strike="noStrike" kern="1200" cap="none" spc="0" normalizeH="0" baseline="0" noProof="0" dirty="0">
                  <a:ln>
                    <a:noFill/>
                  </a:ln>
                  <a:solidFill>
                    <a:srgbClr val="B3B2B1">
                      <a:lumMod val="20000"/>
                      <a:lumOff val="80000"/>
                    </a:srgbClr>
                  </a:solidFill>
                  <a:effectLst/>
                  <a:uLnTx/>
                  <a:uFillTx/>
                  <a:latin typeface="Arial" panose="020B0604020202020204"/>
                  <a:ea typeface="+mn-ea"/>
                  <a:cs typeface="+mn-cs"/>
                </a:rPr>
                <a:t> </a:t>
              </a:r>
              <a:br>
                <a:rPr kumimoji="0" lang="en-US" sz="3600" b="0" i="0" u="none" strike="noStrike" kern="1200" cap="none" spc="0" normalizeH="0" baseline="0" noProof="0" dirty="0">
                  <a:ln>
                    <a:noFill/>
                  </a:ln>
                  <a:solidFill>
                    <a:srgbClr val="B3B2B1">
                      <a:lumMod val="20000"/>
                      <a:lumOff val="80000"/>
                    </a:srgbClr>
                  </a:solidFill>
                  <a:effectLst/>
                  <a:uLnTx/>
                  <a:uFillTx/>
                  <a:latin typeface="Arial" panose="020B0604020202020204"/>
                  <a:ea typeface="+mn-ea"/>
                  <a:cs typeface="+mn-cs"/>
                </a:rPr>
              </a:br>
              <a:r>
                <a:rPr kumimoji="0" lang="en-US" sz="3600" b="0" i="0" u="none" strike="noStrike" kern="1200" cap="none" spc="0" normalizeH="0" baseline="0" noProof="0" dirty="0">
                  <a:ln>
                    <a:noFill/>
                  </a:ln>
                  <a:solidFill>
                    <a:srgbClr val="B3B2B1">
                      <a:lumMod val="20000"/>
                      <a:lumOff val="80000"/>
                    </a:srgbClr>
                  </a:solidFill>
                  <a:effectLst/>
                  <a:uLnTx/>
                  <a:uFillTx/>
                  <a:latin typeface="Arial" panose="020B0604020202020204"/>
                  <a:ea typeface="+mn-ea"/>
                  <a:cs typeface="+mn-cs"/>
                </a:rPr>
                <a:t>Service Impact</a:t>
              </a:r>
            </a:p>
          </p:txBody>
        </p:sp>
        <p:cxnSp>
          <p:nvCxnSpPr>
            <p:cNvPr id="7" name="Straight Connector 6">
              <a:extLst>
                <a:ext uri="{FF2B5EF4-FFF2-40B4-BE49-F238E27FC236}">
                  <a16:creationId xmlns:a16="http://schemas.microsoft.com/office/drawing/2014/main" id="{3FAA7E30-F71A-3F47-9A74-45E5EDFFBF90}"/>
                </a:ext>
              </a:extLst>
            </p:cNvPr>
            <p:cNvCxnSpPr>
              <a:cxnSpLocks/>
            </p:cNvCxnSpPr>
            <p:nvPr/>
          </p:nvCxnSpPr>
          <p:spPr>
            <a:xfrm flipV="1">
              <a:off x="5610082" y="1524000"/>
              <a:ext cx="2416318" cy="558596"/>
            </a:xfrm>
            <a:prstGeom prst="line">
              <a:avLst/>
            </a:prstGeom>
            <a:ln w="34925">
              <a:solidFill>
                <a:schemeClr val="bg1"/>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E819140D-EBAE-7449-9088-E521B8C12578}"/>
              </a:ext>
            </a:extLst>
          </p:cNvPr>
          <p:cNvGrpSpPr/>
          <p:nvPr/>
        </p:nvGrpSpPr>
        <p:grpSpPr>
          <a:xfrm>
            <a:off x="5935865" y="3007721"/>
            <a:ext cx="5697335" cy="1200329"/>
            <a:chOff x="5935865" y="3007721"/>
            <a:chExt cx="5697335" cy="1200329"/>
          </a:xfrm>
        </p:grpSpPr>
        <p:sp>
          <p:nvSpPr>
            <p:cNvPr id="18" name="TextBox 17">
              <a:extLst>
                <a:ext uri="{FF2B5EF4-FFF2-40B4-BE49-F238E27FC236}">
                  <a16:creationId xmlns:a16="http://schemas.microsoft.com/office/drawing/2014/main" id="{51F29D06-11EE-9B48-9B29-892814B60E73}"/>
                </a:ext>
              </a:extLst>
            </p:cNvPr>
            <p:cNvSpPr txBox="1"/>
            <p:nvPr/>
          </p:nvSpPr>
          <p:spPr>
            <a:xfrm>
              <a:off x="8173856" y="3007721"/>
              <a:ext cx="345934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07CCA"/>
                  </a:solidFill>
                  <a:effectLst/>
                  <a:uLnTx/>
                  <a:uFillTx/>
                  <a:latin typeface="Arial" panose="020B0604020202020204"/>
                  <a:ea typeface="+mn-ea"/>
                  <a:cs typeface="+mn-cs"/>
                </a:rPr>
                <a:t>FIGHTING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B3B2B1">
                      <a:lumMod val="20000"/>
                      <a:lumOff val="80000"/>
                    </a:srgbClr>
                  </a:solidFill>
                  <a:effectLst/>
                  <a:uLnTx/>
                  <a:uFillTx/>
                  <a:latin typeface="Arial" panose="020B0604020202020204"/>
                  <a:ea typeface="+mn-ea"/>
                  <a:cs typeface="+mn-cs"/>
                </a:rPr>
                <a:t>Diabetes</a:t>
              </a:r>
            </a:p>
          </p:txBody>
        </p:sp>
        <p:cxnSp>
          <p:nvCxnSpPr>
            <p:cNvPr id="26" name="Straight Connector 25">
              <a:extLst>
                <a:ext uri="{FF2B5EF4-FFF2-40B4-BE49-F238E27FC236}">
                  <a16:creationId xmlns:a16="http://schemas.microsoft.com/office/drawing/2014/main" id="{60731A8F-E173-544D-BCC5-67CE634FA41A}"/>
                </a:ext>
              </a:extLst>
            </p:cNvPr>
            <p:cNvCxnSpPr>
              <a:cxnSpLocks/>
            </p:cNvCxnSpPr>
            <p:nvPr/>
          </p:nvCxnSpPr>
          <p:spPr>
            <a:xfrm flipV="1">
              <a:off x="5935865" y="3411513"/>
              <a:ext cx="2090535" cy="39150"/>
            </a:xfrm>
            <a:prstGeom prst="line">
              <a:avLst/>
            </a:prstGeom>
            <a:ln w="34925">
              <a:solidFill>
                <a:schemeClr val="bg1"/>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AF323389-E26E-3640-B729-911490406B89}"/>
              </a:ext>
            </a:extLst>
          </p:cNvPr>
          <p:cNvGrpSpPr/>
          <p:nvPr/>
        </p:nvGrpSpPr>
        <p:grpSpPr>
          <a:xfrm>
            <a:off x="5482160" y="4779579"/>
            <a:ext cx="6151040" cy="1329252"/>
            <a:chOff x="5482160" y="4779579"/>
            <a:chExt cx="6151040" cy="1329252"/>
          </a:xfrm>
        </p:grpSpPr>
        <p:sp>
          <p:nvSpPr>
            <p:cNvPr id="19" name="TextBox 18">
              <a:extLst>
                <a:ext uri="{FF2B5EF4-FFF2-40B4-BE49-F238E27FC236}">
                  <a16:creationId xmlns:a16="http://schemas.microsoft.com/office/drawing/2014/main" id="{E75774DD-36F8-5D42-BB19-516F49C651BD}"/>
                </a:ext>
              </a:extLst>
            </p:cNvPr>
            <p:cNvSpPr txBox="1"/>
            <p:nvPr/>
          </p:nvSpPr>
          <p:spPr>
            <a:xfrm>
              <a:off x="8173856" y="4908502"/>
              <a:ext cx="345934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AB68"/>
                  </a:solidFill>
                  <a:effectLst/>
                  <a:uLnTx/>
                  <a:uFillTx/>
                  <a:latin typeface="Arial" panose="020B0604020202020204"/>
                  <a:ea typeface="+mn-ea"/>
                  <a:cs typeface="+mn-cs"/>
                </a:rPr>
                <a:t>EXPANDING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B3B2B1">
                      <a:lumMod val="20000"/>
                      <a:lumOff val="80000"/>
                    </a:srgbClr>
                  </a:solidFill>
                  <a:effectLst/>
                  <a:uLnTx/>
                  <a:uFillTx/>
                  <a:latin typeface="Arial" panose="020B0604020202020204"/>
                  <a:ea typeface="+mn-ea"/>
                  <a:cs typeface="+mn-cs"/>
                </a:rPr>
                <a:t>Global Causes</a:t>
              </a:r>
            </a:p>
          </p:txBody>
        </p:sp>
        <p:cxnSp>
          <p:nvCxnSpPr>
            <p:cNvPr id="28" name="Straight Connector 27">
              <a:extLst>
                <a:ext uri="{FF2B5EF4-FFF2-40B4-BE49-F238E27FC236}">
                  <a16:creationId xmlns:a16="http://schemas.microsoft.com/office/drawing/2014/main" id="{11A67941-8E5E-2A44-9C9B-98C8384E8CD9}"/>
                </a:ext>
              </a:extLst>
            </p:cNvPr>
            <p:cNvCxnSpPr>
              <a:cxnSpLocks/>
            </p:cNvCxnSpPr>
            <p:nvPr/>
          </p:nvCxnSpPr>
          <p:spPr>
            <a:xfrm>
              <a:off x="5482160" y="4779579"/>
              <a:ext cx="2544240" cy="438530"/>
            </a:xfrm>
            <a:prstGeom prst="line">
              <a:avLst/>
            </a:prstGeom>
            <a:ln w="34925">
              <a:solidFill>
                <a:schemeClr val="bg1"/>
              </a:solidFill>
              <a:tailEnd type="diamond"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558817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79927103-B3BD-3649-BFA2-8F06752947BB}"/>
              </a:ext>
            </a:extLst>
          </p:cNvPr>
          <p:cNvSpPr/>
          <p:nvPr/>
        </p:nvSpPr>
        <p:spPr>
          <a:xfrm>
            <a:off x="422200" y="1160708"/>
            <a:ext cx="4078166" cy="4078166"/>
          </a:xfrm>
          <a:prstGeom prst="ellipse">
            <a:avLst/>
          </a:prstGeom>
          <a:noFill/>
          <a:ln w="1270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F4C8B798-6FD7-F446-A360-BA76D53E7051}"/>
              </a:ext>
            </a:extLst>
          </p:cNvPr>
          <p:cNvSpPr txBox="1"/>
          <p:nvPr/>
        </p:nvSpPr>
        <p:spPr>
          <a:xfrm>
            <a:off x="5039546" y="859065"/>
            <a:ext cx="6933379" cy="3924151"/>
          </a:xfrm>
          <a:prstGeom prst="rect">
            <a:avLst/>
          </a:prstGeom>
          <a:noFill/>
        </p:spPr>
        <p:txBody>
          <a:bodyPr wrap="square" lIns="91440" tIns="45720" rIns="91440" bIns="45720" rtlCol="0" anchor="t">
            <a:spAutoFit/>
          </a:bodyPr>
          <a:lstStyle/>
          <a:p>
            <a:pPr marR="0" lvl="0" algn="l" defTabSz="914400" rtl="0" eaLnBrk="1" fontAlgn="auto" latinLnBrk="0" hangingPunct="1">
              <a:lnSpc>
                <a:spcPct val="100000"/>
              </a:lnSpc>
              <a:spcBef>
                <a:spcPts val="0"/>
              </a:spcBef>
              <a:spcAft>
                <a:spcPts val="1800"/>
              </a:spcAft>
              <a:buClrTx/>
              <a:buSzTx/>
              <a:tabLst/>
              <a:defRPr/>
            </a:pPr>
            <a:r>
              <a:rPr lang="en-US" sz="4400" b="1" dirty="0">
                <a:solidFill>
                  <a:schemeClr val="accent2"/>
                </a:solidFill>
                <a:latin typeface="Arial"/>
                <a:cs typeface="Arial"/>
              </a:rPr>
              <a:t>2018 Convention</a:t>
            </a: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FFFFFF"/>
                </a:solidFill>
                <a:effectLst/>
                <a:uLnTx/>
                <a:uFillTx/>
                <a:latin typeface="Arial"/>
                <a:ea typeface="+mn-ea"/>
                <a:cs typeface="Arial"/>
              </a:rPr>
              <a:t>Celebrating LCIF’s </a:t>
            </a:r>
            <a:r>
              <a:rPr kumimoji="0" lang="en-US" sz="3200" b="1" i="0" u="none" strike="noStrike" kern="1200" cap="none" spc="0" normalizeH="0" baseline="0" noProof="0" dirty="0">
                <a:ln>
                  <a:noFill/>
                </a:ln>
                <a:solidFill>
                  <a:schemeClr val="accent3"/>
                </a:solidFill>
                <a:effectLst/>
                <a:uLnTx/>
                <a:uFillTx/>
                <a:latin typeface="Arial"/>
                <a:ea typeface="+mn-ea"/>
                <a:cs typeface="Arial"/>
              </a:rPr>
              <a:t>50</a:t>
            </a:r>
            <a:r>
              <a:rPr kumimoji="0" lang="en-US" sz="3200" b="1" i="0" u="none" strike="noStrike" kern="1200" cap="none" spc="0" normalizeH="0" baseline="30000" noProof="0" dirty="0">
                <a:ln>
                  <a:noFill/>
                </a:ln>
                <a:solidFill>
                  <a:schemeClr val="accent3"/>
                </a:solidFill>
                <a:effectLst/>
                <a:uLnTx/>
                <a:uFillTx/>
                <a:latin typeface="Arial"/>
                <a:ea typeface="+mn-ea"/>
                <a:cs typeface="Arial"/>
              </a:rPr>
              <a:t>th</a:t>
            </a:r>
            <a:r>
              <a:rPr kumimoji="0" lang="en-US" sz="3200" b="1" i="0" u="none" strike="noStrike" kern="1200" cap="none" spc="0" normalizeH="0" baseline="0" noProof="0" dirty="0">
                <a:ln>
                  <a:noFill/>
                </a:ln>
                <a:solidFill>
                  <a:schemeClr val="accent3"/>
                </a:solidFill>
                <a:effectLst/>
                <a:uLnTx/>
                <a:uFillTx/>
                <a:latin typeface="Arial"/>
                <a:ea typeface="+mn-ea"/>
                <a:cs typeface="Arial"/>
              </a:rPr>
              <a:t> Anniversary</a:t>
            </a:r>
            <a:endParaRPr kumimoji="0" lang="en-US" sz="2200" b="1" i="0" u="none" strike="noStrike" kern="1200" cap="none" spc="0" normalizeH="0" baseline="0" noProof="0" dirty="0">
              <a:ln>
                <a:noFill/>
              </a:ln>
              <a:solidFill>
                <a:schemeClr val="accent3"/>
              </a:solidFill>
              <a:effectLst/>
              <a:uLnTx/>
              <a:uFillTx/>
              <a:latin typeface="Arial"/>
              <a:ea typeface="+mn-ea"/>
              <a:cs typeface="Arial"/>
            </a:endParaRP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2200" dirty="0">
                <a:solidFill>
                  <a:srgbClr val="FFFFFF"/>
                </a:solidFill>
                <a:latin typeface="Arial"/>
                <a:cs typeface="Arial"/>
              </a:rPr>
              <a:t>Election of the </a:t>
            </a:r>
            <a:r>
              <a:rPr lang="en-US" sz="3200" b="1" dirty="0">
                <a:solidFill>
                  <a:schemeClr val="accent5"/>
                </a:solidFill>
                <a:latin typeface="Arial"/>
                <a:cs typeface="Arial"/>
              </a:rPr>
              <a:t>first woman International President</a:t>
            </a: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Past International President </a:t>
            </a:r>
            <a:r>
              <a:rPr kumimoji="0" lang="en-US" sz="3200" b="1" i="0" u="none" strike="noStrike" kern="1200" cap="none" spc="0" normalizeH="0" baseline="0" noProof="0" dirty="0">
                <a:ln>
                  <a:noFill/>
                </a:ln>
                <a:solidFill>
                  <a:schemeClr val="accent3"/>
                </a:solidFill>
                <a:effectLst/>
                <a:uLnTx/>
                <a:uFillTx/>
                <a:latin typeface="Arial" panose="020B0604020202020204" pitchFamily="34" charset="0"/>
                <a:ea typeface="+mn-ea"/>
                <a:cs typeface="Arial" panose="020B0604020202020204" pitchFamily="34" charset="0"/>
              </a:rPr>
              <a:t>Dr. Naresh Aggarwal</a:t>
            </a:r>
            <a:r>
              <a:rPr kumimoji="0" lang="en-US" sz="2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became </a:t>
            </a:r>
            <a:r>
              <a:rPr kumimoji="0" lang="en-US" sz="3200" b="1" i="0" u="none" strike="noStrike" kern="1200" cap="none" spc="0" normalizeH="0" baseline="0" noProof="0" dirty="0">
                <a:ln>
                  <a:noFill/>
                </a:ln>
                <a:solidFill>
                  <a:schemeClr val="accent3"/>
                </a:solidFill>
                <a:effectLst/>
                <a:uLnTx/>
                <a:uFillTx/>
                <a:latin typeface="Arial" panose="020B0604020202020204" pitchFamily="34" charset="0"/>
                <a:ea typeface="+mn-ea"/>
                <a:cs typeface="Arial" panose="020B0604020202020204" pitchFamily="34" charset="0"/>
              </a:rPr>
              <a:t>LCIF Chairperson</a:t>
            </a:r>
            <a:endParaRPr kumimoji="0" lang="en-US" sz="2200" b="1" i="0" u="none" strike="noStrike" kern="1200" cap="none" spc="0" normalizeH="0" baseline="0" noProof="0" dirty="0">
              <a:ln>
                <a:noFill/>
              </a:ln>
              <a:solidFill>
                <a:schemeClr val="accent3"/>
              </a:solidFill>
              <a:effectLst/>
              <a:uLnTx/>
              <a:uFillTx/>
              <a:latin typeface="Arial"/>
              <a:ea typeface="+mn-ea"/>
              <a:cs typeface="Arial"/>
            </a:endParaRPr>
          </a:p>
        </p:txBody>
      </p:sp>
      <p:pic>
        <p:nvPicPr>
          <p:cNvPr id="2" name="Picture 2" descr="Logo&#10;&#10;Description automatically generated">
            <a:extLst>
              <a:ext uri="{FF2B5EF4-FFF2-40B4-BE49-F238E27FC236}">
                <a16:creationId xmlns:a16="http://schemas.microsoft.com/office/drawing/2014/main" id="{A3CE9614-4B0E-4F76-AF9B-4AD9E305536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42414" y="1707035"/>
            <a:ext cx="2430325" cy="2984711"/>
          </a:xfrm>
          <a:prstGeom prst="rect">
            <a:avLst/>
          </a:prstGeom>
        </p:spPr>
      </p:pic>
    </p:spTree>
    <p:extLst>
      <p:ext uri="{BB962C8B-B14F-4D97-AF65-F5344CB8AC3E}">
        <p14:creationId xmlns:p14="http://schemas.microsoft.com/office/powerpoint/2010/main" val="1287850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1" name="TextBox 70">
            <a:extLst>
              <a:ext uri="{FF2B5EF4-FFF2-40B4-BE49-F238E27FC236}">
                <a16:creationId xmlns:a16="http://schemas.microsoft.com/office/drawing/2014/main" id="{88C9F3FA-64FB-B749-A763-CFD80B4551AE}"/>
              </a:ext>
            </a:extLst>
          </p:cNvPr>
          <p:cNvSpPr txBox="1"/>
          <p:nvPr/>
        </p:nvSpPr>
        <p:spPr>
          <a:xfrm>
            <a:off x="1287183" y="1531500"/>
            <a:ext cx="9617629"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US$300 MILLION</a:t>
            </a:r>
          </a:p>
        </p:txBody>
      </p:sp>
      <p:sp>
        <p:nvSpPr>
          <p:cNvPr id="72" name="TextBox 71">
            <a:extLst>
              <a:ext uri="{FF2B5EF4-FFF2-40B4-BE49-F238E27FC236}">
                <a16:creationId xmlns:a16="http://schemas.microsoft.com/office/drawing/2014/main" id="{D33ED2C8-C67F-6A43-9165-E6BA679CB137}"/>
              </a:ext>
            </a:extLst>
          </p:cNvPr>
          <p:cNvSpPr txBox="1"/>
          <p:nvPr/>
        </p:nvSpPr>
        <p:spPr>
          <a:xfrm>
            <a:off x="1586945" y="4250824"/>
            <a:ext cx="901810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BB700"/>
                </a:solidFill>
                <a:effectLst/>
                <a:uLnTx/>
                <a:uFillTx/>
                <a:latin typeface="Arial" panose="020B0604020202020204"/>
                <a:ea typeface="+mn-ea"/>
                <a:cs typeface="Arial" panose="020B0604020202020204" pitchFamily="34" charset="0"/>
              </a:rPr>
              <a:t>To serve our world in need. </a:t>
            </a:r>
            <a:br>
              <a:rPr kumimoji="0" lang="en-US" sz="28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br>
            <a:r>
              <a:rPr kumimoji="0" lang="en-US" sz="28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We must significantly add to our progress.</a:t>
            </a:r>
            <a:endParaRPr kumimoji="0" lang="en-US" sz="88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endParaRPr>
          </a:p>
        </p:txBody>
      </p:sp>
      <p:cxnSp>
        <p:nvCxnSpPr>
          <p:cNvPr id="73" name="Straight Connector 72">
            <a:extLst>
              <a:ext uri="{FF2B5EF4-FFF2-40B4-BE49-F238E27FC236}">
                <a16:creationId xmlns:a16="http://schemas.microsoft.com/office/drawing/2014/main" id="{5CD8E8C3-517B-5A43-9FC0-7E862FD2799C}"/>
              </a:ext>
            </a:extLst>
          </p:cNvPr>
          <p:cNvCxnSpPr/>
          <p:nvPr/>
        </p:nvCxnSpPr>
        <p:spPr>
          <a:xfrm>
            <a:off x="4300326" y="2946527"/>
            <a:ext cx="3591339" cy="0"/>
          </a:xfrm>
          <a:prstGeom prst="line">
            <a:avLst/>
          </a:prstGeom>
          <a:noFill/>
          <a:ln w="57150" cap="flat" cmpd="sng" algn="ctr">
            <a:solidFill>
              <a:srgbClr val="EBB700"/>
            </a:solidFill>
            <a:prstDash val="solid"/>
            <a:miter lim="800000"/>
          </a:ln>
          <a:effectLst/>
        </p:spPr>
      </p:cxnSp>
    </p:spTree>
    <p:extLst>
      <p:ext uri="{BB962C8B-B14F-4D97-AF65-F5344CB8AC3E}">
        <p14:creationId xmlns:p14="http://schemas.microsoft.com/office/powerpoint/2010/main" val="165395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1" name="TextBox 70">
            <a:extLst>
              <a:ext uri="{FF2B5EF4-FFF2-40B4-BE49-F238E27FC236}">
                <a16:creationId xmlns:a16="http://schemas.microsoft.com/office/drawing/2014/main" id="{88C9F3FA-64FB-B749-A763-CFD80B4551AE}"/>
              </a:ext>
            </a:extLst>
          </p:cNvPr>
          <p:cNvSpPr txBox="1"/>
          <p:nvPr/>
        </p:nvSpPr>
        <p:spPr>
          <a:xfrm>
            <a:off x="1287183" y="1531500"/>
            <a:ext cx="9617629"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US$49 MILLION</a:t>
            </a:r>
          </a:p>
        </p:txBody>
      </p:sp>
      <p:sp>
        <p:nvSpPr>
          <p:cNvPr id="72" name="TextBox 71">
            <a:extLst>
              <a:ext uri="{FF2B5EF4-FFF2-40B4-BE49-F238E27FC236}">
                <a16:creationId xmlns:a16="http://schemas.microsoft.com/office/drawing/2014/main" id="{D33ED2C8-C67F-6A43-9165-E6BA679CB137}"/>
              </a:ext>
            </a:extLst>
          </p:cNvPr>
          <p:cNvSpPr txBox="1"/>
          <p:nvPr/>
        </p:nvSpPr>
        <p:spPr>
          <a:xfrm>
            <a:off x="1586945" y="4250824"/>
            <a:ext cx="901810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BB700"/>
                </a:solidFill>
                <a:effectLst/>
                <a:uLnTx/>
                <a:uFillTx/>
                <a:latin typeface="Arial" panose="020B0604020202020204"/>
                <a:ea typeface="+mn-ea"/>
                <a:cs typeface="Arial" panose="020B0604020202020204" pitchFamily="34" charset="0"/>
              </a:rPr>
              <a:t>To serve our world in need. </a:t>
            </a:r>
            <a:br>
              <a:rPr kumimoji="0" lang="en-US" sz="28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br>
            <a:r>
              <a:rPr kumimoji="0" lang="en-US" sz="28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We must significantly add to our progress.</a:t>
            </a:r>
            <a:endParaRPr kumimoji="0" lang="en-US" sz="88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endParaRPr>
          </a:p>
        </p:txBody>
      </p:sp>
      <p:cxnSp>
        <p:nvCxnSpPr>
          <p:cNvPr id="73" name="Straight Connector 72">
            <a:extLst>
              <a:ext uri="{FF2B5EF4-FFF2-40B4-BE49-F238E27FC236}">
                <a16:creationId xmlns:a16="http://schemas.microsoft.com/office/drawing/2014/main" id="{5CD8E8C3-517B-5A43-9FC0-7E862FD2799C}"/>
              </a:ext>
            </a:extLst>
          </p:cNvPr>
          <p:cNvCxnSpPr/>
          <p:nvPr/>
        </p:nvCxnSpPr>
        <p:spPr>
          <a:xfrm>
            <a:off x="4300326" y="2946527"/>
            <a:ext cx="3591339" cy="0"/>
          </a:xfrm>
          <a:prstGeom prst="line">
            <a:avLst/>
          </a:prstGeom>
          <a:noFill/>
          <a:ln w="57150" cap="flat" cmpd="sng" algn="ctr">
            <a:solidFill>
              <a:srgbClr val="EBB700"/>
            </a:solidFill>
            <a:prstDash val="solid"/>
            <a:miter lim="800000"/>
          </a:ln>
          <a:effectLst/>
        </p:spPr>
      </p:cxnSp>
    </p:spTree>
    <p:extLst>
      <p:ext uri="{BB962C8B-B14F-4D97-AF65-F5344CB8AC3E}">
        <p14:creationId xmlns:p14="http://schemas.microsoft.com/office/powerpoint/2010/main" val="2055283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69341-C462-A24B-BAC8-6E1620460BCA}"/>
              </a:ext>
            </a:extLst>
          </p:cNvPr>
          <p:cNvSpPr>
            <a:spLocks noGrp="1"/>
          </p:cNvSpPr>
          <p:nvPr>
            <p:ph type="title"/>
          </p:nvPr>
        </p:nvSpPr>
        <p:spPr>
          <a:xfrm>
            <a:off x="410819" y="365126"/>
            <a:ext cx="9727094" cy="665022"/>
          </a:xfrm>
        </p:spPr>
        <p:txBody>
          <a:bodyPr>
            <a:noAutofit/>
          </a:bodyPr>
          <a:lstStyle/>
          <a:p>
            <a:r>
              <a:rPr lang="en-US" dirty="0"/>
              <a:t>LAUNCHING NEW GRANT PROGRAMS</a:t>
            </a:r>
          </a:p>
        </p:txBody>
      </p:sp>
      <p:cxnSp>
        <p:nvCxnSpPr>
          <p:cNvPr id="22" name="Straight Connector 21">
            <a:extLst>
              <a:ext uri="{FF2B5EF4-FFF2-40B4-BE49-F238E27FC236}">
                <a16:creationId xmlns:a16="http://schemas.microsoft.com/office/drawing/2014/main" id="{4C7F9647-D60E-3C49-8183-C2042D0297A0}"/>
              </a:ext>
            </a:extLst>
          </p:cNvPr>
          <p:cNvCxnSpPr>
            <a:cxnSpLocks/>
          </p:cNvCxnSpPr>
          <p:nvPr/>
        </p:nvCxnSpPr>
        <p:spPr>
          <a:xfrm>
            <a:off x="535643" y="944144"/>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06F6283-5CE7-7542-9071-E5C141FEF329}"/>
              </a:ext>
            </a:extLst>
          </p:cNvPr>
          <p:cNvSpPr txBox="1"/>
          <p:nvPr/>
        </p:nvSpPr>
        <p:spPr>
          <a:xfrm>
            <a:off x="1613794" y="1390396"/>
            <a:ext cx="7844999" cy="127727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800" b="1" i="0" u="none" strike="noStrike" kern="1200" cap="none" spc="3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CHILDHOOD CANCER GRANT</a:t>
            </a:r>
            <a:endParaRPr kumimoji="0" lang="en-US" sz="2800" b="0" i="0" u="none" strike="noStrike" kern="1200" cap="none" spc="3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4400" b="0" i="0" u="none" strike="noStrike" kern="1200" cap="none" spc="0" normalizeH="0" baseline="0" noProof="0" dirty="0">
                <a:ln>
                  <a:noFill/>
                </a:ln>
                <a:solidFill>
                  <a:srgbClr val="FEFFFF"/>
                </a:solidFill>
                <a:effectLst/>
                <a:uLnTx/>
                <a:uFillTx/>
                <a:latin typeface="Arial"/>
                <a:ea typeface="+mn-ea"/>
                <a:cs typeface="Arial"/>
              </a:rPr>
              <a:t>15 grants </a:t>
            </a:r>
            <a:r>
              <a:rPr kumimoji="0" lang="en-US" sz="4400" b="1" i="0" u="none" strike="noStrike" kern="1200" cap="none" spc="0" normalizeH="0" baseline="0" noProof="0" dirty="0">
                <a:ln>
                  <a:noFill/>
                </a:ln>
                <a:solidFill>
                  <a:srgbClr val="EBB700"/>
                </a:solidFill>
                <a:effectLst/>
                <a:uLnTx/>
                <a:uFillTx/>
                <a:latin typeface="Arial"/>
                <a:ea typeface="+mn-ea"/>
                <a:cs typeface="Arial"/>
              </a:rPr>
              <a:t>||</a:t>
            </a:r>
            <a:r>
              <a:rPr kumimoji="0" lang="en-US" sz="4400" b="0" i="0" u="none" strike="noStrike" kern="1200" cap="none" spc="0" normalizeH="0" baseline="0" noProof="0" dirty="0">
                <a:ln>
                  <a:noFill/>
                </a:ln>
                <a:solidFill>
                  <a:srgbClr val="FFFFFF"/>
                </a:solidFill>
                <a:effectLst/>
                <a:uLnTx/>
                <a:uFillTx/>
                <a:latin typeface="Arial"/>
                <a:ea typeface="+mn-ea"/>
                <a:cs typeface="Arial"/>
              </a:rPr>
              <a:t> </a:t>
            </a:r>
            <a:r>
              <a:rPr kumimoji="0" lang="en-US" sz="4400" b="0" i="0" u="none" strike="noStrike" kern="1200" cap="none" spc="0" normalizeH="0" baseline="0" noProof="0" dirty="0">
                <a:ln>
                  <a:noFill/>
                </a:ln>
                <a:solidFill>
                  <a:srgbClr val="FEFFFF"/>
                </a:solidFill>
                <a:effectLst/>
                <a:uLnTx/>
                <a:uFillTx/>
                <a:latin typeface="Arial"/>
                <a:ea typeface="+mn-ea"/>
                <a:cs typeface="Arial"/>
              </a:rPr>
              <a:t>US$851,935</a:t>
            </a:r>
          </a:p>
        </p:txBody>
      </p:sp>
      <p:pic>
        <p:nvPicPr>
          <p:cNvPr id="17" name="Graphic 16">
            <a:extLst>
              <a:ext uri="{FF2B5EF4-FFF2-40B4-BE49-F238E27FC236}">
                <a16:creationId xmlns:a16="http://schemas.microsoft.com/office/drawing/2014/main" id="{AF627248-09E9-A049-9E82-3C7CCE60A23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43867" y="1506512"/>
            <a:ext cx="1017729" cy="1045040"/>
          </a:xfrm>
          <a:prstGeom prst="rect">
            <a:avLst/>
          </a:prstGeom>
        </p:spPr>
      </p:pic>
      <p:sp>
        <p:nvSpPr>
          <p:cNvPr id="19" name="TextBox 18">
            <a:extLst>
              <a:ext uri="{FF2B5EF4-FFF2-40B4-BE49-F238E27FC236}">
                <a16:creationId xmlns:a16="http://schemas.microsoft.com/office/drawing/2014/main" id="{173DF6DA-E66D-F84E-909C-BF4D1C39B187}"/>
              </a:ext>
            </a:extLst>
          </p:cNvPr>
          <p:cNvSpPr txBox="1"/>
          <p:nvPr/>
        </p:nvSpPr>
        <p:spPr>
          <a:xfrm>
            <a:off x="1627449" y="3914033"/>
            <a:ext cx="7831344" cy="127727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800" b="1" i="0" u="none" strike="noStrike" kern="1200" cap="none" spc="300" normalizeH="0" baseline="0" noProof="0" dirty="0">
                <a:ln>
                  <a:noFill/>
                </a:ln>
                <a:solidFill>
                  <a:srgbClr val="FFFFFF"/>
                </a:solidFill>
                <a:effectLst/>
                <a:uLnTx/>
                <a:uFillTx/>
                <a:latin typeface="Arial"/>
                <a:ea typeface="+mn-ea"/>
                <a:cs typeface="Arial"/>
              </a:rPr>
              <a:t>HUNGER GRANT</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4400" b="0" i="0" u="none" strike="noStrike" kern="1200" cap="none" spc="0" normalizeH="0" baseline="0" noProof="0" dirty="0">
                <a:ln>
                  <a:noFill/>
                </a:ln>
                <a:solidFill>
                  <a:srgbClr val="FEFFFF"/>
                </a:solidFill>
                <a:effectLst/>
                <a:uLnTx/>
                <a:uFillTx/>
                <a:latin typeface="Arial"/>
                <a:ea typeface="+mn-ea"/>
                <a:cs typeface="Arial"/>
              </a:rPr>
              <a:t>37 grants </a:t>
            </a:r>
            <a:r>
              <a:rPr kumimoji="0" lang="en-US" sz="4400" b="1" i="0" u="none" strike="noStrike" kern="1200" cap="none" spc="0" normalizeH="0" baseline="0" noProof="0" dirty="0">
                <a:ln>
                  <a:noFill/>
                </a:ln>
                <a:solidFill>
                  <a:srgbClr val="FF5B34"/>
                </a:solidFill>
                <a:effectLst/>
                <a:uLnTx/>
                <a:uFillTx/>
                <a:latin typeface="Arial"/>
                <a:ea typeface="+mn-ea"/>
                <a:cs typeface="Arial"/>
              </a:rPr>
              <a:t>||</a:t>
            </a:r>
            <a:r>
              <a:rPr kumimoji="0" lang="en-US" sz="4400" b="0" i="0" u="none" strike="noStrike" kern="1200" cap="none" spc="0" normalizeH="0" baseline="0" noProof="0" dirty="0">
                <a:ln>
                  <a:noFill/>
                </a:ln>
                <a:solidFill>
                  <a:srgbClr val="FFFFFF"/>
                </a:solidFill>
                <a:effectLst/>
                <a:uLnTx/>
                <a:uFillTx/>
                <a:latin typeface="Arial"/>
                <a:ea typeface="+mn-ea"/>
                <a:cs typeface="Arial"/>
              </a:rPr>
              <a:t> </a:t>
            </a:r>
            <a:r>
              <a:rPr kumimoji="0" lang="en-US" sz="4400" b="0" i="0" u="none" strike="noStrike" kern="1200" cap="none" spc="0" normalizeH="0" baseline="0" noProof="0" dirty="0">
                <a:ln>
                  <a:noFill/>
                </a:ln>
                <a:solidFill>
                  <a:srgbClr val="FEFFFF"/>
                </a:solidFill>
                <a:effectLst/>
                <a:uLnTx/>
                <a:uFillTx/>
                <a:latin typeface="Arial"/>
                <a:ea typeface="+mn-ea"/>
                <a:cs typeface="Arial"/>
              </a:rPr>
              <a:t>US$1,552,144</a:t>
            </a:r>
          </a:p>
        </p:txBody>
      </p:sp>
      <p:pic>
        <p:nvPicPr>
          <p:cNvPr id="20" name="Graphic 19">
            <a:extLst>
              <a:ext uri="{FF2B5EF4-FFF2-40B4-BE49-F238E27FC236}">
                <a16:creationId xmlns:a16="http://schemas.microsoft.com/office/drawing/2014/main" id="{30FF0A25-C722-804E-B514-F90D7B10430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30211" y="4080032"/>
            <a:ext cx="1045040" cy="945273"/>
          </a:xfrm>
          <a:prstGeom prst="rect">
            <a:avLst/>
          </a:prstGeom>
        </p:spPr>
      </p:pic>
    </p:spTree>
    <p:extLst>
      <p:ext uri="{BB962C8B-B14F-4D97-AF65-F5344CB8AC3E}">
        <p14:creationId xmlns:p14="http://schemas.microsoft.com/office/powerpoint/2010/main" val="1978633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F08932-A342-E64C-A2ED-8163FADC204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8632" y="-27305"/>
            <a:ext cx="10330295" cy="6912609"/>
          </a:xfrm>
          <a:prstGeom prst="rect">
            <a:avLst/>
          </a:prstGeom>
        </p:spPr>
      </p:pic>
      <p:sp>
        <p:nvSpPr>
          <p:cNvPr id="21" name="Slide Number Placeholder 20"/>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2FFF44-DBF6-4F9F-9F70-A48E8AF83361}" type="slidenum">
              <a:rPr kumimoji="0" lang="en-US" sz="1200" b="0" i="0" u="none" strike="noStrike" kern="1200" cap="none" spc="0" normalizeH="0" baseline="0" noProof="0" smtClean="0">
                <a:ln>
                  <a:noFill/>
                </a:ln>
                <a:solidFill>
                  <a:srgbClr val="FEFFFF"/>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endParaRPr>
          </a:p>
        </p:txBody>
      </p:sp>
      <p:sp>
        <p:nvSpPr>
          <p:cNvPr id="35" name="Rectangle 34">
            <a:extLst>
              <a:ext uri="{FF2B5EF4-FFF2-40B4-BE49-F238E27FC236}">
                <a16:creationId xmlns:a16="http://schemas.microsoft.com/office/drawing/2014/main" id="{80DBA9EC-FEAE-D24B-A68F-F0798C62B060}"/>
              </a:ext>
            </a:extLst>
          </p:cNvPr>
          <p:cNvSpPr/>
          <p:nvPr/>
        </p:nvSpPr>
        <p:spPr>
          <a:xfrm>
            <a:off x="-1" y="0"/>
            <a:ext cx="8749145" cy="6924410"/>
          </a:xfrm>
          <a:prstGeom prst="rect">
            <a:avLst/>
          </a:prstGeom>
          <a:gradFill>
            <a:gsLst>
              <a:gs pos="76000">
                <a:schemeClr val="accent1">
                  <a:alpha val="57000"/>
                </a:schemeClr>
              </a:gs>
              <a:gs pos="60000">
                <a:srgbClr val="0D2140">
                  <a:alpha val="87000"/>
                </a:srgbClr>
              </a:gs>
              <a:gs pos="43000">
                <a:schemeClr val="accent1"/>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19" name="Slide Number Placeholder 5">
            <a:extLst>
              <a:ext uri="{FF2B5EF4-FFF2-40B4-BE49-F238E27FC236}">
                <a16:creationId xmlns:a16="http://schemas.microsoft.com/office/drawing/2014/main" id="{2ACB9063-EB64-714C-AC9B-615BCAA9D211}"/>
              </a:ext>
            </a:extLst>
          </p:cNvPr>
          <p:cNvSpPr txBox="1">
            <a:spLocks/>
          </p:cNvSpPr>
          <p:nvPr/>
        </p:nvSpPr>
        <p:spPr>
          <a:xfrm>
            <a:off x="-1" y="6457115"/>
            <a:ext cx="430213" cy="320675"/>
          </a:xfrm>
          <a:prstGeom prst="rect">
            <a:avLst/>
          </a:prstGeom>
        </p:spPr>
        <p:txBody>
          <a:bodyPr vert="horz" lIns="0" tIns="0" rIns="0" bIns="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8B32DCC-C169-6242-A663-729B7647A34C}" type="slidenum">
              <a:rPr kumimoji="0" lang="en-US" sz="1200" b="0" i="0" u="none" strike="noStrike" kern="1200" cap="none" spc="0" normalizeH="0" baseline="0" noProof="0" smtClean="0">
                <a:ln>
                  <a:noFill/>
                </a:ln>
                <a:solidFill>
                  <a:srgbClr val="FFFFFF"/>
                </a:solidFill>
                <a:effectLst/>
                <a:uLnTx/>
                <a:uFillTx/>
                <a:latin typeface="Arial" panose="020B0604020202020204" pitchFamily="34" charset="0"/>
                <a:ea typeface="ヒラギノ角ゴ Pro W3" pitchFamily="125"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ヒラギノ角ゴ Pro W3" pitchFamily="125" charset="-128"/>
              <a:cs typeface="Arial" panose="020B0604020202020204" pitchFamily="34" charset="0"/>
            </a:endParaRPr>
          </a:p>
        </p:txBody>
      </p:sp>
      <p:sp>
        <p:nvSpPr>
          <p:cNvPr id="8" name="TextBox 7"/>
          <p:cNvSpPr txBox="1"/>
          <p:nvPr/>
        </p:nvSpPr>
        <p:spPr>
          <a:xfrm>
            <a:off x="640774" y="452982"/>
            <a:ext cx="958907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30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rPr>
              <a:t>NEUROBLASTOMA GENE SEQUENCING KIT</a:t>
            </a:r>
          </a:p>
        </p:txBody>
      </p:sp>
      <p:cxnSp>
        <p:nvCxnSpPr>
          <p:cNvPr id="10" name="Straight Connector 9"/>
          <p:cNvCxnSpPr/>
          <p:nvPr/>
        </p:nvCxnSpPr>
        <p:spPr>
          <a:xfrm>
            <a:off x="751242" y="1829431"/>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448794" y="5688675"/>
            <a:ext cx="2743206" cy="1235006"/>
          </a:xfrm>
          <a:prstGeom prst="rect">
            <a:avLst/>
          </a:prstGeom>
        </p:spPr>
      </p:pic>
      <p:sp>
        <p:nvSpPr>
          <p:cNvPr id="3" name="TextBox 2">
            <a:extLst>
              <a:ext uri="{FF2B5EF4-FFF2-40B4-BE49-F238E27FC236}">
                <a16:creationId xmlns:a16="http://schemas.microsoft.com/office/drawing/2014/main" id="{11469FBA-FDC3-A04C-95BE-53DEC5083987}"/>
              </a:ext>
            </a:extLst>
          </p:cNvPr>
          <p:cNvSpPr txBox="1"/>
          <p:nvPr/>
        </p:nvSpPr>
        <p:spPr>
          <a:xfrm>
            <a:off x="640774" y="1955152"/>
            <a:ext cx="4617026"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rPr>
              <a:t>Bosnia &amp; Herzegovina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rPr>
              <a:t>MAT16802 </a:t>
            </a:r>
            <a:r>
              <a:rPr kumimoji="0" lang="en-US" sz="1800" b="1" i="0" u="none" strike="noStrike" kern="1200" cap="none" spc="0" normalizeH="0" baseline="0" noProof="0" dirty="0">
                <a:ln>
                  <a:noFill/>
                </a:ln>
                <a:solidFill>
                  <a:srgbClr val="EBB700"/>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rPr>
              <a:t> US$36,900</a:t>
            </a:r>
          </a:p>
        </p:txBody>
      </p:sp>
      <p:pic>
        <p:nvPicPr>
          <p:cNvPr id="13" name="Picture 12">
            <a:extLst>
              <a:ext uri="{FF2B5EF4-FFF2-40B4-BE49-F238E27FC236}">
                <a16:creationId xmlns:a16="http://schemas.microsoft.com/office/drawing/2014/main" id="{A015F4D3-E32A-1544-8C11-49CBCD63177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43411" y="6318374"/>
            <a:ext cx="1626108" cy="474824"/>
          </a:xfrm>
          <a:prstGeom prst="rect">
            <a:avLst/>
          </a:prstGeom>
        </p:spPr>
      </p:pic>
      <p:sp>
        <p:nvSpPr>
          <p:cNvPr id="12" name="Text Placeholder 2">
            <a:extLst>
              <a:ext uri="{FF2B5EF4-FFF2-40B4-BE49-F238E27FC236}">
                <a16:creationId xmlns:a16="http://schemas.microsoft.com/office/drawing/2014/main" id="{8A2B4800-4CDB-40B8-B65D-8DDAC5C87BD6}"/>
              </a:ext>
            </a:extLst>
          </p:cNvPr>
          <p:cNvSpPr txBox="1">
            <a:spLocks/>
          </p:cNvSpPr>
          <p:nvPr/>
        </p:nvSpPr>
        <p:spPr>
          <a:xfrm>
            <a:off x="640774" y="2934102"/>
            <a:ext cx="5684837" cy="4879975"/>
          </a:xfrm>
          <a:prstGeom prst="rect">
            <a:avLst/>
          </a:prstGeom>
        </p:spPr>
        <p:txBody>
          <a:bodyPr>
            <a:norm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400"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defRPr sz="1800" kern="1200">
                <a:solidFill>
                  <a:schemeClr val="tx1"/>
                </a:solidFill>
                <a:latin typeface="+mn-lt"/>
                <a:ea typeface="+mn-ea"/>
                <a:cs typeface="+mn-cs"/>
              </a:defRPr>
            </a:lvl2pPr>
            <a:lvl3pPr marL="0" indent="0" algn="l" defTabSz="914400" rtl="0" eaLnBrk="1" latinLnBrk="0" hangingPunct="1">
              <a:lnSpc>
                <a:spcPct val="90000"/>
              </a:lnSpc>
              <a:spcBef>
                <a:spcPts val="500"/>
              </a:spcBef>
              <a:spcAft>
                <a:spcPts val="600"/>
              </a:spcAft>
              <a:buFont typeface="Arial" panose="020B0604020202020204" pitchFamily="34" charset="0"/>
              <a:buNone/>
              <a:tabLst/>
              <a:defRPr sz="2000" kern="1200">
                <a:solidFill>
                  <a:schemeClr val="tx1"/>
                </a:solidFill>
                <a:latin typeface="+mn-lt"/>
                <a:ea typeface="+mn-ea"/>
                <a:cs typeface="+mn-cs"/>
              </a:defRPr>
            </a:lvl3pPr>
            <a:lvl4pPr marL="0" indent="0" algn="l" defTabSz="914400" rtl="0" eaLnBrk="1" latinLnBrk="0" hangingPunct="1">
              <a:lnSpc>
                <a:spcPct val="90000"/>
              </a:lnSpc>
              <a:spcBef>
                <a:spcPts val="500"/>
              </a:spcBef>
              <a:spcAft>
                <a:spcPts val="1200"/>
              </a:spcAft>
              <a:buFont typeface="Arial" panose="020B0604020202020204" pitchFamily="34" charset="0"/>
              <a:buNone/>
              <a:tabLst/>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spcAft>
                <a:spcPts val="1200"/>
              </a:spcAft>
              <a:buFont typeface="Arial" panose="020B060402020202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marR="0" lvl="0" indent="-5715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rPr>
              <a:t>Children’s oncology ward at </a:t>
            </a:r>
            <a:r>
              <a:rPr kumimoji="0" lang="en-US" sz="2400" b="0" i="0" u="none" strike="noStrike" kern="1200" cap="none" spc="0" normalizeH="0" baseline="0" noProof="0" dirty="0" err="1">
                <a:ln>
                  <a:noFill/>
                </a:ln>
                <a:solidFill>
                  <a:srgbClr val="FFFFFF"/>
                </a:solidFill>
                <a:effectLst/>
                <a:uLnTx/>
                <a:uFillTx/>
                <a:latin typeface="Arial" panose="020B0604020202020204"/>
                <a:ea typeface="+mn-ea"/>
                <a:cs typeface="+mn-cs"/>
              </a:rPr>
              <a:t>Dokuz</a:t>
            </a:r>
            <a:r>
              <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en-US" sz="2400" b="0" i="0" u="none" strike="noStrike" kern="1200" cap="none" spc="0" normalizeH="0" baseline="0" noProof="0" dirty="0" err="1">
                <a:ln>
                  <a:noFill/>
                </a:ln>
                <a:solidFill>
                  <a:srgbClr val="FFFFFF"/>
                </a:solidFill>
                <a:effectLst/>
                <a:uLnTx/>
                <a:uFillTx/>
                <a:latin typeface="Arial" panose="020B0604020202020204"/>
                <a:ea typeface="+mn-ea"/>
                <a:cs typeface="+mn-cs"/>
              </a:rPr>
              <a:t>Eylul</a:t>
            </a:r>
            <a:r>
              <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rPr>
              <a:t> University Institute of Oncology</a:t>
            </a:r>
          </a:p>
          <a:p>
            <a:pPr marL="571500" marR="0" lvl="0" indent="-5715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rPr>
              <a:t>Van for mobile response team</a:t>
            </a:r>
          </a:p>
          <a:p>
            <a:pPr marL="571500" marR="0" lvl="0" indent="-5715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rPr>
              <a:t>Travels to cancer survivors’ homes; recommend specially designed after-care</a:t>
            </a:r>
            <a:endParaRPr kumimoji="0" lang="en-US" sz="2400" b="0" i="0" u="none" strike="noStrike" kern="1200" cap="none" spc="0" normalizeH="0" baseline="0" noProof="0" dirty="0">
              <a:ln>
                <a:noFill/>
              </a:ln>
              <a:solidFill>
                <a:srgbClr val="EBB7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73002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BF18A46-7AD9-1C47-8ADF-433C3F32B07E}"/>
              </a:ext>
            </a:extLst>
          </p:cNvPr>
          <p:cNvPicPr>
            <a:picLocks noGrp="1" noChangeAspect="1"/>
          </p:cNvPicPr>
          <p:nvPr>
            <p:ph type="pic" sz="quarter" idx="15"/>
          </p:nvPr>
        </p:nvPicPr>
        <p:blipFill>
          <a:blip r:embed="rId4" cstate="screen">
            <a:extLst>
              <a:ext uri="{28A0092B-C50C-407E-A947-70E740481C1C}">
                <a14:useLocalDpi xmlns:a14="http://schemas.microsoft.com/office/drawing/2010/main"/>
              </a:ext>
            </a:extLst>
          </a:blip>
          <a:srcRect/>
          <a:stretch/>
        </p:blipFill>
        <p:spPr>
          <a:xfrm>
            <a:off x="410818" y="232290"/>
            <a:ext cx="851558" cy="770262"/>
          </a:xfrm>
        </p:spPr>
      </p:pic>
      <p:sp>
        <p:nvSpPr>
          <p:cNvPr id="3" name="Text Placeholder 2">
            <a:extLst>
              <a:ext uri="{FF2B5EF4-FFF2-40B4-BE49-F238E27FC236}">
                <a16:creationId xmlns:a16="http://schemas.microsoft.com/office/drawing/2014/main" id="{5991AA7B-5E8B-D541-8F75-87174EAB6278}"/>
              </a:ext>
            </a:extLst>
          </p:cNvPr>
          <p:cNvSpPr>
            <a:spLocks noGrp="1"/>
          </p:cNvSpPr>
          <p:nvPr>
            <p:ph type="body" sz="quarter" idx="14"/>
          </p:nvPr>
        </p:nvSpPr>
        <p:spPr>
          <a:xfrm>
            <a:off x="410818" y="1305787"/>
            <a:ext cx="6983895" cy="4879975"/>
          </a:xfrm>
        </p:spPr>
        <p:txBody>
          <a:bodyPr>
            <a:normAutofit/>
          </a:bodyPr>
          <a:lstStyle/>
          <a:p>
            <a:pPr marL="0" lvl="0" indent="0" fontAlgn="base">
              <a:lnSpc>
                <a:spcPct val="100000"/>
              </a:lnSpc>
              <a:spcBef>
                <a:spcPts val="0"/>
              </a:spcBef>
              <a:spcAft>
                <a:spcPts val="600"/>
              </a:spcAft>
              <a:buNone/>
              <a:defRPr/>
            </a:pPr>
            <a:r>
              <a:rPr lang="en-US" sz="2400" b="1" kern="0" dirty="0">
                <a:solidFill>
                  <a:srgbClr val="FFFFFF"/>
                </a:solidFill>
                <a:ea typeface="ヒラギノ角ゴ Pro W3" charset="0"/>
              </a:rPr>
              <a:t>Repairing old kitchens to prepare </a:t>
            </a:r>
            <a:br>
              <a:rPr lang="en-US" sz="2400" b="1" kern="0" dirty="0">
                <a:solidFill>
                  <a:srgbClr val="FFFFFF"/>
                </a:solidFill>
                <a:ea typeface="ヒラギノ角ゴ Pro W3" charset="0"/>
              </a:rPr>
            </a:br>
            <a:r>
              <a:rPr lang="en-US" sz="2400" b="1" kern="0" dirty="0">
                <a:solidFill>
                  <a:srgbClr val="FFFFFF"/>
                </a:solidFill>
                <a:ea typeface="ヒラギノ角ゴ Pro W3" charset="0"/>
              </a:rPr>
              <a:t>healthy futures</a:t>
            </a:r>
          </a:p>
          <a:p>
            <a:pPr marL="0" indent="0" fontAlgn="base">
              <a:lnSpc>
                <a:spcPct val="100000"/>
              </a:lnSpc>
              <a:spcBef>
                <a:spcPts val="0"/>
              </a:spcBef>
              <a:spcAft>
                <a:spcPts val="3000"/>
              </a:spcAft>
              <a:buNone/>
            </a:pPr>
            <a:r>
              <a:rPr lang="en-US" sz="1800" kern="0" dirty="0">
                <a:ea typeface="ヒラギノ角ゴ Pro W3" charset="0"/>
              </a:rPr>
              <a:t>US$95,000 </a:t>
            </a:r>
            <a:r>
              <a:rPr lang="en-US" sz="1800" b="1" kern="0" dirty="0">
                <a:solidFill>
                  <a:srgbClr val="EBB700"/>
                </a:solidFill>
                <a:ea typeface="ヒラギノ角ゴ Pro W3" charset="0"/>
              </a:rPr>
              <a:t>// </a:t>
            </a:r>
            <a:r>
              <a:rPr lang="en-US" sz="1800" kern="0" dirty="0">
                <a:ea typeface="ヒラギノ角ゴ Pro W3" charset="0"/>
              </a:rPr>
              <a:t>Kerala State, India</a:t>
            </a:r>
            <a:endParaRPr lang="en-US" sz="2000" dirty="0"/>
          </a:p>
          <a:p>
            <a:pPr marL="404813" lvl="0" indent="-404813">
              <a:lnSpc>
                <a:spcPct val="100000"/>
              </a:lnSpc>
              <a:spcBef>
                <a:spcPts val="0"/>
              </a:spcBef>
              <a:spcAft>
                <a:spcPts val="1800"/>
              </a:spcAft>
              <a:defRPr/>
            </a:pPr>
            <a:r>
              <a:rPr lang="en-US" sz="2000" dirty="0">
                <a:solidFill>
                  <a:srgbClr val="FFFFFF"/>
                </a:solidFill>
              </a:rPr>
              <a:t>4 in 10 children face undernutrition, stunting</a:t>
            </a:r>
          </a:p>
          <a:p>
            <a:pPr marL="404813" lvl="0" indent="-404813">
              <a:lnSpc>
                <a:spcPct val="100000"/>
              </a:lnSpc>
              <a:spcBef>
                <a:spcPts val="0"/>
              </a:spcBef>
              <a:spcAft>
                <a:spcPts val="1800"/>
              </a:spcAft>
              <a:defRPr/>
            </a:pPr>
            <a:r>
              <a:rPr lang="en-US" sz="2000" dirty="0">
                <a:solidFill>
                  <a:srgbClr val="FFFFFF"/>
                </a:solidFill>
              </a:rPr>
              <a:t>Thousands receive meals at childcare centers; many had failing kitchen equipment</a:t>
            </a:r>
          </a:p>
          <a:p>
            <a:pPr marL="404813" lvl="0" indent="-404813">
              <a:lnSpc>
                <a:spcPct val="100000"/>
              </a:lnSpc>
              <a:spcBef>
                <a:spcPts val="0"/>
              </a:spcBef>
              <a:spcAft>
                <a:spcPts val="1800"/>
              </a:spcAft>
              <a:defRPr/>
            </a:pPr>
            <a:r>
              <a:rPr lang="en-US" sz="2000" dirty="0">
                <a:solidFill>
                  <a:srgbClr val="FFFFFF"/>
                </a:solidFill>
              </a:rPr>
              <a:t>LCIF Hunger grant and DCG to refurbish kitchen, dining facilities in 90 </a:t>
            </a:r>
            <a:r>
              <a:rPr lang="en-US" sz="2000" dirty="0" err="1">
                <a:solidFill>
                  <a:srgbClr val="FFFFFF"/>
                </a:solidFill>
              </a:rPr>
              <a:t>Anganwadies</a:t>
            </a:r>
            <a:endParaRPr lang="en-US" sz="2000" dirty="0">
              <a:solidFill>
                <a:srgbClr val="FFFFFF"/>
              </a:solidFill>
            </a:endParaRPr>
          </a:p>
          <a:p>
            <a:pPr marL="404813" lvl="0" indent="-404813">
              <a:lnSpc>
                <a:spcPct val="100000"/>
              </a:lnSpc>
              <a:spcBef>
                <a:spcPts val="0"/>
              </a:spcBef>
              <a:spcAft>
                <a:spcPts val="1800"/>
              </a:spcAft>
              <a:defRPr/>
            </a:pPr>
            <a:r>
              <a:rPr lang="en-US" sz="2000" dirty="0">
                <a:solidFill>
                  <a:srgbClr val="FFFFFF"/>
                </a:solidFill>
              </a:rPr>
              <a:t>2,200 children each year benefit</a:t>
            </a:r>
          </a:p>
        </p:txBody>
      </p:sp>
      <p:sp>
        <p:nvSpPr>
          <p:cNvPr id="2" name="Title 1">
            <a:extLst>
              <a:ext uri="{FF2B5EF4-FFF2-40B4-BE49-F238E27FC236}">
                <a16:creationId xmlns:a16="http://schemas.microsoft.com/office/drawing/2014/main" id="{89198567-FA00-DD48-8E87-B3F601037535}"/>
              </a:ext>
            </a:extLst>
          </p:cNvPr>
          <p:cNvSpPr>
            <a:spLocks noGrp="1"/>
          </p:cNvSpPr>
          <p:nvPr>
            <p:ph type="title"/>
          </p:nvPr>
        </p:nvSpPr>
        <p:spPr>
          <a:xfrm>
            <a:off x="1400785" y="264064"/>
            <a:ext cx="6420842" cy="706714"/>
          </a:xfrm>
        </p:spPr>
        <p:txBody>
          <a:bodyPr/>
          <a:lstStyle/>
          <a:p>
            <a:r>
              <a:rPr lang="en-US" sz="3200" dirty="0"/>
              <a:t>MOVING CHILDREN FROM HUNGRY TO HOPEFUL</a:t>
            </a:r>
          </a:p>
        </p:txBody>
      </p:sp>
    </p:spTree>
    <p:extLst>
      <p:ext uri="{BB962C8B-B14F-4D97-AF65-F5344CB8AC3E}">
        <p14:creationId xmlns:p14="http://schemas.microsoft.com/office/powerpoint/2010/main" val="675850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430212" y="461012"/>
            <a:ext cx="964622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LCIF RESPONSE TO COVID-19</a:t>
            </a:r>
          </a:p>
        </p:txBody>
      </p:sp>
      <p:cxnSp>
        <p:nvCxnSpPr>
          <p:cNvPr id="10" name="Straight Connector 9"/>
          <p:cNvCxnSpPr/>
          <p:nvPr/>
        </p:nvCxnSpPr>
        <p:spPr>
          <a:xfrm>
            <a:off x="540680" y="1130877"/>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97DBB0D7-4528-C248-B8E5-2FFB0E41FDC5}"/>
              </a:ext>
            </a:extLst>
          </p:cNvPr>
          <p:cNvGrpSpPr/>
          <p:nvPr/>
        </p:nvGrpSpPr>
        <p:grpSpPr>
          <a:xfrm>
            <a:off x="430212" y="1656854"/>
            <a:ext cx="10180638" cy="1399112"/>
            <a:chOff x="430212" y="1620624"/>
            <a:chExt cx="7604233" cy="1045040"/>
          </a:xfrm>
        </p:grpSpPr>
        <p:sp>
          <p:nvSpPr>
            <p:cNvPr id="7" name="TextBox 6"/>
            <p:cNvSpPr txBox="1"/>
            <p:nvPr/>
          </p:nvSpPr>
          <p:spPr>
            <a:xfrm>
              <a:off x="1502894" y="1735093"/>
              <a:ext cx="6531551" cy="81610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3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WORLDWIDE</a:t>
              </a:r>
              <a:endParaRPr kumimoji="0" lang="en-US" sz="2000" b="0" i="0" u="none" strike="noStrike" kern="1200" cap="none" spc="3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385 grants </a:t>
              </a:r>
              <a:r>
                <a:rPr kumimoji="0" lang="en-US" sz="4000" b="1" i="0" u="none" strike="noStrike" kern="1200" cap="none" spc="0" normalizeH="0" baseline="0" noProof="0" dirty="0">
                  <a:ln>
                    <a:noFill/>
                  </a:ln>
                  <a:solidFill>
                    <a:srgbClr val="00AB68"/>
                  </a:solidFill>
                  <a:effectLst/>
                  <a:uLnTx/>
                  <a:uFillTx/>
                  <a:latin typeface="Arial"/>
                  <a:ea typeface="+mn-ea"/>
                  <a:cs typeface="Arial"/>
                </a:rPr>
                <a:t>||</a:t>
              </a:r>
              <a:r>
                <a:rPr kumimoji="0" lang="en-US" sz="4000" b="0" i="0" u="none" strike="noStrike" kern="1200" cap="none" spc="0" normalizeH="0" baseline="0" noProof="0" dirty="0">
                  <a:ln>
                    <a:noFill/>
                  </a:ln>
                  <a:solidFill>
                    <a:srgbClr val="FFFFFF"/>
                  </a:solidFill>
                  <a:effectLst/>
                  <a:uLnTx/>
                  <a:uFillTx/>
                  <a:latin typeface="Arial"/>
                  <a:ea typeface="+mn-ea"/>
                  <a:cs typeface="Arial"/>
                </a:rPr>
                <a:t> US</a:t>
              </a:r>
              <a:r>
                <a:rPr kumimoji="0" lang="en-US" sz="4000" b="0" i="0" u="none" strike="noStrike" kern="1200" cap="none" spc="0" normalizeH="0" baseline="0" noProof="0">
                  <a:ln>
                    <a:noFill/>
                  </a:ln>
                  <a:solidFill>
                    <a:srgbClr val="FFFFFF"/>
                  </a:solidFill>
                  <a:effectLst/>
                  <a:uLnTx/>
                  <a:uFillTx/>
                  <a:latin typeface="Arial"/>
                  <a:ea typeface="+mn-ea"/>
                  <a:cs typeface="Arial"/>
                </a:rPr>
                <a:t>$6,846,917</a:t>
              </a: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p:txBody>
        </p:sp>
        <p:pic>
          <p:nvPicPr>
            <p:cNvPr id="16" name="Graphic 15" descr="Surgical mask with solid fill">
              <a:extLst>
                <a:ext uri="{FF2B5EF4-FFF2-40B4-BE49-F238E27FC236}">
                  <a16:creationId xmlns:a16="http://schemas.microsoft.com/office/drawing/2014/main" id="{38630AA3-8530-2041-9EC3-DA45989F378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30212" y="1620624"/>
              <a:ext cx="1045040" cy="1045040"/>
            </a:xfrm>
            <a:prstGeom prst="rect">
              <a:avLst/>
            </a:prstGeom>
          </p:spPr>
        </p:pic>
      </p:grpSp>
      <p:sp>
        <p:nvSpPr>
          <p:cNvPr id="26" name="TextBox 25">
            <a:extLst>
              <a:ext uri="{FF2B5EF4-FFF2-40B4-BE49-F238E27FC236}">
                <a16:creationId xmlns:a16="http://schemas.microsoft.com/office/drawing/2014/main" id="{11DDDFC0-F93D-1940-85F5-E0499FDD0D88}"/>
              </a:ext>
            </a:extLst>
          </p:cNvPr>
          <p:cNvSpPr txBox="1"/>
          <p:nvPr/>
        </p:nvSpPr>
        <p:spPr>
          <a:xfrm>
            <a:off x="540680" y="4596495"/>
            <a:ext cx="7476884" cy="1800493"/>
          </a:xfrm>
          <a:prstGeom prst="rect">
            <a:avLst/>
          </a:prstGeom>
          <a:noFill/>
        </p:spPr>
        <p:txBody>
          <a:bodyPr wrap="square" lIns="91440" tIns="45720" rIns="91440" bIns="45720" rtlCol="0" anchor="t">
            <a:spAutoFit/>
          </a:bodyPr>
          <a:lstStyle/>
          <a:p>
            <a:pPr marL="571500" marR="0" lvl="0" indent="-5715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a:ea typeface="+mn-ea"/>
                <a:cs typeface="Arial"/>
              </a:rPr>
              <a:t>Because of your generosity, LCIF                    able to award grants quickly</a:t>
            </a:r>
          </a:p>
          <a:p>
            <a:pPr marL="571500" marR="0" lvl="0" indent="-5715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Purchased protective equipment                        for healthcare, frontline workers</a:t>
            </a:r>
          </a:p>
        </p:txBody>
      </p:sp>
      <p:grpSp>
        <p:nvGrpSpPr>
          <p:cNvPr id="9" name="Group 8">
            <a:extLst>
              <a:ext uri="{FF2B5EF4-FFF2-40B4-BE49-F238E27FC236}">
                <a16:creationId xmlns:a16="http://schemas.microsoft.com/office/drawing/2014/main" id="{CCB2A8F9-2FBB-41F6-89B8-B1A48BA3CFEC}"/>
              </a:ext>
            </a:extLst>
          </p:cNvPr>
          <p:cNvGrpSpPr/>
          <p:nvPr/>
        </p:nvGrpSpPr>
        <p:grpSpPr>
          <a:xfrm>
            <a:off x="430212" y="2929682"/>
            <a:ext cx="10180638" cy="1513560"/>
            <a:chOff x="430212" y="3363846"/>
            <a:chExt cx="7715133" cy="1045040"/>
          </a:xfrm>
        </p:grpSpPr>
        <p:sp>
          <p:nvSpPr>
            <p:cNvPr id="11" name="TextBox 10">
              <a:extLst>
                <a:ext uri="{FF2B5EF4-FFF2-40B4-BE49-F238E27FC236}">
                  <a16:creationId xmlns:a16="http://schemas.microsoft.com/office/drawing/2014/main" id="{3CBA7BF2-0CF5-4830-AD9C-B9101F990178}"/>
                </a:ext>
              </a:extLst>
            </p:cNvPr>
            <p:cNvSpPr txBox="1"/>
            <p:nvPr/>
          </p:nvSpPr>
          <p:spPr>
            <a:xfrm>
              <a:off x="1613794" y="3363846"/>
              <a:ext cx="6531551" cy="10310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30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CA IV:</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44 </a:t>
              </a:r>
              <a:r>
                <a:rPr kumimoji="0" lang="en-US" sz="3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grants </a:t>
              </a:r>
              <a:r>
                <a:rPr kumimoji="0" lang="en-US" sz="3600" b="1" i="0" u="none" strike="noStrike" kern="1200" cap="none" spc="0" normalizeH="0" baseline="0" noProof="0" dirty="0">
                  <a:ln>
                    <a:noFill/>
                  </a:ln>
                  <a:solidFill>
                    <a:srgbClr val="792482"/>
                  </a:solidFill>
                  <a:effectLst/>
                  <a:uLnTx/>
                  <a:uFillTx/>
                  <a:latin typeface="Arial" panose="020B0604020202020204" pitchFamily="34" charset="0"/>
                  <a:ea typeface="+mn-ea"/>
                  <a:cs typeface="Arial" panose="020B0604020202020204" pitchFamily="34" charset="0"/>
                </a:rPr>
                <a:t>||</a:t>
              </a:r>
              <a:r>
                <a:rPr kumimoji="0" lang="en-US" sz="3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US$1,671,259</a:t>
              </a:r>
            </a:p>
          </p:txBody>
        </p:sp>
        <p:pic>
          <p:nvPicPr>
            <p:cNvPr id="12" name="Graphic 11" descr="Surgical mask with solid fill">
              <a:extLst>
                <a:ext uri="{FF2B5EF4-FFF2-40B4-BE49-F238E27FC236}">
                  <a16:creationId xmlns:a16="http://schemas.microsoft.com/office/drawing/2014/main" id="{6D790574-D7C7-46B5-A02A-5DD7E663E003}"/>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430212" y="3363846"/>
              <a:ext cx="1045040" cy="1045040"/>
            </a:xfrm>
            <a:prstGeom prst="rect">
              <a:avLst/>
            </a:prstGeom>
          </p:spPr>
        </p:pic>
      </p:grpSp>
    </p:spTree>
    <p:extLst>
      <p:ext uri="{BB962C8B-B14F-4D97-AF65-F5344CB8AC3E}">
        <p14:creationId xmlns:p14="http://schemas.microsoft.com/office/powerpoint/2010/main" val="1560725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4D2F6D-8275-114C-87B5-061A4D037F6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844146" y="130111"/>
            <a:ext cx="5663981" cy="7004180"/>
          </a:xfrm>
          <a:prstGeom prst="rect">
            <a:avLst/>
          </a:prstGeom>
        </p:spPr>
      </p:pic>
      <p:sp>
        <p:nvSpPr>
          <p:cNvPr id="16" name="Title 15">
            <a:extLst>
              <a:ext uri="{FF2B5EF4-FFF2-40B4-BE49-F238E27FC236}">
                <a16:creationId xmlns:a16="http://schemas.microsoft.com/office/drawing/2014/main" id="{4677BF9C-88B2-C042-A665-9C9936033713}"/>
              </a:ext>
            </a:extLst>
          </p:cNvPr>
          <p:cNvSpPr>
            <a:spLocks noGrp="1"/>
          </p:cNvSpPr>
          <p:nvPr>
            <p:ph type="ctrTitle"/>
          </p:nvPr>
        </p:nvSpPr>
        <p:spPr/>
        <p:txBody>
          <a:bodyPr>
            <a:normAutofit/>
          </a:bodyPr>
          <a:lstStyle/>
          <a:p>
            <a:r>
              <a:rPr lang="en-US" dirty="0"/>
              <a:t>CAMPAIGN 100: </a:t>
            </a:r>
            <a:br>
              <a:rPr lang="en-US" dirty="0"/>
            </a:br>
            <a:r>
              <a:rPr lang="en-US" dirty="0"/>
              <a:t>HOW WE REACH </a:t>
            </a:r>
            <a:br>
              <a:rPr lang="en-US" dirty="0"/>
            </a:br>
            <a:r>
              <a:rPr lang="en-US" dirty="0"/>
              <a:t>OUR GOAL</a:t>
            </a:r>
            <a:endParaRPr lang="en-US" b="1" dirty="0"/>
          </a:p>
        </p:txBody>
      </p:sp>
    </p:spTree>
    <p:extLst>
      <p:ext uri="{BB962C8B-B14F-4D97-AF65-F5344CB8AC3E}">
        <p14:creationId xmlns:p14="http://schemas.microsoft.com/office/powerpoint/2010/main" val="3358831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t="-11000" b="-11000"/>
          </a:stretch>
        </a:blipFill>
        <a:effectLst/>
      </p:bgPr>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7744CF55-3A35-0649-B8AE-FE4D4A4D2EDD}"/>
              </a:ext>
            </a:extLst>
          </p:cNvPr>
          <p:cNvCxnSpPr/>
          <p:nvPr/>
        </p:nvCxnSpPr>
        <p:spPr>
          <a:xfrm>
            <a:off x="529568" y="963295"/>
            <a:ext cx="2743200" cy="0"/>
          </a:xfrm>
          <a:prstGeom prst="line">
            <a:avLst/>
          </a:prstGeom>
          <a:noFill/>
          <a:ln w="38100" cap="flat" cmpd="sng" algn="ctr">
            <a:solidFill>
              <a:srgbClr val="EBB700"/>
            </a:solidFill>
            <a:prstDash val="solid"/>
            <a:miter lim="800000"/>
          </a:ln>
          <a:effectLst/>
        </p:spPr>
      </p:cxnSp>
      <p:sp>
        <p:nvSpPr>
          <p:cNvPr id="2" name="Title 1">
            <a:extLst>
              <a:ext uri="{FF2B5EF4-FFF2-40B4-BE49-F238E27FC236}">
                <a16:creationId xmlns:a16="http://schemas.microsoft.com/office/drawing/2014/main" id="{3A4E5EA2-1B66-EC42-84F3-5E2B41A31EA3}"/>
              </a:ext>
            </a:extLst>
          </p:cNvPr>
          <p:cNvSpPr>
            <a:spLocks noGrp="1"/>
          </p:cNvSpPr>
          <p:nvPr>
            <p:ph type="title"/>
          </p:nvPr>
        </p:nvSpPr>
        <p:spPr>
          <a:xfrm>
            <a:off x="410819" y="365126"/>
            <a:ext cx="9512670" cy="665022"/>
          </a:xfrm>
        </p:spPr>
        <p:txBody>
          <a:bodyPr>
            <a:noAutofit/>
          </a:bodyPr>
          <a:lstStyle/>
          <a:p>
            <a:r>
              <a:rPr lang="en-US" dirty="0"/>
              <a:t>OUR LARGEST CAMPAIGN IN HISTORY</a:t>
            </a:r>
          </a:p>
        </p:txBody>
      </p:sp>
      <p:sp>
        <p:nvSpPr>
          <p:cNvPr id="3" name="Text Placeholder 2">
            <a:extLst>
              <a:ext uri="{FF2B5EF4-FFF2-40B4-BE49-F238E27FC236}">
                <a16:creationId xmlns:a16="http://schemas.microsoft.com/office/drawing/2014/main" id="{1F2AA79E-71C0-4148-87F4-1E782BF80410}"/>
              </a:ext>
            </a:extLst>
          </p:cNvPr>
          <p:cNvSpPr>
            <a:spLocks noGrp="1"/>
          </p:cNvSpPr>
          <p:nvPr>
            <p:ph type="body" sz="quarter" idx="13"/>
          </p:nvPr>
        </p:nvSpPr>
        <p:spPr>
          <a:xfrm>
            <a:off x="410818" y="1561465"/>
            <a:ext cx="5354255" cy="4615496"/>
          </a:xfrm>
        </p:spPr>
        <p:txBody>
          <a:bodyPr>
            <a:normAutofit/>
          </a:bodyPr>
          <a:lstStyle/>
          <a:p>
            <a:pPr marL="571500" indent="-571500">
              <a:spcAft>
                <a:spcPts val="4800"/>
              </a:spcAft>
            </a:pPr>
            <a:r>
              <a:rPr lang="en-US" sz="3200" dirty="0"/>
              <a:t>Increase Model Clubs</a:t>
            </a:r>
          </a:p>
          <a:p>
            <a:pPr marL="571500" indent="-571500">
              <a:spcAft>
                <a:spcPts val="4800"/>
              </a:spcAft>
            </a:pPr>
            <a:r>
              <a:rPr lang="en-US" sz="3200" dirty="0"/>
              <a:t>Increase Club and Individual donations</a:t>
            </a:r>
          </a:p>
          <a:p>
            <a:pPr marL="571500" indent="-571500">
              <a:spcAft>
                <a:spcPts val="4800"/>
              </a:spcAft>
            </a:pPr>
            <a:r>
              <a:rPr lang="en-US" sz="3200" dirty="0"/>
              <a:t>LCIF District and Club Community Impact grant program</a:t>
            </a:r>
          </a:p>
        </p:txBody>
      </p:sp>
    </p:spTree>
    <p:extLst>
      <p:ext uri="{BB962C8B-B14F-4D97-AF65-F5344CB8AC3E}">
        <p14:creationId xmlns:p14="http://schemas.microsoft.com/office/powerpoint/2010/main" val="323592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47" name="Straight Connector 46">
            <a:extLst>
              <a:ext uri="{FF2B5EF4-FFF2-40B4-BE49-F238E27FC236}">
                <a16:creationId xmlns:a16="http://schemas.microsoft.com/office/drawing/2014/main" id="{E526021F-9184-CA4E-89B7-0E435C0DB8F0}"/>
              </a:ext>
            </a:extLst>
          </p:cNvPr>
          <p:cNvCxnSpPr/>
          <p:nvPr/>
        </p:nvCxnSpPr>
        <p:spPr>
          <a:xfrm>
            <a:off x="525955" y="1014375"/>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03F5F284-AA45-6245-B345-AF32360AA061}"/>
              </a:ext>
            </a:extLst>
          </p:cNvPr>
          <p:cNvSpPr/>
          <p:nvPr/>
        </p:nvSpPr>
        <p:spPr>
          <a:xfrm>
            <a:off x="104573" y="3338548"/>
            <a:ext cx="3994107" cy="218521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Model Clubs: </a:t>
            </a:r>
            <a:b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2400" b="1" i="0" u="none" strike="noStrike" kern="1200" cap="none" spc="0" normalizeH="0" baseline="0" noProof="0" dirty="0">
                <a:ln>
                  <a:noFill/>
                </a:ln>
                <a:solidFill>
                  <a:srgbClr val="EBB700"/>
                </a:solidFill>
                <a:effectLst/>
                <a:uLnTx/>
                <a:uFillTx/>
                <a:latin typeface="Arial" panose="020B0604020202020204" pitchFamily="34" charset="0"/>
                <a:ea typeface="+mn-ea"/>
                <a:cs typeface="Arial" panose="020B0604020202020204" pitchFamily="34" charset="0"/>
              </a:rPr>
              <a:t>leaders</a:t>
            </a: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in our sense </a:t>
            </a:r>
            <a:b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of community.  </a:t>
            </a:r>
            <a:br>
              <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Commitments from </a:t>
            </a:r>
            <a:b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Model Clubs support areas </a:t>
            </a:r>
            <a:b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of greatest need for Lion </a:t>
            </a:r>
            <a:b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communities worldwide. </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28073202-E140-F44C-8681-8FC14413B18B}"/>
              </a:ext>
            </a:extLst>
          </p:cNvPr>
          <p:cNvSpPr/>
          <p:nvPr/>
        </p:nvSpPr>
        <p:spPr>
          <a:xfrm>
            <a:off x="4307562" y="3338548"/>
            <a:ext cx="3785491" cy="184665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Consider</a:t>
            </a:r>
            <a:b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giving </a:t>
            </a:r>
            <a:r>
              <a:rPr kumimoji="0" lang="en-US" sz="2400" b="1" i="0" u="none" strike="noStrike" kern="1200" cap="none" spc="0" normalizeH="0" baseline="0" noProof="0" dirty="0">
                <a:ln>
                  <a:noFill/>
                </a:ln>
                <a:solidFill>
                  <a:srgbClr val="EBB700"/>
                </a:solidFill>
                <a:effectLst/>
                <a:uLnTx/>
                <a:uFillTx/>
                <a:latin typeface="Arial" panose="020B0604020202020204" pitchFamily="34" charset="0"/>
                <a:ea typeface="+mn-ea"/>
                <a:cs typeface="Arial" panose="020B0604020202020204" pitchFamily="34" charset="0"/>
              </a:rPr>
              <a:t>goal</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that </a:t>
            </a:r>
            <a:b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makes your club </a:t>
            </a:r>
            <a:b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 model club, </a:t>
            </a:r>
            <a:b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or take it to next Model Club level.</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Rectangle 6">
            <a:extLst>
              <a:ext uri="{FF2B5EF4-FFF2-40B4-BE49-F238E27FC236}">
                <a16:creationId xmlns:a16="http://schemas.microsoft.com/office/drawing/2014/main" id="{5D0383BF-6D22-9A40-B9CE-D476AD42EDF5}"/>
              </a:ext>
            </a:extLst>
          </p:cNvPr>
          <p:cNvSpPr/>
          <p:nvPr/>
        </p:nvSpPr>
        <p:spPr>
          <a:xfrm>
            <a:off x="8301935" y="3338548"/>
            <a:ext cx="3785491" cy="2800767"/>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BB700"/>
                </a:solidFill>
                <a:effectLst/>
                <a:uLnTx/>
                <a:uFillTx/>
                <a:latin typeface="Arial" panose="020B0604020202020204" pitchFamily="34" charset="0"/>
                <a:ea typeface="+mn-ea"/>
                <a:cs typeface="Arial" panose="020B0604020202020204" pitchFamily="34" charset="0"/>
              </a:rPr>
              <a:t>3 key things</a:t>
            </a: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to remember </a:t>
            </a:r>
            <a:b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about Model Clubs:</a:t>
            </a:r>
          </a:p>
          <a:p>
            <a:pPr marL="865188" marR="0" lvl="0" indent="-34607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All funds raised since </a:t>
            </a:r>
            <a:b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July 1, 2017 count!</a:t>
            </a:r>
          </a:p>
          <a:p>
            <a:pPr marL="865188" marR="0" lvl="0" indent="-34607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All funds from all </a:t>
            </a:r>
            <a:b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sources count!</a:t>
            </a:r>
          </a:p>
          <a:p>
            <a:pPr marL="865188" marR="0" lvl="0" indent="-34607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1" i="0" u="none" strike="noStrike" kern="1200" cap="none" spc="0" normalizeH="0" baseline="0" noProof="0" dirty="0">
                <a:ln>
                  <a:noFill/>
                </a:ln>
                <a:solidFill>
                  <a:srgbClr val="EBB700"/>
                </a:solidFill>
                <a:effectLst/>
                <a:uLnTx/>
                <a:uFillTx/>
                <a:latin typeface="Arial" panose="020B0604020202020204" pitchFamily="34" charset="0"/>
                <a:ea typeface="+mn-ea"/>
                <a:cs typeface="Arial" panose="020B0604020202020204" pitchFamily="34" charset="0"/>
              </a:rPr>
              <a:t>*UPDATE*</a:t>
            </a: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Clubs have 3 years from commitment date to reach goal!</a:t>
            </a:r>
          </a:p>
          <a:p>
            <a:pPr marL="518795"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555659"/>
              </a:solidFill>
              <a:effectLst/>
              <a:uLnTx/>
              <a:uFillTx/>
              <a:latin typeface="Arial"/>
              <a:ea typeface="+mn-ea"/>
              <a:cs typeface="Arial"/>
            </a:endParaRPr>
          </a:p>
        </p:txBody>
      </p:sp>
      <p:pic>
        <p:nvPicPr>
          <p:cNvPr id="8" name="Graphic 7" descr="Podium">
            <a:extLst>
              <a:ext uri="{FF2B5EF4-FFF2-40B4-BE49-F238E27FC236}">
                <a16:creationId xmlns:a16="http://schemas.microsoft.com/office/drawing/2014/main" id="{8B4796D4-B585-6D44-BF9F-2FB33C18CF5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31690" y="1259779"/>
            <a:ext cx="1939872" cy="1939872"/>
          </a:xfrm>
          <a:prstGeom prst="rect">
            <a:avLst/>
          </a:prstGeom>
        </p:spPr>
      </p:pic>
      <p:pic>
        <p:nvPicPr>
          <p:cNvPr id="10" name="Graphic 9" descr="Ribbon">
            <a:extLst>
              <a:ext uri="{FF2B5EF4-FFF2-40B4-BE49-F238E27FC236}">
                <a16:creationId xmlns:a16="http://schemas.microsoft.com/office/drawing/2014/main" id="{0B58F6D4-E374-634E-8DE0-E9DD40CFB544}"/>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397691" y="1427099"/>
            <a:ext cx="1605232" cy="1605232"/>
          </a:xfrm>
          <a:prstGeom prst="rect">
            <a:avLst/>
          </a:prstGeom>
        </p:spPr>
      </p:pic>
      <p:pic>
        <p:nvPicPr>
          <p:cNvPr id="12" name="Graphic 11" descr="Key">
            <a:extLst>
              <a:ext uri="{FF2B5EF4-FFF2-40B4-BE49-F238E27FC236}">
                <a16:creationId xmlns:a16="http://schemas.microsoft.com/office/drawing/2014/main" id="{D473AF0C-6C8C-7E40-AF1F-C5DB62FC48CD}"/>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396181" y="1259779"/>
            <a:ext cx="1939872" cy="1939872"/>
          </a:xfrm>
          <a:prstGeom prst="rect">
            <a:avLst/>
          </a:prstGeom>
        </p:spPr>
      </p:pic>
      <p:cxnSp>
        <p:nvCxnSpPr>
          <p:cNvPr id="15" name="Straight Connector 14">
            <a:extLst>
              <a:ext uri="{FF2B5EF4-FFF2-40B4-BE49-F238E27FC236}">
                <a16:creationId xmlns:a16="http://schemas.microsoft.com/office/drawing/2014/main" id="{DB57C927-E3FD-544A-98CF-DC085738EF41}"/>
              </a:ext>
            </a:extLst>
          </p:cNvPr>
          <p:cNvCxnSpPr>
            <a:cxnSpLocks/>
          </p:cNvCxnSpPr>
          <p:nvPr/>
        </p:nvCxnSpPr>
        <p:spPr>
          <a:xfrm>
            <a:off x="1387700" y="3145055"/>
            <a:ext cx="1427852"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24F95D3-9FAC-1D4F-AFB5-3B535CD5AE24}"/>
              </a:ext>
            </a:extLst>
          </p:cNvPr>
          <p:cNvCxnSpPr>
            <a:cxnSpLocks/>
          </p:cNvCxnSpPr>
          <p:nvPr/>
        </p:nvCxnSpPr>
        <p:spPr>
          <a:xfrm>
            <a:off x="5486381" y="3145055"/>
            <a:ext cx="1427852"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0A89ECA-EC95-C54D-B17C-4B5B4E00F7F3}"/>
              </a:ext>
            </a:extLst>
          </p:cNvPr>
          <p:cNvCxnSpPr>
            <a:cxnSpLocks/>
          </p:cNvCxnSpPr>
          <p:nvPr/>
        </p:nvCxnSpPr>
        <p:spPr>
          <a:xfrm>
            <a:off x="9652191" y="3145055"/>
            <a:ext cx="1427852"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114A6F0-6E1F-234C-ACED-AC5E42FDA37A}"/>
              </a:ext>
            </a:extLst>
          </p:cNvPr>
          <p:cNvSpPr>
            <a:spLocks noGrp="1"/>
          </p:cNvSpPr>
          <p:nvPr>
            <p:ph type="title"/>
          </p:nvPr>
        </p:nvSpPr>
        <p:spPr/>
        <p:txBody>
          <a:bodyPr/>
          <a:lstStyle/>
          <a:p>
            <a:r>
              <a:rPr lang="en-US" dirty="0"/>
              <a:t>MODEL CLUBS</a:t>
            </a:r>
          </a:p>
        </p:txBody>
      </p:sp>
    </p:spTree>
    <p:extLst>
      <p:ext uri="{BB962C8B-B14F-4D97-AF65-F5344CB8AC3E}">
        <p14:creationId xmlns:p14="http://schemas.microsoft.com/office/powerpoint/2010/main" val="825499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47" name="Straight Connector 46">
            <a:extLst>
              <a:ext uri="{FF2B5EF4-FFF2-40B4-BE49-F238E27FC236}">
                <a16:creationId xmlns:a16="http://schemas.microsoft.com/office/drawing/2014/main" id="{E526021F-9184-CA4E-89B7-0E435C0DB8F0}"/>
              </a:ext>
            </a:extLst>
          </p:cNvPr>
          <p:cNvCxnSpPr/>
          <p:nvPr/>
        </p:nvCxnSpPr>
        <p:spPr>
          <a:xfrm>
            <a:off x="514380" y="1251646"/>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114A6F0-6E1F-234C-ACED-AC5E42FDA37A}"/>
              </a:ext>
            </a:extLst>
          </p:cNvPr>
          <p:cNvSpPr>
            <a:spLocks noGrp="1"/>
          </p:cNvSpPr>
          <p:nvPr>
            <p:ph type="title"/>
          </p:nvPr>
        </p:nvSpPr>
        <p:spPr>
          <a:xfrm>
            <a:off x="410818" y="316209"/>
            <a:ext cx="8258620" cy="923862"/>
          </a:xfrm>
        </p:spPr>
        <p:txBody>
          <a:bodyPr>
            <a:noAutofit/>
          </a:bodyPr>
          <a:lstStyle/>
          <a:p>
            <a:r>
              <a:rPr lang="en-US" dirty="0"/>
              <a:t>INCREASING MEMBER PARTICIPATION</a:t>
            </a:r>
          </a:p>
        </p:txBody>
      </p:sp>
      <p:sp>
        <p:nvSpPr>
          <p:cNvPr id="4" name="Text Placeholder 2">
            <a:extLst>
              <a:ext uri="{FF2B5EF4-FFF2-40B4-BE49-F238E27FC236}">
                <a16:creationId xmlns:a16="http://schemas.microsoft.com/office/drawing/2014/main" id="{DD7A44F1-D86D-744F-870B-B434BDFCDA0E}"/>
              </a:ext>
            </a:extLst>
          </p:cNvPr>
          <p:cNvSpPr txBox="1">
            <a:spLocks/>
          </p:cNvSpPr>
          <p:nvPr/>
        </p:nvSpPr>
        <p:spPr>
          <a:xfrm>
            <a:off x="410818" y="1569983"/>
            <a:ext cx="6615015" cy="446808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Aft>
                <a:spcPts val="1800"/>
              </a:spcAft>
              <a:buNone/>
            </a:pPr>
            <a:r>
              <a:rPr lang="en-US" b="1" dirty="0">
                <a:solidFill>
                  <a:schemeClr val="accent2"/>
                </a:solidFill>
              </a:rPr>
              <a:t>Individual Donations, Immense Impact</a:t>
            </a:r>
          </a:p>
          <a:p>
            <a:pPr marL="571500" indent="-571500">
              <a:lnSpc>
                <a:spcPct val="110000"/>
              </a:lnSpc>
            </a:pPr>
            <a:r>
              <a:rPr lang="en-US" dirty="0">
                <a:solidFill>
                  <a:schemeClr val="bg1"/>
                </a:solidFill>
              </a:rPr>
              <a:t>2.2% of Lions have donated directly to LCIF during Campaign 100</a:t>
            </a:r>
          </a:p>
          <a:p>
            <a:pPr marL="1028700" lvl="1" indent="-571500">
              <a:lnSpc>
                <a:spcPct val="110000"/>
              </a:lnSpc>
            </a:pPr>
            <a:r>
              <a:rPr lang="en-US" dirty="0">
                <a:solidFill>
                  <a:schemeClr val="bg1"/>
                </a:solidFill>
              </a:rPr>
              <a:t>Compared to 65% of clubs that have contributed</a:t>
            </a:r>
          </a:p>
          <a:p>
            <a:pPr marL="571500" indent="-571500">
              <a:lnSpc>
                <a:spcPct val="110000"/>
              </a:lnSpc>
              <a:spcAft>
                <a:spcPts val="1800"/>
              </a:spcAft>
            </a:pPr>
            <a:r>
              <a:rPr lang="en-US" dirty="0">
                <a:solidFill>
                  <a:schemeClr val="bg1"/>
                </a:solidFill>
              </a:rPr>
              <a:t>A cup of coffee (2 €) per week</a:t>
            </a:r>
          </a:p>
          <a:p>
            <a:pPr marL="571500" indent="-571500">
              <a:lnSpc>
                <a:spcPct val="110000"/>
              </a:lnSpc>
              <a:spcAft>
                <a:spcPts val="1800"/>
              </a:spcAft>
            </a:pPr>
            <a:endParaRPr lang="en-US" dirty="0"/>
          </a:p>
        </p:txBody>
      </p:sp>
    </p:spTree>
    <p:extLst>
      <p:ext uri="{BB962C8B-B14F-4D97-AF65-F5344CB8AC3E}">
        <p14:creationId xmlns:p14="http://schemas.microsoft.com/office/powerpoint/2010/main" val="2368559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3B699B4-A174-804A-AC7D-EA36684883A4}"/>
              </a:ext>
            </a:extLst>
          </p:cNvPr>
          <p:cNvGrpSpPr/>
          <p:nvPr/>
        </p:nvGrpSpPr>
        <p:grpSpPr>
          <a:xfrm>
            <a:off x="2287588" y="1920210"/>
            <a:ext cx="3753802" cy="3753802"/>
            <a:chOff x="8165771" y="3240156"/>
            <a:chExt cx="3216959" cy="3216959"/>
          </a:xfrm>
        </p:grpSpPr>
        <p:pic>
          <p:nvPicPr>
            <p:cNvPr id="15" name="Picture 14">
              <a:extLst>
                <a:ext uri="{FF2B5EF4-FFF2-40B4-BE49-F238E27FC236}">
                  <a16:creationId xmlns:a16="http://schemas.microsoft.com/office/drawing/2014/main" id="{7249AF88-F533-624C-9D0A-5AD2006E274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79680" y="4063947"/>
              <a:ext cx="2615645" cy="1646549"/>
            </a:xfrm>
            <a:prstGeom prst="rect">
              <a:avLst/>
            </a:prstGeom>
          </p:spPr>
        </p:pic>
        <p:sp>
          <p:nvSpPr>
            <p:cNvPr id="16" name="Oval 15">
              <a:extLst>
                <a:ext uri="{FF2B5EF4-FFF2-40B4-BE49-F238E27FC236}">
                  <a16:creationId xmlns:a16="http://schemas.microsoft.com/office/drawing/2014/main" id="{594D45AE-91BB-6F49-A820-A0E39C9E832C}"/>
                </a:ext>
              </a:extLst>
            </p:cNvPr>
            <p:cNvSpPr/>
            <p:nvPr/>
          </p:nvSpPr>
          <p:spPr>
            <a:xfrm>
              <a:off x="8165771" y="3240156"/>
              <a:ext cx="3216959" cy="3216959"/>
            </a:xfrm>
            <a:prstGeom prst="ellipse">
              <a:avLst/>
            </a:prstGeom>
            <a:noFill/>
            <a:ln w="1270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grpSp>
      <p:grpSp>
        <p:nvGrpSpPr>
          <p:cNvPr id="17" name="Group 16">
            <a:extLst>
              <a:ext uri="{FF2B5EF4-FFF2-40B4-BE49-F238E27FC236}">
                <a16:creationId xmlns:a16="http://schemas.microsoft.com/office/drawing/2014/main" id="{177BAD9F-F656-5B42-A0E7-F208B1EFDC1A}"/>
              </a:ext>
            </a:extLst>
          </p:cNvPr>
          <p:cNvGrpSpPr/>
          <p:nvPr/>
        </p:nvGrpSpPr>
        <p:grpSpPr>
          <a:xfrm>
            <a:off x="5821105" y="2211971"/>
            <a:ext cx="4426207" cy="716980"/>
            <a:chOff x="5610082" y="1106940"/>
            <a:chExt cx="6023118" cy="975656"/>
          </a:xfrm>
        </p:grpSpPr>
        <p:sp>
          <p:nvSpPr>
            <p:cNvPr id="2" name="TextBox 1">
              <a:extLst>
                <a:ext uri="{FF2B5EF4-FFF2-40B4-BE49-F238E27FC236}">
                  <a16:creationId xmlns:a16="http://schemas.microsoft.com/office/drawing/2014/main" id="{C7D072B2-9D0C-B441-AFAD-7CA75961CADC}"/>
                </a:ext>
              </a:extLst>
            </p:cNvPr>
            <p:cNvSpPr txBox="1"/>
            <p:nvPr/>
          </p:nvSpPr>
          <p:spPr>
            <a:xfrm>
              <a:off x="8173856" y="1106940"/>
              <a:ext cx="345934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BB700"/>
                  </a:solidFill>
                  <a:effectLst/>
                  <a:uLnTx/>
                  <a:uFillTx/>
                  <a:latin typeface="Arial" panose="020B0604020202020204"/>
                  <a:ea typeface="+mn-ea"/>
                  <a:cs typeface="+mn-cs"/>
                </a:rPr>
                <a:t>INCREASING</a:t>
              </a:r>
              <a:r>
                <a:rPr kumimoji="0" lang="en-US" sz="2400" b="1" i="0" u="none" strike="noStrike" kern="1200" cap="none" spc="0" normalizeH="0" baseline="0" noProof="0" dirty="0">
                  <a:ln>
                    <a:noFill/>
                  </a:ln>
                  <a:solidFill>
                    <a:srgbClr val="B3B2B1">
                      <a:lumMod val="20000"/>
                      <a:lumOff val="80000"/>
                    </a:srgbClr>
                  </a:solidFill>
                  <a:effectLst/>
                  <a:uLnTx/>
                  <a:uFillTx/>
                  <a:latin typeface="Arial" panose="020B0604020202020204"/>
                  <a:ea typeface="+mn-ea"/>
                  <a:cs typeface="+mn-cs"/>
                </a:rPr>
                <a:t> </a:t>
              </a:r>
              <a:br>
                <a:rPr kumimoji="0" lang="en-US" sz="2400" b="0" i="0" u="none" strike="noStrike" kern="1200" cap="none" spc="0" normalizeH="0" baseline="0" noProof="0" dirty="0">
                  <a:ln>
                    <a:noFill/>
                  </a:ln>
                  <a:solidFill>
                    <a:srgbClr val="B3B2B1">
                      <a:lumMod val="20000"/>
                      <a:lumOff val="80000"/>
                    </a:srgbClr>
                  </a:solidFill>
                  <a:effectLst/>
                  <a:uLnTx/>
                  <a:uFillTx/>
                  <a:latin typeface="Arial" panose="020B0604020202020204"/>
                  <a:ea typeface="+mn-ea"/>
                  <a:cs typeface="+mn-cs"/>
                </a:rPr>
              </a:br>
              <a:r>
                <a:rPr kumimoji="0" lang="en-US" sz="2400" b="0" i="0" u="none" strike="noStrike" kern="1200" cap="none" spc="0" normalizeH="0" baseline="0" noProof="0" dirty="0">
                  <a:ln>
                    <a:noFill/>
                  </a:ln>
                  <a:solidFill>
                    <a:srgbClr val="B3B2B1">
                      <a:lumMod val="20000"/>
                      <a:lumOff val="80000"/>
                    </a:srgbClr>
                  </a:solidFill>
                  <a:effectLst/>
                  <a:uLnTx/>
                  <a:uFillTx/>
                  <a:latin typeface="Arial" panose="020B0604020202020204"/>
                  <a:ea typeface="+mn-ea"/>
                  <a:cs typeface="+mn-cs"/>
                </a:rPr>
                <a:t>Service Impact</a:t>
              </a:r>
            </a:p>
          </p:txBody>
        </p:sp>
        <p:cxnSp>
          <p:nvCxnSpPr>
            <p:cNvPr id="7" name="Straight Connector 6">
              <a:extLst>
                <a:ext uri="{FF2B5EF4-FFF2-40B4-BE49-F238E27FC236}">
                  <a16:creationId xmlns:a16="http://schemas.microsoft.com/office/drawing/2014/main" id="{3FAA7E30-F71A-3F47-9A74-45E5EDFFBF90}"/>
                </a:ext>
              </a:extLst>
            </p:cNvPr>
            <p:cNvCxnSpPr>
              <a:cxnSpLocks/>
            </p:cNvCxnSpPr>
            <p:nvPr/>
          </p:nvCxnSpPr>
          <p:spPr>
            <a:xfrm flipV="1">
              <a:off x="5610082" y="1524000"/>
              <a:ext cx="2416318" cy="558596"/>
            </a:xfrm>
            <a:prstGeom prst="line">
              <a:avLst/>
            </a:prstGeom>
            <a:ln w="34925">
              <a:solidFill>
                <a:schemeClr val="bg1"/>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E819140D-EBAE-7449-9088-E521B8C12578}"/>
              </a:ext>
            </a:extLst>
          </p:cNvPr>
          <p:cNvGrpSpPr/>
          <p:nvPr/>
        </p:nvGrpSpPr>
        <p:grpSpPr>
          <a:xfrm>
            <a:off x="6027102" y="3690807"/>
            <a:ext cx="4186795" cy="610674"/>
            <a:chOff x="5935865" y="3007721"/>
            <a:chExt cx="5697335" cy="830997"/>
          </a:xfrm>
        </p:grpSpPr>
        <p:sp>
          <p:nvSpPr>
            <p:cNvPr id="18" name="TextBox 17">
              <a:extLst>
                <a:ext uri="{FF2B5EF4-FFF2-40B4-BE49-F238E27FC236}">
                  <a16:creationId xmlns:a16="http://schemas.microsoft.com/office/drawing/2014/main" id="{51F29D06-11EE-9B48-9B29-892814B60E73}"/>
                </a:ext>
              </a:extLst>
            </p:cNvPr>
            <p:cNvSpPr txBox="1"/>
            <p:nvPr/>
          </p:nvSpPr>
          <p:spPr>
            <a:xfrm>
              <a:off x="8173856" y="3007721"/>
              <a:ext cx="345934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07CCA"/>
                  </a:solidFill>
                  <a:effectLst/>
                  <a:uLnTx/>
                  <a:uFillTx/>
                  <a:latin typeface="Arial" panose="020B0604020202020204"/>
                  <a:ea typeface="+mn-ea"/>
                  <a:cs typeface="+mn-cs"/>
                </a:rPr>
                <a:t>FIGHTING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B3B2B1">
                      <a:lumMod val="20000"/>
                      <a:lumOff val="80000"/>
                    </a:srgbClr>
                  </a:solidFill>
                  <a:effectLst/>
                  <a:uLnTx/>
                  <a:uFillTx/>
                  <a:latin typeface="Arial" panose="020B0604020202020204"/>
                  <a:ea typeface="+mn-ea"/>
                  <a:cs typeface="+mn-cs"/>
                </a:rPr>
                <a:t>Diabetes</a:t>
              </a:r>
            </a:p>
          </p:txBody>
        </p:sp>
        <p:cxnSp>
          <p:nvCxnSpPr>
            <p:cNvPr id="26" name="Straight Connector 25">
              <a:extLst>
                <a:ext uri="{FF2B5EF4-FFF2-40B4-BE49-F238E27FC236}">
                  <a16:creationId xmlns:a16="http://schemas.microsoft.com/office/drawing/2014/main" id="{60731A8F-E173-544D-BCC5-67CE634FA41A}"/>
                </a:ext>
              </a:extLst>
            </p:cNvPr>
            <p:cNvCxnSpPr>
              <a:cxnSpLocks/>
            </p:cNvCxnSpPr>
            <p:nvPr/>
          </p:nvCxnSpPr>
          <p:spPr>
            <a:xfrm flipV="1">
              <a:off x="5935865" y="3411513"/>
              <a:ext cx="2090535" cy="39150"/>
            </a:xfrm>
            <a:prstGeom prst="line">
              <a:avLst/>
            </a:prstGeom>
            <a:ln w="34925">
              <a:solidFill>
                <a:schemeClr val="bg1"/>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AF323389-E26E-3640-B729-911490406B89}"/>
              </a:ext>
            </a:extLst>
          </p:cNvPr>
          <p:cNvGrpSpPr/>
          <p:nvPr/>
        </p:nvGrpSpPr>
        <p:grpSpPr>
          <a:xfrm>
            <a:off x="5521818" y="5092769"/>
            <a:ext cx="4520212" cy="705416"/>
            <a:chOff x="5482160" y="4779579"/>
            <a:chExt cx="6151040" cy="959920"/>
          </a:xfrm>
        </p:grpSpPr>
        <p:sp>
          <p:nvSpPr>
            <p:cNvPr id="19" name="TextBox 18">
              <a:extLst>
                <a:ext uri="{FF2B5EF4-FFF2-40B4-BE49-F238E27FC236}">
                  <a16:creationId xmlns:a16="http://schemas.microsoft.com/office/drawing/2014/main" id="{E75774DD-36F8-5D42-BB19-516F49C651BD}"/>
                </a:ext>
              </a:extLst>
            </p:cNvPr>
            <p:cNvSpPr txBox="1"/>
            <p:nvPr/>
          </p:nvSpPr>
          <p:spPr>
            <a:xfrm>
              <a:off x="8173856" y="4908502"/>
              <a:ext cx="345934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AB68"/>
                  </a:solidFill>
                  <a:effectLst/>
                  <a:uLnTx/>
                  <a:uFillTx/>
                  <a:latin typeface="Arial" panose="020B0604020202020204"/>
                  <a:ea typeface="+mn-ea"/>
                  <a:cs typeface="+mn-cs"/>
                </a:rPr>
                <a:t>EXPANDING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B3B2B1">
                      <a:lumMod val="20000"/>
                      <a:lumOff val="80000"/>
                    </a:srgbClr>
                  </a:solidFill>
                  <a:effectLst/>
                  <a:uLnTx/>
                  <a:uFillTx/>
                  <a:latin typeface="Arial" panose="020B0604020202020204"/>
                  <a:ea typeface="+mn-ea"/>
                  <a:cs typeface="+mn-cs"/>
                </a:rPr>
                <a:t>Global Causes</a:t>
              </a:r>
            </a:p>
          </p:txBody>
        </p:sp>
        <p:cxnSp>
          <p:nvCxnSpPr>
            <p:cNvPr id="28" name="Straight Connector 27">
              <a:extLst>
                <a:ext uri="{FF2B5EF4-FFF2-40B4-BE49-F238E27FC236}">
                  <a16:creationId xmlns:a16="http://schemas.microsoft.com/office/drawing/2014/main" id="{11A67941-8E5E-2A44-9C9B-98C8384E8CD9}"/>
                </a:ext>
              </a:extLst>
            </p:cNvPr>
            <p:cNvCxnSpPr>
              <a:cxnSpLocks/>
            </p:cNvCxnSpPr>
            <p:nvPr/>
          </p:nvCxnSpPr>
          <p:spPr>
            <a:xfrm>
              <a:off x="5482160" y="4779579"/>
              <a:ext cx="2544240" cy="438530"/>
            </a:xfrm>
            <a:prstGeom prst="line">
              <a:avLst/>
            </a:prstGeom>
            <a:ln w="34925">
              <a:solidFill>
                <a:schemeClr val="bg1"/>
              </a:solidFill>
              <a:tailEnd type="diamond" w="lg" len="lg"/>
            </a:ln>
          </p:spPr>
          <p:style>
            <a:lnRef idx="1">
              <a:schemeClr val="accent1"/>
            </a:lnRef>
            <a:fillRef idx="0">
              <a:schemeClr val="accent1"/>
            </a:fillRef>
            <a:effectRef idx="0">
              <a:schemeClr val="accent1"/>
            </a:effectRef>
            <a:fontRef idx="minor">
              <a:schemeClr val="tx1"/>
            </a:fontRef>
          </p:style>
        </p:cxnSp>
      </p:grpSp>
      <p:pic>
        <p:nvPicPr>
          <p:cNvPr id="4" name="Picture 3" descr="Icon&#10;&#10;Description automatically generated">
            <a:extLst>
              <a:ext uri="{FF2B5EF4-FFF2-40B4-BE49-F238E27FC236}">
                <a16:creationId xmlns:a16="http://schemas.microsoft.com/office/drawing/2014/main" id="{4A5F0B87-D8A9-2D40-9B9D-071876145B6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43571" y="380205"/>
            <a:ext cx="1062901" cy="1091416"/>
          </a:xfrm>
          <a:prstGeom prst="rect">
            <a:avLst/>
          </a:prstGeom>
        </p:spPr>
      </p:pic>
      <p:pic>
        <p:nvPicPr>
          <p:cNvPr id="6" name="Picture 5" descr="Icon&#10;&#10;Description automatically generated">
            <a:extLst>
              <a:ext uri="{FF2B5EF4-FFF2-40B4-BE49-F238E27FC236}">
                <a16:creationId xmlns:a16="http://schemas.microsoft.com/office/drawing/2014/main" id="{E077A729-8118-6F4E-9E43-A21C536F512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68998" y="380205"/>
            <a:ext cx="1091416" cy="1091416"/>
          </a:xfrm>
          <a:prstGeom prst="rect">
            <a:avLst/>
          </a:prstGeom>
        </p:spPr>
      </p:pic>
      <p:pic>
        <p:nvPicPr>
          <p:cNvPr id="9" name="Picture 8" descr="Icon&#10;&#10;Description automatically generated">
            <a:extLst>
              <a:ext uri="{FF2B5EF4-FFF2-40B4-BE49-F238E27FC236}">
                <a16:creationId xmlns:a16="http://schemas.microsoft.com/office/drawing/2014/main" id="{D45441FD-81BE-CB44-A839-44E42819261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18381" y="380205"/>
            <a:ext cx="1091416" cy="1091416"/>
          </a:xfrm>
          <a:prstGeom prst="rect">
            <a:avLst/>
          </a:prstGeom>
        </p:spPr>
      </p:pic>
      <p:pic>
        <p:nvPicPr>
          <p:cNvPr id="11" name="Picture 10" descr="Logo, icon&#10;&#10;Description automatically generated">
            <a:extLst>
              <a:ext uri="{FF2B5EF4-FFF2-40B4-BE49-F238E27FC236}">
                <a16:creationId xmlns:a16="http://schemas.microsoft.com/office/drawing/2014/main" id="{7457170E-E19E-A84F-B1B5-CC7E5E706E9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779358" y="380205"/>
            <a:ext cx="1043407" cy="1091416"/>
          </a:xfrm>
          <a:prstGeom prst="rect">
            <a:avLst/>
          </a:prstGeom>
        </p:spPr>
      </p:pic>
      <p:pic>
        <p:nvPicPr>
          <p:cNvPr id="13" name="Picture 12" descr="Logo, icon&#10;&#10;Description automatically generated">
            <a:extLst>
              <a:ext uri="{FF2B5EF4-FFF2-40B4-BE49-F238E27FC236}">
                <a16:creationId xmlns:a16="http://schemas.microsoft.com/office/drawing/2014/main" id="{76AC9E24-1D6D-D34D-9252-19B84D12851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792954" y="380205"/>
            <a:ext cx="1092887" cy="1091416"/>
          </a:xfrm>
          <a:prstGeom prst="rect">
            <a:avLst/>
          </a:prstGeom>
        </p:spPr>
      </p:pic>
      <p:pic>
        <p:nvPicPr>
          <p:cNvPr id="22" name="Picture 21" descr="Icon&#10;&#10;Description automatically generated">
            <a:extLst>
              <a:ext uri="{FF2B5EF4-FFF2-40B4-BE49-F238E27FC236}">
                <a16:creationId xmlns:a16="http://schemas.microsoft.com/office/drawing/2014/main" id="{A7B40AEC-BC89-8848-8FBF-47B53DA0849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189629" y="380205"/>
            <a:ext cx="1206573" cy="1091416"/>
          </a:xfrm>
          <a:prstGeom prst="rect">
            <a:avLst/>
          </a:prstGeom>
        </p:spPr>
      </p:pic>
      <p:pic>
        <p:nvPicPr>
          <p:cNvPr id="24" name="Picture 23" descr="Icon&#10;&#10;Description automatically generated">
            <a:extLst>
              <a:ext uri="{FF2B5EF4-FFF2-40B4-BE49-F238E27FC236}">
                <a16:creationId xmlns:a16="http://schemas.microsoft.com/office/drawing/2014/main" id="{46F253C4-0981-EE42-88A0-F70B3632E07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69235" y="380205"/>
            <a:ext cx="1091416" cy="1091416"/>
          </a:xfrm>
          <a:prstGeom prst="rect">
            <a:avLst/>
          </a:prstGeom>
        </p:spPr>
      </p:pic>
      <p:pic>
        <p:nvPicPr>
          <p:cNvPr id="29" name="Picture 28" descr="Icon&#10;&#10;Description automatically generated">
            <a:extLst>
              <a:ext uri="{FF2B5EF4-FFF2-40B4-BE49-F238E27FC236}">
                <a16:creationId xmlns:a16="http://schemas.microsoft.com/office/drawing/2014/main" id="{41F9DD17-28F7-414B-BA6F-96F40BC0D96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843808" y="380205"/>
            <a:ext cx="1091416" cy="1091416"/>
          </a:xfrm>
          <a:prstGeom prst="rect">
            <a:avLst/>
          </a:prstGeom>
        </p:spPr>
      </p:pic>
    </p:spTree>
    <p:extLst>
      <p:ext uri="{BB962C8B-B14F-4D97-AF65-F5344CB8AC3E}">
        <p14:creationId xmlns:p14="http://schemas.microsoft.com/office/powerpoint/2010/main" val="29721434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E5EA2-1B66-EC42-84F3-5E2B41A31EA3}"/>
              </a:ext>
            </a:extLst>
          </p:cNvPr>
          <p:cNvSpPr>
            <a:spLocks noGrp="1"/>
          </p:cNvSpPr>
          <p:nvPr>
            <p:ph type="title"/>
          </p:nvPr>
        </p:nvSpPr>
        <p:spPr>
          <a:xfrm>
            <a:off x="410818" y="304612"/>
            <a:ext cx="8653041" cy="1109455"/>
          </a:xfrm>
        </p:spPr>
        <p:txBody>
          <a:bodyPr>
            <a:normAutofit/>
          </a:bodyPr>
          <a:lstStyle/>
          <a:p>
            <a:r>
              <a:rPr lang="en-US" dirty="0"/>
              <a:t>AMPLIFYING OUR IMPACT</a:t>
            </a:r>
            <a:br>
              <a:rPr lang="en-US" dirty="0"/>
            </a:br>
            <a:r>
              <a:rPr lang="en-US" sz="2200" dirty="0"/>
              <a:t>LCIF DAY AND THE ONLINE RECOGNITION EVENT</a:t>
            </a:r>
            <a:endParaRPr lang="en-US" dirty="0"/>
          </a:p>
        </p:txBody>
      </p:sp>
      <p:cxnSp>
        <p:nvCxnSpPr>
          <p:cNvPr id="20" name="Straight Connector 19">
            <a:extLst>
              <a:ext uri="{FF2B5EF4-FFF2-40B4-BE49-F238E27FC236}">
                <a16:creationId xmlns:a16="http://schemas.microsoft.com/office/drawing/2014/main" id="{7744CF55-3A35-0649-B8AE-FE4D4A4D2EDD}"/>
              </a:ext>
            </a:extLst>
          </p:cNvPr>
          <p:cNvCxnSpPr/>
          <p:nvPr/>
        </p:nvCxnSpPr>
        <p:spPr>
          <a:xfrm>
            <a:off x="529568" y="1338047"/>
            <a:ext cx="2743200" cy="0"/>
          </a:xfrm>
          <a:prstGeom prst="line">
            <a:avLst/>
          </a:prstGeom>
          <a:noFill/>
          <a:ln w="38100" cap="flat" cmpd="sng" algn="ctr">
            <a:solidFill>
              <a:srgbClr val="EBB700"/>
            </a:solidFill>
            <a:prstDash val="solid"/>
            <a:miter lim="800000"/>
          </a:ln>
          <a:effectLst/>
        </p:spPr>
      </p:cxnSp>
      <p:sp>
        <p:nvSpPr>
          <p:cNvPr id="3" name="Text Placeholder 2">
            <a:extLst>
              <a:ext uri="{FF2B5EF4-FFF2-40B4-BE49-F238E27FC236}">
                <a16:creationId xmlns:a16="http://schemas.microsoft.com/office/drawing/2014/main" id="{1F2AA79E-71C0-4148-87F4-1E782BF80410}"/>
              </a:ext>
            </a:extLst>
          </p:cNvPr>
          <p:cNvSpPr>
            <a:spLocks noGrp="1"/>
          </p:cNvSpPr>
          <p:nvPr>
            <p:ph type="body" sz="quarter" idx="13"/>
          </p:nvPr>
        </p:nvSpPr>
        <p:spPr>
          <a:xfrm>
            <a:off x="410818" y="1708879"/>
            <a:ext cx="7721800" cy="4468082"/>
          </a:xfrm>
        </p:spPr>
        <p:txBody>
          <a:bodyPr>
            <a:noAutofit/>
          </a:bodyPr>
          <a:lstStyle/>
          <a:p>
            <a:pPr marL="571500" indent="-571500">
              <a:lnSpc>
                <a:spcPct val="100000"/>
              </a:lnSpc>
              <a:spcAft>
                <a:spcPts val="4800"/>
              </a:spcAft>
            </a:pPr>
            <a:r>
              <a:rPr lang="en-US" sz="2400" dirty="0"/>
              <a:t>LCIF Day challenges every Club to participate. Host a fundraiser, and commit to donating about US$10 per member to LCIF from your fundraiser. </a:t>
            </a:r>
          </a:p>
          <a:p>
            <a:pPr marL="571500" indent="-571500">
              <a:lnSpc>
                <a:spcPct val="100000"/>
              </a:lnSpc>
              <a:spcAft>
                <a:spcPts val="4800"/>
              </a:spcAft>
            </a:pPr>
            <a:r>
              <a:rPr lang="en-US" sz="2400" dirty="0"/>
              <a:t>The Online Recognition Event will shine a spotlight on our most generous clubs, and Lions in CA IV. We will recognize new MJFs and PMJF recipients, Lead and Major Donors, and Model Clubs. Think about someone in your club who deserves to be recognized on this international scale.</a:t>
            </a:r>
            <a:endParaRPr lang="en-US" sz="2400" b="1" dirty="0">
              <a:solidFill>
                <a:schemeClr val="accent2"/>
              </a:solidFill>
            </a:endParaRPr>
          </a:p>
          <a:p>
            <a:pPr marL="571500" indent="-571500">
              <a:spcAft>
                <a:spcPts val="4800"/>
              </a:spcAft>
            </a:pPr>
            <a:endParaRPr lang="en-US" dirty="0"/>
          </a:p>
        </p:txBody>
      </p:sp>
    </p:spTree>
    <p:extLst>
      <p:ext uri="{BB962C8B-B14F-4D97-AF65-F5344CB8AC3E}">
        <p14:creationId xmlns:p14="http://schemas.microsoft.com/office/powerpoint/2010/main" val="854902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5">
            <a:extLst>
              <a:ext uri="{FF2B5EF4-FFF2-40B4-BE49-F238E27FC236}">
                <a16:creationId xmlns:a16="http://schemas.microsoft.com/office/drawing/2014/main" id="{E415E176-E02C-0946-9594-C71AA85512D8}"/>
              </a:ext>
            </a:extLst>
          </p:cNvPr>
          <p:cNvSpPr>
            <a:spLocks noGrp="1"/>
          </p:cNvSpPr>
          <p:nvPr>
            <p:ph type="ctrTitle"/>
          </p:nvPr>
        </p:nvSpPr>
        <p:spPr/>
        <p:txBody>
          <a:bodyPr>
            <a:noAutofit/>
          </a:bodyPr>
          <a:lstStyle/>
          <a:p>
            <a:r>
              <a:rPr lang="en-US" sz="4400" dirty="0"/>
              <a:t>CAMPAIGN 100:</a:t>
            </a:r>
            <a:br>
              <a:rPr lang="en-US" sz="4400" dirty="0"/>
            </a:br>
            <a:r>
              <a:rPr lang="en-US" sz="4400" dirty="0"/>
              <a:t>BE PART OF HISTORY</a:t>
            </a:r>
            <a:endParaRPr lang="en-US" sz="3200" b="0" dirty="0"/>
          </a:p>
        </p:txBody>
      </p:sp>
      <p:pic>
        <p:nvPicPr>
          <p:cNvPr id="6" name="Picture 5">
            <a:extLst>
              <a:ext uri="{FF2B5EF4-FFF2-40B4-BE49-F238E27FC236}">
                <a16:creationId xmlns:a16="http://schemas.microsoft.com/office/drawing/2014/main" id="{B69C3CA8-70A3-654A-956C-9A8B37A702B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74481" y="401106"/>
            <a:ext cx="6763518" cy="6462190"/>
          </a:xfrm>
          <a:prstGeom prst="rect">
            <a:avLst/>
          </a:prstGeom>
        </p:spPr>
      </p:pic>
    </p:spTree>
    <p:extLst>
      <p:ext uri="{BB962C8B-B14F-4D97-AF65-F5344CB8AC3E}">
        <p14:creationId xmlns:p14="http://schemas.microsoft.com/office/powerpoint/2010/main" val="3715047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4677BF9C-88B2-C042-A665-9C9936033713}"/>
              </a:ext>
            </a:extLst>
          </p:cNvPr>
          <p:cNvSpPr>
            <a:spLocks noGrp="1"/>
          </p:cNvSpPr>
          <p:nvPr>
            <p:ph type="ctrTitle"/>
          </p:nvPr>
        </p:nvSpPr>
        <p:spPr/>
        <p:txBody>
          <a:bodyPr>
            <a:normAutofit/>
          </a:bodyPr>
          <a:lstStyle/>
          <a:p>
            <a:r>
              <a:rPr lang="en-US" b="1"/>
              <a:t>QUESTIONS</a:t>
            </a:r>
          </a:p>
        </p:txBody>
      </p:sp>
      <p:pic>
        <p:nvPicPr>
          <p:cNvPr id="4" name="Picture 3">
            <a:extLst>
              <a:ext uri="{FF2B5EF4-FFF2-40B4-BE49-F238E27FC236}">
                <a16:creationId xmlns:a16="http://schemas.microsoft.com/office/drawing/2014/main" id="{14517067-4DD0-E543-88BA-578B7C19D06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5841" t="-2099" b="2719"/>
          <a:stretch/>
        </p:blipFill>
        <p:spPr>
          <a:xfrm>
            <a:off x="6858000" y="385092"/>
            <a:ext cx="6291870" cy="6494218"/>
          </a:xfrm>
          <a:prstGeom prst="rect">
            <a:avLst/>
          </a:prstGeom>
        </p:spPr>
      </p:pic>
    </p:spTree>
    <p:extLst>
      <p:ext uri="{BB962C8B-B14F-4D97-AF65-F5344CB8AC3E}">
        <p14:creationId xmlns:p14="http://schemas.microsoft.com/office/powerpoint/2010/main" val="364242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F4C8B798-6FD7-F446-A360-BA76D53E7051}"/>
              </a:ext>
            </a:extLst>
          </p:cNvPr>
          <p:cNvSpPr txBox="1"/>
          <p:nvPr/>
        </p:nvSpPr>
        <p:spPr>
          <a:xfrm>
            <a:off x="510408" y="1074983"/>
            <a:ext cx="6933379" cy="4431983"/>
          </a:xfrm>
          <a:prstGeom prst="rect">
            <a:avLst/>
          </a:prstGeom>
          <a:noFill/>
        </p:spPr>
        <p:txBody>
          <a:bodyPr wrap="square" lIns="91440" tIns="45720" rIns="91440" bIns="45720" rtlCol="0" anchor="t">
            <a:spAutoFit/>
          </a:bodyPr>
          <a:lstStyle/>
          <a:p>
            <a:pPr marR="0" lvl="0" algn="l" defTabSz="914400" rtl="0" eaLnBrk="1" fontAlgn="auto" latinLnBrk="0" hangingPunct="1">
              <a:lnSpc>
                <a:spcPct val="100000"/>
              </a:lnSpc>
              <a:spcBef>
                <a:spcPts val="0"/>
              </a:spcBef>
              <a:spcAft>
                <a:spcPts val="1800"/>
              </a:spcAft>
              <a:buClrTx/>
              <a:buSzTx/>
              <a:tabLst/>
              <a:defRPr/>
            </a:pPr>
            <a:r>
              <a:rPr lang="en-US" sz="4400" b="1" dirty="0">
                <a:solidFill>
                  <a:schemeClr val="accent2"/>
                </a:solidFill>
                <a:latin typeface="Arial"/>
                <a:cs typeface="Arial"/>
              </a:rPr>
              <a:t>LCIF Grants Awarded </a:t>
            </a:r>
            <a:br>
              <a:rPr lang="en-US" sz="4400" b="1" dirty="0">
                <a:solidFill>
                  <a:schemeClr val="accent2"/>
                </a:solidFill>
                <a:latin typeface="Arial"/>
                <a:cs typeface="Arial"/>
              </a:rPr>
            </a:br>
            <a:r>
              <a:rPr lang="en-US" sz="2400" dirty="0">
                <a:solidFill>
                  <a:schemeClr val="bg1"/>
                </a:solidFill>
                <a:latin typeface="Arial"/>
                <a:cs typeface="Arial"/>
              </a:rPr>
              <a:t>IN FY2018-2019</a:t>
            </a: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2200" dirty="0">
                <a:solidFill>
                  <a:srgbClr val="FFFFFF"/>
                </a:solidFill>
                <a:latin typeface="Arial"/>
                <a:cs typeface="Arial"/>
              </a:rPr>
              <a:t>US$100,000 Major Catastrophe grant to India</a:t>
            </a: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2200" dirty="0">
                <a:solidFill>
                  <a:srgbClr val="FFFFFF"/>
                </a:solidFill>
                <a:latin typeface="Arial"/>
                <a:cs typeface="Arial"/>
              </a:rPr>
              <a:t>Clean water projects in Burkina Faso with the Lions of Italy</a:t>
            </a: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2200" dirty="0">
                <a:solidFill>
                  <a:srgbClr val="FFFFFF"/>
                </a:solidFill>
                <a:latin typeface="Arial"/>
                <a:cs typeface="Arial"/>
              </a:rPr>
              <a:t>Equipping a stroke rehabilitation center in Estonia</a:t>
            </a: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2200" dirty="0">
                <a:solidFill>
                  <a:srgbClr val="FFFFFF"/>
                </a:solidFill>
                <a:latin typeface="Arial"/>
                <a:cs typeface="Arial"/>
              </a:rPr>
              <a:t>US$1 million to support measles outbreak vaccination activities with Measles and Rubella Initiative</a:t>
            </a:r>
          </a:p>
        </p:txBody>
      </p:sp>
    </p:spTree>
    <p:extLst>
      <p:ext uri="{BB962C8B-B14F-4D97-AF65-F5344CB8AC3E}">
        <p14:creationId xmlns:p14="http://schemas.microsoft.com/office/powerpoint/2010/main" val="359451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69341-C462-A24B-BAC8-6E1620460BCA}"/>
              </a:ext>
            </a:extLst>
          </p:cNvPr>
          <p:cNvSpPr>
            <a:spLocks noGrp="1"/>
          </p:cNvSpPr>
          <p:nvPr>
            <p:ph type="title"/>
          </p:nvPr>
        </p:nvSpPr>
        <p:spPr/>
        <p:txBody>
          <a:bodyPr>
            <a:noAutofit/>
          </a:bodyPr>
          <a:lstStyle/>
          <a:p>
            <a:r>
              <a:rPr lang="en-US" dirty="0"/>
              <a:t>PROGRESS TO GOAL</a:t>
            </a:r>
          </a:p>
        </p:txBody>
      </p:sp>
      <p:cxnSp>
        <p:nvCxnSpPr>
          <p:cNvPr id="22" name="Straight Connector 21">
            <a:extLst>
              <a:ext uri="{FF2B5EF4-FFF2-40B4-BE49-F238E27FC236}">
                <a16:creationId xmlns:a16="http://schemas.microsoft.com/office/drawing/2014/main" id="{4C7F9647-D60E-3C49-8183-C2042D0297A0}"/>
              </a:ext>
            </a:extLst>
          </p:cNvPr>
          <p:cNvCxnSpPr>
            <a:cxnSpLocks/>
          </p:cNvCxnSpPr>
          <p:nvPr/>
        </p:nvCxnSpPr>
        <p:spPr>
          <a:xfrm>
            <a:off x="535643" y="944144"/>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3" name="Chart 2">
            <a:extLst>
              <a:ext uri="{FF2B5EF4-FFF2-40B4-BE49-F238E27FC236}">
                <a16:creationId xmlns:a16="http://schemas.microsoft.com/office/drawing/2014/main" id="{6BED354A-7055-DA4E-BEE3-6584DF6EF5E5}"/>
              </a:ext>
            </a:extLst>
          </p:cNvPr>
          <p:cNvGraphicFramePr/>
          <p:nvPr>
            <p:extLst>
              <p:ext uri="{D42A27DB-BD31-4B8C-83A1-F6EECF244321}">
                <p14:modId xmlns:p14="http://schemas.microsoft.com/office/powerpoint/2010/main" val="3131998427"/>
              </p:ext>
            </p:extLst>
          </p:nvPr>
        </p:nvGraphicFramePr>
        <p:xfrm>
          <a:off x="535643" y="1144448"/>
          <a:ext cx="11065808" cy="5242065"/>
        </p:xfrm>
        <a:graphic>
          <a:graphicData uri="http://schemas.openxmlformats.org/drawingml/2006/chart">
            <c:chart xmlns:c="http://schemas.openxmlformats.org/drawingml/2006/chart" xmlns:r="http://schemas.openxmlformats.org/officeDocument/2006/relationships" r:id="rId3"/>
          </a:graphicData>
        </a:graphic>
      </p:graphicFrame>
      <p:sp>
        <p:nvSpPr>
          <p:cNvPr id="4" name="Oval 3">
            <a:extLst>
              <a:ext uri="{FF2B5EF4-FFF2-40B4-BE49-F238E27FC236}">
                <a16:creationId xmlns:a16="http://schemas.microsoft.com/office/drawing/2014/main" id="{A7CA6BAE-B5DB-E24F-BBEF-728256FCC4C9}"/>
              </a:ext>
            </a:extLst>
          </p:cNvPr>
          <p:cNvSpPr/>
          <p:nvPr/>
        </p:nvSpPr>
        <p:spPr>
          <a:xfrm>
            <a:off x="8786018" y="172898"/>
            <a:ext cx="2743201" cy="2743201"/>
          </a:xfrm>
          <a:prstGeom prst="ellipse">
            <a:avLst/>
          </a:prstGeom>
          <a:solidFill>
            <a:schemeClr val="accent2"/>
          </a:solidFill>
          <a:ln>
            <a:noFill/>
          </a:ln>
          <a:effectLst>
            <a:outerShdw blurRad="50800" dist="38100" dir="2700000" sx="101000" sy="101000" algn="tl" rotWithShape="0">
              <a:schemeClr val="accent2">
                <a:alpha val="40000"/>
              </a:scheme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en-US" sz="6600" b="1" dirty="0">
                <a:solidFill>
                  <a:schemeClr val="accent1"/>
                </a:solidFill>
              </a:rPr>
              <a:t>36%</a:t>
            </a:r>
          </a:p>
          <a:p>
            <a:pPr algn="ctr"/>
            <a:r>
              <a:rPr lang="en-US" b="1" dirty="0">
                <a:solidFill>
                  <a:schemeClr val="accent1"/>
                </a:solidFill>
              </a:rPr>
              <a:t>TO GOAL</a:t>
            </a:r>
          </a:p>
          <a:p>
            <a:pPr algn="ctr"/>
            <a:r>
              <a:rPr lang="en-US" sz="1400" i="1" dirty="0">
                <a:solidFill>
                  <a:schemeClr val="accent1"/>
                </a:solidFill>
              </a:rPr>
              <a:t>As of June 30, 2019</a:t>
            </a:r>
          </a:p>
        </p:txBody>
      </p:sp>
    </p:spTree>
    <p:extLst>
      <p:ext uri="{BB962C8B-B14F-4D97-AF65-F5344CB8AC3E}">
        <p14:creationId xmlns:p14="http://schemas.microsoft.com/office/powerpoint/2010/main" val="3932068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79927103-B3BD-3649-BFA2-8F06752947BB}"/>
              </a:ext>
            </a:extLst>
          </p:cNvPr>
          <p:cNvSpPr/>
          <p:nvPr/>
        </p:nvSpPr>
        <p:spPr>
          <a:xfrm>
            <a:off x="422200" y="1160708"/>
            <a:ext cx="4078166" cy="4078166"/>
          </a:xfrm>
          <a:prstGeom prst="ellipse">
            <a:avLst/>
          </a:prstGeom>
          <a:noFill/>
          <a:ln w="1270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F4C8B798-6FD7-F446-A360-BA76D53E7051}"/>
              </a:ext>
            </a:extLst>
          </p:cNvPr>
          <p:cNvSpPr txBox="1"/>
          <p:nvPr/>
        </p:nvSpPr>
        <p:spPr>
          <a:xfrm>
            <a:off x="5039546" y="1507020"/>
            <a:ext cx="6933379" cy="3385542"/>
          </a:xfrm>
          <a:prstGeom prst="rect">
            <a:avLst/>
          </a:prstGeom>
          <a:noFill/>
        </p:spPr>
        <p:txBody>
          <a:bodyPr wrap="square" lIns="91440" tIns="45720" rIns="91440" bIns="45720" rtlCol="0" anchor="t">
            <a:spAutoFit/>
          </a:bodyPr>
          <a:lstStyle/>
          <a:p>
            <a:pPr marR="0" lvl="0" algn="l" defTabSz="914400" rtl="0" eaLnBrk="1" fontAlgn="auto" latinLnBrk="0" hangingPunct="1">
              <a:lnSpc>
                <a:spcPct val="100000"/>
              </a:lnSpc>
              <a:spcBef>
                <a:spcPts val="0"/>
              </a:spcBef>
              <a:spcAft>
                <a:spcPts val="1800"/>
              </a:spcAft>
              <a:buClrTx/>
              <a:buSzTx/>
              <a:tabLst/>
              <a:defRPr/>
            </a:pPr>
            <a:r>
              <a:rPr lang="en-US" sz="4400" b="1" dirty="0">
                <a:solidFill>
                  <a:schemeClr val="accent2"/>
                </a:solidFill>
                <a:latin typeface="Arial"/>
                <a:cs typeface="Arial"/>
              </a:rPr>
              <a:t>2019 Convention</a:t>
            </a: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2200" dirty="0">
                <a:solidFill>
                  <a:srgbClr val="FFFFFF"/>
                </a:solidFill>
                <a:latin typeface="Arial"/>
                <a:cs typeface="Arial"/>
              </a:rPr>
              <a:t>Past International President Gudrun </a:t>
            </a:r>
            <a:r>
              <a:rPr lang="en-US" sz="2200" dirty="0" err="1">
                <a:solidFill>
                  <a:srgbClr val="FFFFFF"/>
                </a:solidFill>
                <a:latin typeface="Arial"/>
                <a:cs typeface="Arial"/>
              </a:rPr>
              <a:t>Yngvadottir</a:t>
            </a:r>
            <a:r>
              <a:rPr lang="en-US" sz="2200" dirty="0">
                <a:solidFill>
                  <a:srgbClr val="FFFFFF"/>
                </a:solidFill>
                <a:latin typeface="Arial"/>
                <a:cs typeface="Arial"/>
              </a:rPr>
              <a:t> became the </a:t>
            </a:r>
            <a:r>
              <a:rPr lang="en-US" sz="3200" b="1" dirty="0">
                <a:solidFill>
                  <a:schemeClr val="accent5"/>
                </a:solidFill>
                <a:latin typeface="Arial"/>
                <a:cs typeface="Arial"/>
              </a:rPr>
              <a:t>first woman LCIF Chairperson</a:t>
            </a: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FFFFFF"/>
                </a:solidFill>
                <a:effectLst/>
                <a:uLnTx/>
                <a:uFillTx/>
                <a:latin typeface="Arial"/>
                <a:ea typeface="+mn-ea"/>
                <a:cs typeface="Arial"/>
              </a:rPr>
              <a:t>Election of Lion </a:t>
            </a:r>
            <a:r>
              <a:rPr kumimoji="0" lang="en-US" sz="3200" b="1" i="0" u="none" strike="noStrike" kern="1200" cap="none" spc="0" normalizeH="0" baseline="0" noProof="0" dirty="0">
                <a:ln>
                  <a:noFill/>
                </a:ln>
                <a:solidFill>
                  <a:schemeClr val="accent3"/>
                </a:solidFill>
                <a:effectLst/>
                <a:uLnTx/>
                <a:uFillTx/>
                <a:latin typeface="Arial"/>
                <a:ea typeface="+mn-ea"/>
                <a:cs typeface="Arial"/>
              </a:rPr>
              <a:t>Dr. Jung-Yul Choi </a:t>
            </a:r>
            <a:r>
              <a:rPr kumimoji="0" lang="en-US" sz="2200" b="0" i="0" u="none" strike="noStrike" kern="1200" cap="none" spc="0" normalizeH="0" baseline="0" noProof="0" dirty="0">
                <a:ln>
                  <a:noFill/>
                </a:ln>
                <a:solidFill>
                  <a:srgbClr val="FFFFFF"/>
                </a:solidFill>
                <a:effectLst/>
                <a:uLnTx/>
                <a:uFillTx/>
                <a:latin typeface="Arial"/>
                <a:ea typeface="+mn-ea"/>
                <a:cs typeface="Arial"/>
              </a:rPr>
              <a:t>as International President</a:t>
            </a:r>
            <a:endParaRPr lang="en-US" sz="2200" dirty="0">
              <a:solidFill>
                <a:srgbClr val="FFFFFF"/>
              </a:solidFill>
              <a:latin typeface="Arial"/>
              <a:cs typeface="Arial"/>
            </a:endParaRPr>
          </a:p>
        </p:txBody>
      </p:sp>
      <p:pic>
        <p:nvPicPr>
          <p:cNvPr id="2" name="Picture 2" descr="Logo&#10;&#10;Description automatically generated">
            <a:extLst>
              <a:ext uri="{FF2B5EF4-FFF2-40B4-BE49-F238E27FC236}">
                <a16:creationId xmlns:a16="http://schemas.microsoft.com/office/drawing/2014/main" id="{5C2578F4-B5EA-46EA-9CA1-477F0ECF56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5976" y="1830314"/>
            <a:ext cx="2743200" cy="2743200"/>
          </a:xfrm>
          <a:prstGeom prst="rect">
            <a:avLst/>
          </a:prstGeom>
        </p:spPr>
      </p:pic>
    </p:spTree>
    <p:extLst>
      <p:ext uri="{BB962C8B-B14F-4D97-AF65-F5344CB8AC3E}">
        <p14:creationId xmlns:p14="http://schemas.microsoft.com/office/powerpoint/2010/main" val="2996226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F4C8B798-6FD7-F446-A360-BA76D53E7051}"/>
              </a:ext>
            </a:extLst>
          </p:cNvPr>
          <p:cNvSpPr txBox="1"/>
          <p:nvPr/>
        </p:nvSpPr>
        <p:spPr>
          <a:xfrm>
            <a:off x="524695" y="435873"/>
            <a:ext cx="6704780" cy="5986254"/>
          </a:xfrm>
          <a:prstGeom prst="rect">
            <a:avLst/>
          </a:prstGeom>
          <a:noFill/>
        </p:spPr>
        <p:txBody>
          <a:bodyPr wrap="square" lIns="91440" tIns="45720" rIns="91440" bIns="45720" rtlCol="0" anchor="t">
            <a:spAutoFit/>
          </a:bodyPr>
          <a:lstStyle/>
          <a:p>
            <a:pPr marR="0" lvl="0" algn="l" defTabSz="914400" rtl="0" eaLnBrk="1" fontAlgn="auto" latinLnBrk="0" hangingPunct="1">
              <a:lnSpc>
                <a:spcPct val="100000"/>
              </a:lnSpc>
              <a:spcBef>
                <a:spcPts val="0"/>
              </a:spcBef>
              <a:spcAft>
                <a:spcPts val="1800"/>
              </a:spcAft>
              <a:buClrTx/>
              <a:buSzTx/>
              <a:tabLst/>
              <a:defRPr/>
            </a:pPr>
            <a:r>
              <a:rPr lang="en-US" sz="4400" b="1" dirty="0">
                <a:solidFill>
                  <a:schemeClr val="accent2"/>
                </a:solidFill>
                <a:latin typeface="Arial"/>
                <a:cs typeface="Arial"/>
              </a:rPr>
              <a:t>LCIF’s Response </a:t>
            </a:r>
            <a:br>
              <a:rPr lang="en-US" sz="4400" b="1" dirty="0">
                <a:solidFill>
                  <a:schemeClr val="accent2"/>
                </a:solidFill>
                <a:latin typeface="Arial"/>
                <a:cs typeface="Arial"/>
              </a:rPr>
            </a:br>
            <a:r>
              <a:rPr lang="en-US" sz="4400" b="1" dirty="0">
                <a:solidFill>
                  <a:schemeClr val="accent2"/>
                </a:solidFill>
                <a:latin typeface="Arial"/>
                <a:cs typeface="Arial"/>
              </a:rPr>
              <a:t>to COVID-19</a:t>
            </a: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2200" dirty="0">
                <a:solidFill>
                  <a:srgbClr val="FFFFFF"/>
                </a:solidFill>
                <a:latin typeface="Arial"/>
                <a:cs typeface="Arial"/>
              </a:rPr>
              <a:t>LCIF’s Oak Brook staff began working remotely</a:t>
            </a: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2200" dirty="0">
                <a:solidFill>
                  <a:srgbClr val="FFFFFF"/>
                </a:solidFill>
                <a:latin typeface="Arial"/>
                <a:cs typeface="Arial"/>
              </a:rPr>
              <a:t>Forums and conventions were cancelled, postponed, or held virtually</a:t>
            </a: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2200" dirty="0">
                <a:solidFill>
                  <a:srgbClr val="FFFFFF"/>
                </a:solidFill>
                <a:latin typeface="Arial"/>
                <a:cs typeface="Arial"/>
              </a:rPr>
              <a:t>The difficult decision was made to cancel </a:t>
            </a:r>
            <a:r>
              <a:rPr lang="en-US" sz="2200" dirty="0" err="1">
                <a:solidFill>
                  <a:srgbClr val="FFFFFF"/>
                </a:solidFill>
                <a:latin typeface="Arial"/>
                <a:cs typeface="Arial"/>
              </a:rPr>
              <a:t>LCICon</a:t>
            </a:r>
            <a:r>
              <a:rPr lang="en-US" sz="2200" dirty="0">
                <a:solidFill>
                  <a:srgbClr val="FFFFFF"/>
                </a:solidFill>
                <a:latin typeface="Arial"/>
                <a:cs typeface="Arial"/>
              </a:rPr>
              <a:t> 2020 and extend all officer terms by one year</a:t>
            </a: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2200" dirty="0">
                <a:solidFill>
                  <a:srgbClr val="FFFFFF"/>
                </a:solidFill>
                <a:latin typeface="Arial"/>
                <a:cs typeface="Arial"/>
              </a:rPr>
              <a:t>LCIF began a new COVID-19 Relief grant which helped provide much needed personal protective equipment</a:t>
            </a:r>
          </a:p>
          <a:p>
            <a:pPr marL="800100" lvl="1" indent="-342900">
              <a:spcAft>
                <a:spcPts val="1800"/>
              </a:spcAft>
              <a:buFont typeface="Arial" panose="020B0604020202020204" pitchFamily="34" charset="0"/>
              <a:buChar char="•"/>
              <a:defRPr/>
            </a:pPr>
            <a:r>
              <a:rPr lang="en-US" sz="2200" dirty="0">
                <a:solidFill>
                  <a:srgbClr val="FFFFFF"/>
                </a:solidFill>
                <a:latin typeface="Arial"/>
                <a:cs typeface="Arial"/>
              </a:rPr>
              <a:t>39 grants were issued in Constitutional Area IV totaling US$1,682,259</a:t>
            </a:r>
          </a:p>
        </p:txBody>
      </p:sp>
    </p:spTree>
    <p:extLst>
      <p:ext uri="{BB962C8B-B14F-4D97-AF65-F5344CB8AC3E}">
        <p14:creationId xmlns:p14="http://schemas.microsoft.com/office/powerpoint/2010/main" val="2443252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F4C8B798-6FD7-F446-A360-BA76D53E7051}"/>
              </a:ext>
            </a:extLst>
          </p:cNvPr>
          <p:cNvSpPr txBox="1"/>
          <p:nvPr/>
        </p:nvSpPr>
        <p:spPr>
          <a:xfrm>
            <a:off x="510408" y="589761"/>
            <a:ext cx="7004817" cy="5678478"/>
          </a:xfrm>
          <a:prstGeom prst="rect">
            <a:avLst/>
          </a:prstGeom>
          <a:noFill/>
        </p:spPr>
        <p:txBody>
          <a:bodyPr wrap="square" lIns="91440" tIns="45720" rIns="91440" bIns="45720" rtlCol="0" anchor="t">
            <a:spAutoFit/>
          </a:bodyPr>
          <a:lstStyle/>
          <a:p>
            <a:pPr marR="0" lvl="0" algn="l" defTabSz="914400" rtl="0" eaLnBrk="1" fontAlgn="auto" latinLnBrk="0" hangingPunct="1">
              <a:lnSpc>
                <a:spcPct val="100000"/>
              </a:lnSpc>
              <a:spcBef>
                <a:spcPts val="0"/>
              </a:spcBef>
              <a:spcAft>
                <a:spcPts val="1800"/>
              </a:spcAft>
              <a:buClrTx/>
              <a:buSzTx/>
              <a:tabLst/>
              <a:defRPr/>
            </a:pPr>
            <a:r>
              <a:rPr lang="en-US" sz="4400" b="1" dirty="0">
                <a:solidFill>
                  <a:schemeClr val="accent2"/>
                </a:solidFill>
                <a:latin typeface="Arial"/>
                <a:cs typeface="Arial"/>
              </a:rPr>
              <a:t>Additional Program Milestones and Grants</a:t>
            </a:r>
            <a:br>
              <a:rPr lang="en-US" sz="4400" b="1" dirty="0">
                <a:solidFill>
                  <a:schemeClr val="accent2"/>
                </a:solidFill>
                <a:latin typeface="Arial"/>
                <a:cs typeface="Arial"/>
              </a:rPr>
            </a:br>
            <a:r>
              <a:rPr lang="en-US" sz="2400" dirty="0">
                <a:solidFill>
                  <a:schemeClr val="bg1"/>
                </a:solidFill>
                <a:latin typeface="Arial"/>
                <a:cs typeface="Arial"/>
              </a:rPr>
              <a:t>IN FY2019-2020</a:t>
            </a: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2200" dirty="0">
                <a:solidFill>
                  <a:srgbClr val="FFFFFF"/>
                </a:solidFill>
                <a:latin typeface="Arial"/>
                <a:cs typeface="Arial"/>
              </a:rPr>
              <a:t>Renewed Carter Center partnership to combat river blindness and trachoma with a 4-year agreement</a:t>
            </a: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2200" dirty="0">
                <a:solidFill>
                  <a:srgbClr val="FFFFFF"/>
                </a:solidFill>
                <a:latin typeface="Arial"/>
                <a:cs typeface="Arial"/>
              </a:rPr>
              <a:t>Launched partnership between LCIF, Texas Children’s Hospital, and Global HOPE</a:t>
            </a: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2200" dirty="0">
                <a:solidFill>
                  <a:srgbClr val="FFFFFF"/>
                </a:solidFill>
                <a:latin typeface="Arial"/>
                <a:cs typeface="Arial"/>
              </a:rPr>
              <a:t>Equipped a cardiology unit in Italy</a:t>
            </a: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2200" dirty="0">
                <a:solidFill>
                  <a:srgbClr val="FFFFFF"/>
                </a:solidFill>
                <a:latin typeface="Arial"/>
                <a:cs typeface="Arial"/>
              </a:rPr>
              <a:t>Developed vocational training center for deaf in Tanzania</a:t>
            </a: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2200" dirty="0">
                <a:solidFill>
                  <a:srgbClr val="FFFFFF"/>
                </a:solidFill>
                <a:latin typeface="Arial"/>
                <a:cs typeface="Arial"/>
              </a:rPr>
              <a:t>Equipped pediatric surgical room in Cyprus</a:t>
            </a:r>
          </a:p>
        </p:txBody>
      </p:sp>
    </p:spTree>
    <p:extLst>
      <p:ext uri="{BB962C8B-B14F-4D97-AF65-F5344CB8AC3E}">
        <p14:creationId xmlns:p14="http://schemas.microsoft.com/office/powerpoint/2010/main" val="358128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LCIF">
      <a:dk1>
        <a:srgbClr val="555659"/>
      </a:dk1>
      <a:lt1>
        <a:srgbClr val="FEFFFF"/>
      </a:lt1>
      <a:dk2>
        <a:srgbClr val="00338D"/>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1">
  <a:themeElements>
    <a:clrScheme name="Lions Club International">
      <a:dk1>
        <a:srgbClr val="00338D"/>
      </a:dk1>
      <a:lt1>
        <a:srgbClr val="FFFFFF"/>
      </a:lt1>
      <a:dk2>
        <a:srgbClr val="555659"/>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heme1" id="{F014A8C7-3C32-4B6B-A0EB-F21DFCE5E870}" vid="{AB598437-081B-4B8D-84B4-C2A4B47BDD7E}"/>
    </a:ext>
  </a:extLst>
</a:theme>
</file>

<file path=ppt/theme/theme3.xml><?xml version="1.0" encoding="utf-8"?>
<a:theme xmlns:a="http://schemas.openxmlformats.org/drawingml/2006/main" name="1_Office Theme">
  <a:themeElements>
    <a:clrScheme name="LCIF">
      <a:dk1>
        <a:srgbClr val="555659"/>
      </a:dk1>
      <a:lt1>
        <a:srgbClr val="FEFFFF"/>
      </a:lt1>
      <a:dk2>
        <a:srgbClr val="00338D"/>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43550</TotalTime>
  <Words>6048</Words>
  <Application>Microsoft Macintosh PowerPoint</Application>
  <PresentationFormat>Widescreen</PresentationFormat>
  <Paragraphs>390</Paragraphs>
  <Slides>42</Slides>
  <Notes>42</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42</vt:i4>
      </vt:variant>
    </vt:vector>
  </HeadingPairs>
  <TitlesOfParts>
    <vt:vector size="48" baseType="lpstr">
      <vt:lpstr>Arial</vt:lpstr>
      <vt:lpstr>Calibri</vt:lpstr>
      <vt:lpstr>Century Gothic</vt:lpstr>
      <vt:lpstr>Office Theme</vt:lpstr>
      <vt:lpstr>Theme1</vt:lpstr>
      <vt:lpstr>1_Office Theme</vt:lpstr>
      <vt:lpstr>HISTORY OF CAMPAIGN 100</vt:lpstr>
      <vt:lpstr>PowerPoint Presentation</vt:lpstr>
      <vt:lpstr>PowerPoint Presentation</vt:lpstr>
      <vt:lpstr>PowerPoint Presentation</vt:lpstr>
      <vt:lpstr>PowerPoint Presentation</vt:lpstr>
      <vt:lpstr>PROGRESS TO GOAL</vt:lpstr>
      <vt:lpstr>PowerPoint Presentation</vt:lpstr>
      <vt:lpstr>PowerPoint Presentation</vt:lpstr>
      <vt:lpstr>PowerPoint Presentation</vt:lpstr>
      <vt:lpstr>PROGRESS TO GOAL</vt:lpstr>
      <vt:lpstr>HISTORY OF CAMPAIGN 100 LION YEAR 2020-2021</vt:lpstr>
      <vt:lpstr>PowerPoint Presentation</vt:lpstr>
      <vt:lpstr>PowerPoint Presentation</vt:lpstr>
      <vt:lpstr>PROGRESS TO GOAL</vt:lpstr>
      <vt:lpstr>HISTORY OF CAMPAIGN 100 LION YEAR 2021-2022</vt:lpstr>
      <vt:lpstr>PowerPoint Presentation</vt:lpstr>
      <vt:lpstr>PowerPoint Presentation</vt:lpstr>
      <vt:lpstr>PowerPoint Presentation</vt:lpstr>
      <vt:lpstr>PowerPoint Presentation</vt:lpstr>
      <vt:lpstr>PowerPoint Presentation</vt:lpstr>
      <vt:lpstr>THANK YOU VERY, VERY MUCH!</vt:lpstr>
      <vt:lpstr>CAMPAIGN 100: BE PART OF HISTORY</vt:lpstr>
      <vt:lpstr>PowerPoint Presentation</vt:lpstr>
      <vt:lpstr>PowerPoint Presentation</vt:lpstr>
      <vt:lpstr>PowerPoint Presentation</vt:lpstr>
      <vt:lpstr>OUR PAST CAMPAIGNS</vt:lpstr>
      <vt:lpstr>CAMPAIGN 100: LCIF EMPOWERING SERVICE</vt:lpstr>
      <vt:lpstr>PowerPoint Presentation</vt:lpstr>
      <vt:lpstr>PowerPoint Presentation</vt:lpstr>
      <vt:lpstr>PowerPoint Presentation</vt:lpstr>
      <vt:lpstr>PowerPoint Presentation</vt:lpstr>
      <vt:lpstr>LAUNCHING NEW GRANT PROGRAMS</vt:lpstr>
      <vt:lpstr>PowerPoint Presentation</vt:lpstr>
      <vt:lpstr>MOVING CHILDREN FROM HUNGRY TO HOPEFUL</vt:lpstr>
      <vt:lpstr>PowerPoint Presentation</vt:lpstr>
      <vt:lpstr>CAMPAIGN 100:  HOW WE REACH  OUR GOAL</vt:lpstr>
      <vt:lpstr>OUR LARGEST CAMPAIGN IN HISTORY</vt:lpstr>
      <vt:lpstr>MODEL CLUBS</vt:lpstr>
      <vt:lpstr>INCREASING MEMBER PARTICIPATION</vt:lpstr>
      <vt:lpstr>AMPLIFYING OUR IMPACT LCIF DAY AND THE ONLINE RECOGNITION EVENT</vt:lpstr>
      <vt:lpstr>CAMPAIGN 100: BE PART OF HISTORY</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Lebeck, Lara</dc:creator>
  <cp:lastModifiedBy>Robert Rettby</cp:lastModifiedBy>
  <cp:revision>2479</cp:revision>
  <cp:lastPrinted>2021-08-02T14:24:19Z</cp:lastPrinted>
  <dcterms:created xsi:type="dcterms:W3CDTF">2020-08-19T15:32:31Z</dcterms:created>
  <dcterms:modified xsi:type="dcterms:W3CDTF">2021-12-02T14:53:13Z</dcterms:modified>
</cp:coreProperties>
</file>