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9" r:id="rId2"/>
    <p:sldMasterId id="2147483841" r:id="rId3"/>
    <p:sldMasterId id="2147483853" r:id="rId4"/>
  </p:sldMasterIdLst>
  <p:notesMasterIdLst>
    <p:notesMasterId r:id="rId27"/>
  </p:notesMasterIdLst>
  <p:sldIdLst>
    <p:sldId id="256" r:id="rId5"/>
    <p:sldId id="1488" r:id="rId6"/>
    <p:sldId id="1671" r:id="rId7"/>
    <p:sldId id="1672" r:id="rId8"/>
    <p:sldId id="259" r:id="rId9"/>
    <p:sldId id="1459" r:id="rId10"/>
    <p:sldId id="1663" r:id="rId11"/>
    <p:sldId id="1676" r:id="rId12"/>
    <p:sldId id="1662" r:id="rId13"/>
    <p:sldId id="1679" r:id="rId14"/>
    <p:sldId id="1681" r:id="rId15"/>
    <p:sldId id="1682" r:id="rId16"/>
    <p:sldId id="1684" r:id="rId17"/>
    <p:sldId id="1677" r:id="rId18"/>
    <p:sldId id="271" r:id="rId19"/>
    <p:sldId id="273" r:id="rId20"/>
    <p:sldId id="274" r:id="rId21"/>
    <p:sldId id="275" r:id="rId22"/>
    <p:sldId id="1680" r:id="rId23"/>
    <p:sldId id="267" r:id="rId24"/>
    <p:sldId id="1685" r:id="rId25"/>
    <p:sldId id="1686"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3E649-A166-7220-E93D-0BA76244FEE1}" name="Emily Johnson" initials="EJ" userId="0bAjUSrBw5qyGrgAjXwAC3mRQgyXtT3q1XbtXugmSpI=" providerId="None"/>
  <p188:author id="{1418B17B-DBB9-0A33-0B79-188CC4B487FF}" name="Lerner, Caryn" initials="LC" userId="S::clerner@lionsclubs.org::9adff42e-bc91-41c4-9a17-e29a396e89cb" providerId="AD"/>
  <p188:author id="{2073948F-ECF8-EC0E-45C9-12A1A936BDE5}" name="Mary Campbell" initials="MC" userId="0pN06XNj2aWyyD+4CajdWg6rjvu+rj42kDA1Dg+9PM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23"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000000"/>
    <a:srgbClr val="0D2240"/>
    <a:srgbClr val="009383"/>
    <a:srgbClr val="00AB68"/>
    <a:srgbClr val="40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487"/>
    <p:restoredTop sz="96327" autoAdjust="0"/>
  </p:normalViewPr>
  <p:slideViewPr>
    <p:cSldViewPr snapToGrid="0" snapToObjects="1">
      <p:cViewPr varScale="1">
        <p:scale>
          <a:sx n="123" d="100"/>
          <a:sy n="123" d="100"/>
        </p:scale>
        <p:origin x="264"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407866104309782E-2"/>
          <c:y val="2.8309454384865505E-2"/>
          <c:w val="0.93296766038232359"/>
          <c:h val="0.81472415927692621"/>
        </c:manualLayout>
      </c:layout>
      <c:barChart>
        <c:barDir val="col"/>
        <c:grouping val="stacked"/>
        <c:varyColors val="0"/>
        <c:ser>
          <c:idx val="0"/>
          <c:order val="0"/>
          <c:tx>
            <c:strRef>
              <c:f>Sheet1!$B$1</c:f>
              <c:strCache>
                <c:ptCount val="1"/>
                <c:pt idx="0">
                  <c:v>2018-2019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Sheet1!$B$2:$B$9</c:f>
              <c:numCache>
                <c:formatCode>0%</c:formatCode>
                <c:ptCount val="8"/>
                <c:pt idx="0">
                  <c:v>0.27</c:v>
                </c:pt>
                <c:pt idx="1">
                  <c:v>0.19</c:v>
                </c:pt>
                <c:pt idx="2">
                  <c:v>0.3</c:v>
                </c:pt>
                <c:pt idx="3">
                  <c:v>0.19</c:v>
                </c:pt>
                <c:pt idx="4">
                  <c:v>0.59</c:v>
                </c:pt>
                <c:pt idx="5">
                  <c:v>0.4</c:v>
                </c:pt>
                <c:pt idx="6">
                  <c:v>0.35</c:v>
                </c:pt>
                <c:pt idx="7">
                  <c:v>0.4</c:v>
                </c:pt>
              </c:numCache>
            </c:numRef>
          </c:val>
          <c:extLst>
            <c:ext xmlns:c16="http://schemas.microsoft.com/office/drawing/2014/chart" uri="{C3380CC4-5D6E-409C-BE32-E72D297353CC}">
              <c16:uniqueId val="{00000000-C216-484D-A581-1F45E6C53305}"/>
            </c:ext>
          </c:extLst>
        </c:ser>
        <c:ser>
          <c:idx val="1"/>
          <c:order val="1"/>
          <c:tx>
            <c:strRef>
              <c:f>Sheet1!$C$1</c:f>
              <c:strCache>
                <c:ptCount val="1"/>
                <c:pt idx="0">
                  <c:v>2019-2020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Sheet1!$C$2:$C$9</c:f>
              <c:numCache>
                <c:formatCode>0%</c:formatCode>
                <c:ptCount val="8"/>
                <c:pt idx="0">
                  <c:v>0.12</c:v>
                </c:pt>
                <c:pt idx="1">
                  <c:v>0.11</c:v>
                </c:pt>
                <c:pt idx="2">
                  <c:v>0.1</c:v>
                </c:pt>
                <c:pt idx="3">
                  <c:v>0.1</c:v>
                </c:pt>
                <c:pt idx="4">
                  <c:v>0.26</c:v>
                </c:pt>
                <c:pt idx="5">
                  <c:v>7.0000000000000007E-2</c:v>
                </c:pt>
                <c:pt idx="6">
                  <c:v>0.2</c:v>
                </c:pt>
                <c:pt idx="7">
                  <c:v>7.0000000000000007E-2</c:v>
                </c:pt>
              </c:numCache>
            </c:numRef>
          </c:val>
          <c:extLst>
            <c:ext xmlns:c16="http://schemas.microsoft.com/office/drawing/2014/chart" uri="{C3380CC4-5D6E-409C-BE32-E72D297353CC}">
              <c16:uniqueId val="{00000001-F367-8449-9A6D-6D9C926B7D89}"/>
            </c:ext>
          </c:extLst>
        </c:ser>
        <c:ser>
          <c:idx val="2"/>
          <c:order val="2"/>
          <c:tx>
            <c:strRef>
              <c:f>Sheet1!$D$1</c:f>
              <c:strCache>
                <c:ptCount val="1"/>
                <c:pt idx="0">
                  <c:v>2020-2021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CA I</c:v>
                </c:pt>
                <c:pt idx="1">
                  <c:v>CA II</c:v>
                </c:pt>
                <c:pt idx="2">
                  <c:v>CA III</c:v>
                </c:pt>
                <c:pt idx="3">
                  <c:v>CA IV</c:v>
                </c:pt>
                <c:pt idx="4">
                  <c:v>CA V</c:v>
                </c:pt>
                <c:pt idx="5">
                  <c:v>CA VI</c:v>
                </c:pt>
                <c:pt idx="6">
                  <c:v>CA VII</c:v>
                </c:pt>
                <c:pt idx="7">
                  <c:v>CA VIII</c:v>
                </c:pt>
              </c:strCache>
            </c:strRef>
          </c:cat>
          <c:val>
            <c:numRef>
              <c:f>Sheet1!$D$2:$D$9</c:f>
              <c:numCache>
                <c:formatCode>0%</c:formatCode>
                <c:ptCount val="8"/>
                <c:pt idx="0">
                  <c:v>0.18999999999999995</c:v>
                </c:pt>
                <c:pt idx="1">
                  <c:v>0.14000000000000001</c:v>
                </c:pt>
                <c:pt idx="2">
                  <c:v>0.12000000000000005</c:v>
                </c:pt>
                <c:pt idx="3">
                  <c:v>0.21000000000000002</c:v>
                </c:pt>
                <c:pt idx="4">
                  <c:v>0.15000000000000002</c:v>
                </c:pt>
                <c:pt idx="5">
                  <c:v>9.0000000000000024E-2</c:v>
                </c:pt>
                <c:pt idx="6">
                  <c:v>0.10000000000000003</c:v>
                </c:pt>
                <c:pt idx="7">
                  <c:v>9.0000000000000024E-2</c:v>
                </c:pt>
              </c:numCache>
            </c:numRef>
          </c:val>
          <c:extLst>
            <c:ext xmlns:c16="http://schemas.microsoft.com/office/drawing/2014/chart" uri="{C3380CC4-5D6E-409C-BE32-E72D297353CC}">
              <c16:uniqueId val="{00000001-D1D1-3C44-AA0A-873B6D3440FB}"/>
            </c:ext>
          </c:extLst>
        </c:ser>
        <c:dLbls>
          <c:showLegendKey val="0"/>
          <c:showVal val="0"/>
          <c:showCatName val="0"/>
          <c:showSerName val="0"/>
          <c:showPercent val="0"/>
          <c:showBubbleSize val="0"/>
        </c:dLbls>
        <c:gapWidth val="55"/>
        <c:overlap val="100"/>
        <c:axId val="2147182336"/>
        <c:axId val="2147183984"/>
      </c:barChart>
      <c:catAx>
        <c:axId val="21471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3984"/>
        <c:crosses val="autoZero"/>
        <c:auto val="1"/>
        <c:lblAlgn val="ctr"/>
        <c:lblOffset val="100"/>
        <c:noMultiLvlLbl val="0"/>
      </c:catAx>
      <c:valAx>
        <c:axId val="21471839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CH"/>
          </a:p>
        </c:txPr>
        <c:crossAx val="2147182336"/>
        <c:crosses val="autoZero"/>
        <c:crossBetween val="between"/>
      </c:valAx>
      <c:spPr>
        <a:noFill/>
        <a:ln>
          <a:noFill/>
        </a:ln>
        <a:effectLst/>
      </c:spPr>
    </c:plotArea>
    <c:legend>
      <c:legendPos val="b"/>
      <c:layout>
        <c:manualLayout>
          <c:xMode val="edge"/>
          <c:yMode val="edge"/>
          <c:x val="0.3765435836226329"/>
          <c:y val="0.92805468837185345"/>
          <c:w val="0.38266261261717172"/>
          <c:h val="5.740905540087732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F3CB4F-A176-2C43-99AA-7687642B8183}" type="datetimeFigureOut">
              <a:rPr lang="en-US" smtClean="0"/>
              <a:t>12/2/21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9AE45CF7-7425-FD40-8218-CC60E76BE5A1}" type="slidenum">
              <a:rPr lang="en-US" smtClean="0"/>
              <a:t>1</a:t>
            </a:fld>
            <a:endParaRPr lang="en-US"/>
          </a:p>
        </p:txBody>
      </p:sp>
    </p:spTree>
    <p:extLst>
      <p:ext uri="{BB962C8B-B14F-4D97-AF65-F5344CB8AC3E}">
        <p14:creationId xmlns:p14="http://schemas.microsoft.com/office/powerpoint/2010/main" val="405379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55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34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00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57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0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230688"/>
            <a:ext cx="6003925" cy="4300538"/>
          </a:xfrm>
        </p:spPr>
        <p:txBody>
          <a:bodyPr/>
          <a:lstStyle/>
          <a:p>
            <a:r>
              <a:rPr lang="en-US" sz="1200" kern="1200" dirty="0">
                <a:solidFill>
                  <a:schemeClr val="tx1"/>
                </a:solidFill>
                <a:effectLst/>
                <a:latin typeface="+mn-lt"/>
                <a:ea typeface="ヒラギノ角ゴ Pro W3" charset="0"/>
                <a:cs typeface="ヒラギノ角ゴ Pro W3" charset="0"/>
              </a:rPr>
              <a:t>LCIF seems very simple – we receive money as donations, and we give money as grants, give support to clubs doing service in communities and in the world. And, the results are life-changing for so many people. LCIF provides grants for large-scale projects that clubs can’t do alone.</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As a nonprofit organization, we rely 100% on donations from Lions and others. They donate to us because they share our mission.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So, it is very important to promote LCIF’s mission and values. Since 1968, LCIF has given out more than US$950 million in grants! Please think about the millions of lives that Lions have changed through these grants.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Our Foundation changes lives around the world.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And it is through four areas of service…</a:t>
            </a:r>
          </a:p>
          <a:p>
            <a:pPr>
              <a:spcBef>
                <a:spcPct val="20000"/>
              </a:spcBef>
              <a:buClr>
                <a:srgbClr val="FCC274"/>
              </a:buClr>
            </a:pPr>
            <a:endParaRPr lang="en-US" sz="1200" dirty="0">
              <a:ea typeface="MS PGothic" pitchFamily="34" charset="-128"/>
            </a:endParaRPr>
          </a:p>
          <a:p>
            <a:pPr>
              <a:defRPr/>
            </a:pPr>
            <a:r>
              <a:rPr lang="en-US" sz="1200" i="1" dirty="0">
                <a:ea typeface="MS PGothic" pitchFamily="34" charset="-128"/>
              </a:rPr>
              <a:t>(Transition to 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39FAE-AB44-49F2-AB7D-BC2643D7C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17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230688"/>
            <a:ext cx="6003925" cy="4300538"/>
          </a:xfrm>
        </p:spPr>
        <p:txBody>
          <a:bodyPr/>
          <a:lstStyle/>
          <a:p>
            <a:r>
              <a:rPr lang="en-US" sz="1200" kern="1200" dirty="0">
                <a:solidFill>
                  <a:schemeClr val="tx1"/>
                </a:solidFill>
                <a:effectLst/>
                <a:latin typeface="+mn-lt"/>
                <a:ea typeface="ヒラギノ角ゴ Pro W3" charset="0"/>
                <a:cs typeface="ヒラギノ角ゴ Pro W3" charset="0"/>
              </a:rPr>
              <a:t>LCIF seems very simple – we receive money as donations, and we give money as grants, give support to clubs doing service in communities and in the world. And, the results are life-changing for so many people. LCIF provides grants for large-scale projects that clubs can’t do alone.</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As a nonprofit organization, we rely 100% on donations from Lions and others. They donate to us because they share our mission.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So, it is very important to promote LCIF’s mission and values. Since 1968, LCIF has given out more than US$950 million in grants! Please think about the millions of lives that Lions have changed through these grants.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Our Foundation changes lives around the world.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And it is through four areas of service…</a:t>
            </a:r>
          </a:p>
          <a:p>
            <a:pPr>
              <a:spcBef>
                <a:spcPct val="20000"/>
              </a:spcBef>
              <a:buClr>
                <a:srgbClr val="FCC274"/>
              </a:buClr>
            </a:pPr>
            <a:endParaRPr lang="en-US" sz="1200" dirty="0">
              <a:ea typeface="MS PGothic" pitchFamily="34" charset="-128"/>
            </a:endParaRPr>
          </a:p>
          <a:p>
            <a:pPr>
              <a:defRPr/>
            </a:pPr>
            <a:r>
              <a:rPr lang="en-US" sz="1200" i="1" dirty="0">
                <a:ea typeface="MS PGothic" pitchFamily="34" charset="-128"/>
              </a:rPr>
              <a:t>(Transition to 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39FAE-AB44-49F2-AB7D-BC2643D7C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93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230688"/>
            <a:ext cx="6003925" cy="4300538"/>
          </a:xfrm>
        </p:spPr>
        <p:txBody>
          <a:bodyPr/>
          <a:lstStyle/>
          <a:p>
            <a:r>
              <a:rPr lang="en-US" sz="1200" kern="1200" dirty="0">
                <a:solidFill>
                  <a:schemeClr val="tx1"/>
                </a:solidFill>
                <a:effectLst/>
                <a:latin typeface="+mn-lt"/>
                <a:ea typeface="ヒラギノ角ゴ Pro W3" charset="0"/>
                <a:cs typeface="ヒラギノ角ゴ Pro W3" charset="0"/>
              </a:rPr>
              <a:t>LCIF seems very simple – we receive money as donations, and we give money as grants, give support to clubs doing service in communities and in the world. And, the results are life-changing for so many people. LCIF provides grants for large-scale projects that clubs can’t do alone.</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As a nonprofit organization, we rely 100% on donations from Lions and others. They donate to us because they share our mission.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So, it is very important to promote LCIF’s mission and values. Since 1968, LCIF has given out more than US$950 million in grants! Please think about the millions of lives that Lions have changed through these grants.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Our Foundation changes lives around the world.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And it is through four areas of service…</a:t>
            </a:r>
          </a:p>
          <a:p>
            <a:pPr>
              <a:spcBef>
                <a:spcPct val="20000"/>
              </a:spcBef>
              <a:buClr>
                <a:srgbClr val="FCC274"/>
              </a:buClr>
            </a:pPr>
            <a:endParaRPr lang="en-US" sz="1200" dirty="0">
              <a:ea typeface="MS PGothic" pitchFamily="34" charset="-128"/>
            </a:endParaRPr>
          </a:p>
          <a:p>
            <a:pPr>
              <a:defRPr/>
            </a:pPr>
            <a:r>
              <a:rPr lang="en-US" sz="1200" i="1" dirty="0">
                <a:ea typeface="MS PGothic" pitchFamily="34" charset="-128"/>
              </a:rPr>
              <a:t>(Transition to 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39FAE-AB44-49F2-AB7D-BC2643D7C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02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230688"/>
            <a:ext cx="6003925" cy="4300538"/>
          </a:xfrm>
        </p:spPr>
        <p:txBody>
          <a:bodyPr/>
          <a:lstStyle/>
          <a:p>
            <a:r>
              <a:rPr lang="en-US" sz="1200" kern="1200" dirty="0">
                <a:solidFill>
                  <a:schemeClr val="tx1"/>
                </a:solidFill>
                <a:effectLst/>
                <a:latin typeface="+mn-lt"/>
                <a:ea typeface="ヒラギノ角ゴ Pro W3" charset="0"/>
                <a:cs typeface="ヒラギノ角ゴ Pro W3" charset="0"/>
              </a:rPr>
              <a:t>LCIF seems very simple – we receive money as donations, and we give money as grants, give support to clubs doing service in communities and in the world. And, the results are life-changing for so many people. LCIF provides grants for large-scale projects that clubs can’t do alone.</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As a nonprofit organization, we rely 100% on donations from Lions and others. They donate to us because they share our mission.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So, it is very important to promote LCIF’s mission and values. Since 1968, LCIF has given out more than US$950 million in grants! Please think about the millions of lives that Lions have changed through these grants.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Our Foundation changes lives around the world.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And it is through four areas of service…</a:t>
            </a:r>
          </a:p>
          <a:p>
            <a:pPr>
              <a:spcBef>
                <a:spcPct val="20000"/>
              </a:spcBef>
              <a:buClr>
                <a:srgbClr val="FCC274"/>
              </a:buClr>
            </a:pPr>
            <a:endParaRPr lang="en-US" sz="1200" dirty="0">
              <a:ea typeface="MS PGothic" pitchFamily="34" charset="-128"/>
            </a:endParaRPr>
          </a:p>
          <a:p>
            <a:pPr>
              <a:defRPr/>
            </a:pPr>
            <a:r>
              <a:rPr lang="en-US" sz="1200" i="1" dirty="0">
                <a:ea typeface="MS PGothic" pitchFamily="34" charset="-128"/>
              </a:rPr>
              <a:t>(Transition to 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39FAE-AB44-49F2-AB7D-BC2643D7C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077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88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2</a:t>
            </a:fld>
            <a:endParaRPr lang="en-US"/>
          </a:p>
        </p:txBody>
      </p:sp>
    </p:spTree>
    <p:extLst>
      <p:ext uri="{BB962C8B-B14F-4D97-AF65-F5344CB8AC3E}">
        <p14:creationId xmlns:p14="http://schemas.microsoft.com/office/powerpoint/2010/main" val="203651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3</a:t>
            </a:fld>
            <a:endParaRPr lang="en-US"/>
          </a:p>
        </p:txBody>
      </p:sp>
    </p:spTree>
    <p:extLst>
      <p:ext uri="{BB962C8B-B14F-4D97-AF65-F5344CB8AC3E}">
        <p14:creationId xmlns:p14="http://schemas.microsoft.com/office/powerpoint/2010/main" val="319347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6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51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4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Donations to LCIF by the end of this year reached two-thirds of the campaign goal, with one more year to go.  </a:t>
            </a:r>
          </a:p>
          <a:p>
            <a:pPr rtl="0" fontAlgn="base"/>
            <a:r>
              <a:rPr lang="en-US" sz="1200" b="0" i="0" kern="1200" dirty="0">
                <a:solidFill>
                  <a:schemeClr val="tx1"/>
                </a:solidFill>
                <a:effectLst/>
                <a:latin typeface="+mn-lt"/>
                <a:ea typeface="+mn-ea"/>
                <a:cs typeface="+mn-cs"/>
              </a:rPr>
              <a:t>CA I: US$ 32,285,321 = 58% </a:t>
            </a:r>
          </a:p>
          <a:p>
            <a:pPr rtl="0" fontAlgn="base"/>
            <a:r>
              <a:rPr lang="en-US" sz="1200" b="0" i="0" kern="1200" dirty="0">
                <a:solidFill>
                  <a:schemeClr val="tx1"/>
                </a:solidFill>
                <a:effectLst/>
                <a:latin typeface="+mn-lt"/>
                <a:ea typeface="+mn-ea"/>
                <a:cs typeface="+mn-cs"/>
              </a:rPr>
              <a:t>CA II: US$    2,748,010 = 44% </a:t>
            </a:r>
          </a:p>
          <a:p>
            <a:pPr rtl="0" fontAlgn="base"/>
            <a:r>
              <a:rPr lang="en-US" sz="1200" b="0" i="0" kern="1200" dirty="0">
                <a:solidFill>
                  <a:schemeClr val="tx1"/>
                </a:solidFill>
                <a:effectLst/>
                <a:latin typeface="+mn-lt"/>
                <a:ea typeface="+mn-ea"/>
                <a:cs typeface="+mn-cs"/>
              </a:rPr>
              <a:t>CA III: US$    4,837,089 = 52% </a:t>
            </a:r>
          </a:p>
          <a:p>
            <a:pPr rtl="0" fontAlgn="base"/>
            <a:r>
              <a:rPr lang="en-US" sz="1200" b="0" i="0" kern="1200" dirty="0">
                <a:solidFill>
                  <a:schemeClr val="tx1"/>
                </a:solidFill>
                <a:effectLst/>
                <a:latin typeface="+mn-lt"/>
                <a:ea typeface="+mn-ea"/>
                <a:cs typeface="+mn-cs"/>
              </a:rPr>
              <a:t>CA IV: US$ 24,618,749 = 50% </a:t>
            </a:r>
          </a:p>
          <a:p>
            <a:pPr rtl="0" fontAlgn="base"/>
            <a:r>
              <a:rPr lang="en-US" sz="1200" b="0" i="0" kern="1200" dirty="0">
                <a:solidFill>
                  <a:schemeClr val="tx1"/>
                </a:solidFill>
                <a:effectLst/>
                <a:latin typeface="+mn-lt"/>
                <a:ea typeface="+mn-ea"/>
                <a:cs typeface="+mn-cs"/>
              </a:rPr>
              <a:t>CA V: US$111,431,815 = 85% </a:t>
            </a:r>
          </a:p>
          <a:p>
            <a:pPr rtl="0" fontAlgn="base"/>
            <a:r>
              <a:rPr lang="en-US" sz="1200" b="0" i="0" kern="1200" dirty="0">
                <a:solidFill>
                  <a:schemeClr val="tx1"/>
                </a:solidFill>
                <a:effectLst/>
                <a:latin typeface="+mn-lt"/>
                <a:ea typeface="+mn-ea"/>
                <a:cs typeface="+mn-cs"/>
              </a:rPr>
              <a:t>CA VI: US$ 20,230,095 = 56% </a:t>
            </a:r>
          </a:p>
          <a:p>
            <a:pPr rtl="0" fontAlgn="base"/>
            <a:r>
              <a:rPr lang="en-US" sz="1200" b="0" i="0" kern="1200" dirty="0">
                <a:solidFill>
                  <a:schemeClr val="tx1"/>
                </a:solidFill>
                <a:effectLst/>
                <a:latin typeface="+mn-lt"/>
                <a:ea typeface="+mn-ea"/>
                <a:cs typeface="+mn-cs"/>
              </a:rPr>
              <a:t>CA VII: US$    4,031,700 = 65% </a:t>
            </a:r>
          </a:p>
          <a:p>
            <a:pPr rtl="0" fontAlgn="base"/>
            <a:r>
              <a:rPr lang="en-US" sz="1200" b="0" i="0" kern="1200" dirty="0">
                <a:solidFill>
                  <a:schemeClr val="tx1"/>
                </a:solidFill>
                <a:effectLst/>
                <a:latin typeface="+mn-lt"/>
                <a:ea typeface="+mn-ea"/>
                <a:cs typeface="+mn-cs"/>
              </a:rPr>
              <a:t>CA VIII US$    4,485,895 = 56% </a:t>
            </a:r>
          </a:p>
          <a:p>
            <a:pPr rtl="0" fontAlgn="base"/>
            <a:r>
              <a:rPr lang="en-US" sz="1200" b="1" i="0" kern="1200" dirty="0">
                <a:solidFill>
                  <a:schemeClr val="tx1"/>
                </a:solidFill>
                <a:effectLst/>
                <a:latin typeface="+mn-lt"/>
                <a:ea typeface="+mn-ea"/>
                <a:cs typeface="+mn-cs"/>
              </a:rPr>
              <a:t>Total 204,668,674</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0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02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482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7.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7.gi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180040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25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99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4732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68351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841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444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1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473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28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47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9829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6865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37479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76076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2013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272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0117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88919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9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73162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0521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674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92699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9543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149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0275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3018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6766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603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239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410411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11641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808596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426405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95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35620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300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92716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0978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29252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1300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02344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80614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0414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6429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31918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764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2477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242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049836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2741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3503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77323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18819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1322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01270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674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14286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17028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75518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88331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l-GR"/>
              <a:t>Κάντε κλικ για να επεξεργαστείτε τον τίτλο υποδείγματος</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12/2/21</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27133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a:buFont typeface="+mj-lt"/>
              <a:buAutoNum type="arabicPeriod"/>
              <a:defRPr/>
            </a:lvl1pPr>
            <a:lvl2pPr marL="228600" indent="-228600">
              <a:buFont typeface="+mj-lt"/>
              <a:buAutoNum type="arabicPeriod"/>
              <a:defRPr/>
            </a:lvl2pPr>
            <a:lvl3pPr marL="228600">
              <a:buFont typeface="+mj-lt"/>
              <a:buAutoNum type="arabicPeriod"/>
              <a:defRPr/>
            </a:lvl3pPr>
            <a:lvl4pPr marL="228600" indent="-228600">
              <a:buFont typeface="+mj-lt"/>
              <a:buAutoNum type="arabicPeriod"/>
              <a:defRPr/>
            </a:lvl4pPr>
            <a:lvl5pPr marL="228600">
              <a:buFont typeface="+mj-lt"/>
              <a:buAutoNum type="arabicPeriod"/>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12/2/21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74558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12/2/21</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87847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12/2/21</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54838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12/2/21</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51826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12/2/21</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1789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12/2/21</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201869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l-GR"/>
              <a:t>Κάντε κλικ για να επεξεργαστείτε τον τίτλο υποδείγματος</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12/2/21</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831396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l-GR"/>
              <a:t>Κάντε κλικ για να επεξεργαστείτε τον τίτλο υποδείγματος</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12/2/21</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281243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12/2/21</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569324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12/2/21</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79765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7518400" y="2819400"/>
            <a:ext cx="4165600" cy="1524000"/>
          </a:xfrm>
          <a:prstGeom prst="rect">
            <a:avLst/>
          </a:prstGeom>
        </p:spPr>
        <p:txBody>
          <a:bodyPr anchor="b"/>
          <a:lstStyle>
            <a:lvl1pPr algn="l">
              <a:defRPr sz="2800" b="1">
                <a:solidFill>
                  <a:srgbClr val="073F88"/>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7518400" y="4343400"/>
            <a:ext cx="34544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7505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7518400" y="2819400"/>
            <a:ext cx="4165600" cy="1524000"/>
          </a:xfrm>
          <a:prstGeom prst="rect">
            <a:avLst/>
          </a:prstGeom>
        </p:spPr>
        <p:txBody>
          <a:bodyPr anchor="b"/>
          <a:lstStyle>
            <a:lvl1pPr algn="l">
              <a:defRPr sz="2800" b="1">
                <a:solidFill>
                  <a:srgbClr val="073F88"/>
                </a:solidFill>
                <a:latin typeface="Candara"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7518400" y="4343400"/>
            <a:ext cx="34544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656789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p>
            <a:pPr marL="609600" indent="-609600" algn="ctr">
              <a:buFont typeface="Helvetica" charset="0"/>
              <a:buNone/>
            </a:pPr>
            <a:endParaRPr lang="en-US" sz="3000">
              <a:solidFill>
                <a:srgbClr val="404040"/>
              </a:solidFill>
            </a:endParaRPr>
          </a:p>
        </p:txBody>
      </p:sp>
      <p:pic>
        <p:nvPicPr>
          <p:cNvPr id="7"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7518400" y="2819400"/>
            <a:ext cx="4165600" cy="1524000"/>
          </a:xfrm>
          <a:prstGeom prst="rect">
            <a:avLst/>
          </a:prstGeom>
        </p:spPr>
        <p:txBody>
          <a:bodyPr anchor="b"/>
          <a:lstStyle>
            <a:lvl1pPr algn="l">
              <a:defRPr sz="2800" b="1">
                <a:solidFill>
                  <a:srgbClr val="073F88"/>
                </a:solidFill>
                <a:latin typeface="Candara" pitchFamily="34" charset="0"/>
              </a:defRPr>
            </a:lvl1pPr>
          </a:lstStyle>
          <a:p>
            <a:r>
              <a:rPr lang="en-US"/>
              <a:t>Click to edit Master title style</a:t>
            </a:r>
            <a:endParaRPr lang="en-US" dirty="0"/>
          </a:p>
        </p:txBody>
      </p:sp>
      <p:sp>
        <p:nvSpPr>
          <p:cNvPr id="9" name="Subtitle 2"/>
          <p:cNvSpPr>
            <a:spLocks noGrp="1"/>
          </p:cNvSpPr>
          <p:nvPr>
            <p:ph type="subTitle" idx="1"/>
          </p:nvPr>
        </p:nvSpPr>
        <p:spPr>
          <a:xfrm>
            <a:off x="7518400" y="4343400"/>
            <a:ext cx="3454400" cy="1371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292880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1" fontAlgn="base" hangingPunct="1">
              <a:spcBef>
                <a:spcPct val="0"/>
              </a:spcBef>
              <a:spcAft>
                <a:spcPct val="0"/>
              </a:spcAft>
              <a:defRPr sz="28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defRPr/>
            </a:pPr>
            <a:r>
              <a:rPr lang="en-US" sz="2800"/>
              <a:t>Click to edit Master title style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914400" y="2819400"/>
            <a:ext cx="4165600" cy="1524000"/>
          </a:xfrm>
          <a:prstGeom prst="rect">
            <a:avLst/>
          </a:prstGeom>
        </p:spPr>
        <p:txBody>
          <a:bodyPr anchor="b"/>
          <a:lstStyle>
            <a:lvl1pPr algn="l">
              <a:defRPr sz="2800" b="1">
                <a:solidFill>
                  <a:schemeClr val="bg1"/>
                </a:solidFill>
                <a:latin typeface="Candara" pitchFamily="34" charset="0"/>
              </a:defRPr>
            </a:lvl1pPr>
          </a:lstStyle>
          <a:p>
            <a:r>
              <a:rPr lang="en-US"/>
              <a:t>Click to edit Master title style</a:t>
            </a:r>
            <a:endParaRPr lang="en-US" dirty="0"/>
          </a:p>
        </p:txBody>
      </p:sp>
      <p:sp>
        <p:nvSpPr>
          <p:cNvPr id="9" name="Subtitle 2"/>
          <p:cNvSpPr>
            <a:spLocks noGrp="1"/>
          </p:cNvSpPr>
          <p:nvPr>
            <p:ph type="subTitle" idx="1"/>
          </p:nvPr>
        </p:nvSpPr>
        <p:spPr>
          <a:xfrm>
            <a:off x="914400" y="4343400"/>
            <a:ext cx="3454400" cy="1371600"/>
          </a:xfrm>
          <a:prstGeom prst="rect">
            <a:avLst/>
          </a:prstGeom>
        </p:spPr>
        <p:txBody>
          <a:bodyPr/>
          <a:lstStyle>
            <a:lvl1pPr marL="0" indent="0" algn="l">
              <a:buNone/>
              <a:defRPr sz="1800" b="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96807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819401"/>
            <a:ext cx="113792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4038600"/>
            <a:ext cx="7112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50315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ctrTitle"/>
          </p:nvPr>
        </p:nvSpPr>
        <p:spPr>
          <a:xfrm>
            <a:off x="508000" y="2819401"/>
            <a:ext cx="113792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5" name="Subtitle 2"/>
          <p:cNvSpPr>
            <a:spLocks noGrp="1"/>
          </p:cNvSpPr>
          <p:nvPr>
            <p:ph type="subTitle" idx="1"/>
          </p:nvPr>
        </p:nvSpPr>
        <p:spPr>
          <a:xfrm>
            <a:off x="2641600" y="4038600"/>
            <a:ext cx="7112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274312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IVIDER 2">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ctrTitle"/>
          </p:nvPr>
        </p:nvSpPr>
        <p:spPr>
          <a:xfrm>
            <a:off x="508000" y="1676401"/>
            <a:ext cx="11379200" cy="860425"/>
          </a:xfrm>
        </p:spPr>
        <p:txBody>
          <a:bodyPr anchor="t"/>
          <a:lstStyle>
            <a:lvl1pPr algn="ctr"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5" name="Subtitle 2"/>
          <p:cNvSpPr>
            <a:spLocks noGrp="1"/>
          </p:cNvSpPr>
          <p:nvPr>
            <p:ph type="subTitle" idx="1"/>
          </p:nvPr>
        </p:nvSpPr>
        <p:spPr>
          <a:xfrm>
            <a:off x="2641600" y="2895600"/>
            <a:ext cx="7112000" cy="990600"/>
          </a:xfrm>
          <a:prstGeom prst="rect">
            <a:avLst/>
          </a:prstGeom>
        </p:spPr>
        <p:txBody>
          <a:bodyPr/>
          <a:lstStyle>
            <a:lvl1pPr marL="0" indent="0" algn="ctr">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474599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101600" y="152400"/>
            <a:ext cx="12395200" cy="6781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609600" indent="-609600" algn="ctr">
              <a:buFont typeface="Helvetica" charset="0"/>
              <a:buNone/>
            </a:pPr>
            <a:endParaRPr lang="en-US" sz="3000">
              <a:solidFill>
                <a:srgbClr val="40404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p:nvPr>
        </p:nvSpPr>
        <p:spPr>
          <a:xfrm>
            <a:off x="508000" y="381001"/>
            <a:ext cx="11379200" cy="1698625"/>
          </a:xfrm>
        </p:spPr>
        <p:txBody>
          <a:bodyPr anchor="b"/>
          <a:lstStyle>
            <a:lvl1pPr algn="l" rtl="0" fontAlgn="base">
              <a:spcBef>
                <a:spcPct val="0"/>
              </a:spcBef>
              <a:spcAft>
                <a:spcPct val="0"/>
              </a:spcAft>
              <a:defRPr lang="en-US" sz="4500"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10" name="Subtitle 2"/>
          <p:cNvSpPr>
            <a:spLocks noGrp="1"/>
          </p:cNvSpPr>
          <p:nvPr>
            <p:ph type="subTitle" idx="1"/>
          </p:nvPr>
        </p:nvSpPr>
        <p:spPr>
          <a:xfrm>
            <a:off x="508000" y="2209800"/>
            <a:ext cx="7112000" cy="990600"/>
          </a:xfrm>
          <a:prstGeom prst="rect">
            <a:avLst/>
          </a:prstGeom>
        </p:spPr>
        <p:txBody>
          <a:bodyPr/>
          <a:lstStyle>
            <a:lvl1pPr marL="0" indent="0" algn="l">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2579554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33392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230188" indent="-230188">
              <a:defRPr sz="1800">
                <a:solidFill>
                  <a:schemeClr val="tx1">
                    <a:lumMod val="65000"/>
                    <a:lumOff val="35000"/>
                  </a:schemeClr>
                </a:solidFill>
              </a:defRPr>
            </a:lvl1pPr>
            <a:lvl2pPr marL="684213" indent="-227013">
              <a:defRPr sz="1800">
                <a:solidFill>
                  <a:schemeClr val="tx1">
                    <a:lumMod val="65000"/>
                    <a:lumOff val="35000"/>
                  </a:schemeClr>
                </a:solidFill>
              </a:defRPr>
            </a:lvl2pPr>
            <a:lvl3pPr marL="1144588" indent="-230188">
              <a:tabLst/>
              <a:defRPr sz="1800">
                <a:solidFill>
                  <a:schemeClr val="tx1">
                    <a:lumMod val="65000"/>
                    <a:lumOff val="35000"/>
                  </a:schemeClr>
                </a:solidFill>
              </a:defRPr>
            </a:lvl3pPr>
            <a:lvl4pPr marL="1598613" indent="-227013">
              <a:defRPr sz="1800">
                <a:solidFill>
                  <a:schemeClr val="tx1">
                    <a:lumMod val="65000"/>
                    <a:lumOff val="35000"/>
                  </a:schemeClr>
                </a:solidFill>
              </a:defRPr>
            </a:lvl4pPr>
            <a:lvl5pPr marL="2058988" indent="-230188">
              <a:defRPr sz="18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24263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3885" y="1295400"/>
            <a:ext cx="2116"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73918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3885" y="1295400"/>
            <a:ext cx="2116"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800">
                <a:solidFill>
                  <a:srgbClr val="595959"/>
                </a:solidFill>
              </a:defRPr>
            </a:lvl1pPr>
            <a:lvl2pPr>
              <a:defRPr sz="1800">
                <a:solidFill>
                  <a:srgbClr val="595959"/>
                </a:solidFill>
              </a:defRPr>
            </a:lvl2pPr>
            <a:lvl3pPr>
              <a:defRPr sz="18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800">
                <a:solidFill>
                  <a:srgbClr val="595959"/>
                </a:solidFill>
              </a:defRPr>
            </a:lvl1pPr>
          </a:lstStyle>
          <a:p>
            <a:pPr lvl="0"/>
            <a:r>
              <a:rPr lang="en-US" noProof="0"/>
              <a:t>Click icon to add picture</a:t>
            </a:r>
            <a:endParaRPr lang="en-US" noProof="0" dirty="0"/>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605252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50458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5.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0" r:id="rId3"/>
    <p:sldLayoutId id="2147483658" r:id="rId4"/>
    <p:sldLayoutId id="2147483761" r:id="rId5"/>
    <p:sldLayoutId id="2147483724" r:id="rId6"/>
    <p:sldLayoutId id="2147483725" r:id="rId7"/>
    <p:sldLayoutId id="2147483726" r:id="rId8"/>
    <p:sldLayoutId id="2147483727" r:id="rId9"/>
    <p:sldLayoutId id="2147483728" r:id="rId10"/>
    <p:sldLayoutId id="2147483730" r:id="rId11"/>
    <p:sldLayoutId id="21474837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706730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6214" y="-1"/>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12/2/21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8272971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mj-lt"/>
        <a:buAutoNum type="arabicPeriod"/>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mj-lt"/>
        <a:buAutoNum type="arabicPeriod"/>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mj-lt"/>
        <a:buAutoNum type="arabicPeriod"/>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914400"/>
            <a:ext cx="11379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9"/>
          <p:cNvSpPr txBox="1">
            <a:spLocks noChangeArrowheads="1"/>
          </p:cNvSpPr>
          <p:nvPr/>
        </p:nvSpPr>
        <p:spPr bwMode="auto">
          <a:xfrm>
            <a:off x="304800" y="64770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l" eaLnBrk="0" hangingPunct="0">
              <a:spcBef>
                <a:spcPct val="50000"/>
              </a:spcBef>
              <a:defRPr/>
            </a:pPr>
            <a:fld id="{A0B898CB-BA59-5C42-9FAD-B256D3A12F57}" type="slidenum">
              <a:rPr lang="en-US" sz="1000" smtClean="0">
                <a:solidFill>
                  <a:srgbClr val="FFFFFF"/>
                </a:solidFill>
              </a:rPr>
              <a:pPr algn="l" eaLnBrk="0" hangingPunct="0">
                <a:spcBef>
                  <a:spcPct val="50000"/>
                </a:spcBef>
                <a:defRPr/>
              </a:pPr>
              <a:t>‹#›</a:t>
            </a:fld>
            <a:endParaRPr lang="en-US" sz="1000" dirty="0">
              <a:solidFill>
                <a:srgbClr val="FFFFFF"/>
              </a:solidFill>
            </a:endParaRPr>
          </a:p>
        </p:txBody>
      </p:sp>
    </p:spTree>
    <p:extLst>
      <p:ext uri="{BB962C8B-B14F-4D97-AF65-F5344CB8AC3E}">
        <p14:creationId xmlns:p14="http://schemas.microsoft.com/office/powerpoint/2010/main" val="398349885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hf sldNum="0" hdr="0" dt="0"/>
  <p:txStyles>
    <p:titleStyle>
      <a:lvl1pPr algn="l" rtl="0" eaLnBrk="1" fontAlgn="base" hangingPunct="1">
        <a:spcBef>
          <a:spcPct val="0"/>
        </a:spcBef>
        <a:spcAft>
          <a:spcPct val="0"/>
        </a:spcAft>
        <a:defRPr sz="2800" b="1">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Wingdings" charset="0"/>
        <a:buChar char="§"/>
        <a:defRPr>
          <a:solidFill>
            <a:srgbClr val="595959"/>
          </a:solidFill>
          <a:latin typeface="+mn-lt"/>
          <a:ea typeface="ヒラギノ角ゴ Pro W3" charset="0"/>
        </a:defRPr>
      </a:lvl2pPr>
      <a:lvl3pPr marL="11445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3pPr>
      <a:lvl4pPr marL="1598613" indent="-227013"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4pPr>
      <a:lvl5pPr marL="2058988" indent="-230188" algn="l" rtl="0" eaLnBrk="1" fontAlgn="base" hangingPunct="1">
        <a:spcBef>
          <a:spcPct val="20000"/>
        </a:spcBef>
        <a:spcAft>
          <a:spcPct val="0"/>
        </a:spcAft>
        <a:buFont typeface="Arial" charset="0"/>
        <a:buChar char="◦"/>
        <a:defRPr>
          <a:solidFill>
            <a:srgbClr val="595959"/>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4.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5.jp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95.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95.xml"/><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277157-7510-4A16-BD52-D588DE22C876}"/>
              </a:ext>
            </a:extLst>
          </p:cNvPr>
          <p:cNvSpPr>
            <a:spLocks noGrp="1"/>
          </p:cNvSpPr>
          <p:nvPr>
            <p:ph type="ctrTitle"/>
          </p:nvPr>
        </p:nvSpPr>
        <p:spPr>
          <a:xfrm>
            <a:off x="1595022" y="2098907"/>
            <a:ext cx="9144000" cy="2387600"/>
          </a:xfrm>
        </p:spPr>
        <p:txBody>
          <a:bodyPr>
            <a:normAutofit fontScale="90000"/>
          </a:bodyPr>
          <a:lstStyle/>
          <a:p>
            <a:r>
              <a:rPr lang="en-US" dirty="0"/>
              <a:t>LCIF Day 2022</a:t>
            </a:r>
            <a:br>
              <a:rPr lang="en-US" dirty="0"/>
            </a:br>
            <a:br>
              <a:rPr lang="en-US" dirty="0"/>
            </a:br>
            <a:r>
              <a:rPr lang="en-US" sz="3600" dirty="0"/>
              <a:t>October 8, 2021 - 14:15</a:t>
            </a:r>
            <a:br>
              <a:rPr lang="en-US" sz="3600" dirty="0"/>
            </a:br>
            <a:r>
              <a:rPr lang="en-US" sz="3600" dirty="0"/>
              <a:t>Room Artemis</a:t>
            </a:r>
            <a:endParaRPr lang="el-GR" sz="3600" dirty="0"/>
          </a:p>
        </p:txBody>
      </p:sp>
      <p:sp>
        <p:nvSpPr>
          <p:cNvPr id="3" name="Υπότιτλος 2">
            <a:extLst>
              <a:ext uri="{FF2B5EF4-FFF2-40B4-BE49-F238E27FC236}">
                <a16:creationId xmlns:a16="http://schemas.microsoft.com/office/drawing/2014/main" id="{5BBD2C50-E2F8-4FA3-B6A9-6A371556B15E}"/>
              </a:ext>
            </a:extLst>
          </p:cNvPr>
          <p:cNvSpPr>
            <a:spLocks noGrp="1"/>
          </p:cNvSpPr>
          <p:nvPr>
            <p:ph type="subTitle" idx="1"/>
          </p:nvPr>
        </p:nvSpPr>
        <p:spPr>
          <a:xfrm>
            <a:off x="8534400" y="6360851"/>
            <a:ext cx="3657600" cy="497149"/>
          </a:xfrm>
        </p:spPr>
        <p:txBody>
          <a:bodyPr>
            <a:normAutofit/>
          </a:bodyPr>
          <a:lstStyle/>
          <a:p>
            <a:r>
              <a:rPr lang="en-US" sz="1800" dirty="0">
                <a:latin typeface="Calibri" panose="020F0502020204030204" pitchFamily="34" charset="0"/>
                <a:cs typeface="Calibri" panose="020F0502020204030204" pitchFamily="34" charset="0"/>
              </a:rPr>
              <a:t>Lions Europa Forum ‘21 Thessaloniki</a:t>
            </a:r>
            <a:endParaRPr lang="el-GR" sz="1800" dirty="0">
              <a:latin typeface="Calibri" panose="020F0502020204030204"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94C87338-AA20-436C-916E-0CD2CAE74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3" y="301840"/>
            <a:ext cx="1229488" cy="1866028"/>
          </a:xfrm>
          <a:prstGeom prst="rect">
            <a:avLst/>
          </a:prstGeom>
        </p:spPr>
      </p:pic>
      <p:pic>
        <p:nvPicPr>
          <p:cNvPr id="6" name="Picture 5" descr="Text&#10;&#10;Description automatically generated">
            <a:extLst>
              <a:ext uri="{FF2B5EF4-FFF2-40B4-BE49-F238E27FC236}">
                <a16:creationId xmlns:a16="http://schemas.microsoft.com/office/drawing/2014/main" id="{1D8371DB-2907-AF4F-A365-3D8DF5AD13ED}"/>
              </a:ext>
            </a:extLst>
          </p:cNvPr>
          <p:cNvPicPr>
            <a:picLocks noChangeAspect="1"/>
          </p:cNvPicPr>
          <p:nvPr/>
        </p:nvPicPr>
        <p:blipFill>
          <a:blip r:embed="rId4"/>
          <a:stretch>
            <a:fillRect/>
          </a:stretch>
        </p:blipFill>
        <p:spPr>
          <a:xfrm>
            <a:off x="0" y="5728369"/>
            <a:ext cx="6350000" cy="1016000"/>
          </a:xfrm>
          <a:prstGeom prst="rect">
            <a:avLst/>
          </a:prstGeom>
        </p:spPr>
      </p:pic>
    </p:spTree>
    <p:extLst>
      <p:ext uri="{BB962C8B-B14F-4D97-AF65-F5344CB8AC3E}">
        <p14:creationId xmlns:p14="http://schemas.microsoft.com/office/powerpoint/2010/main" val="413646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004817" cy="292387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 Day 2021</a:t>
            </a:r>
          </a:p>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MD103 – D103 SO</a:t>
            </a:r>
          </a:p>
          <a:p>
            <a:pPr marR="0" lvl="0" algn="l" defTabSz="914400" rtl="0" eaLnBrk="1" fontAlgn="auto" latinLnBrk="0" hangingPunct="1">
              <a:lnSpc>
                <a:spcPct val="100000"/>
              </a:lnSpc>
              <a:spcBef>
                <a:spcPts val="0"/>
              </a:spcBef>
              <a:spcAft>
                <a:spcPts val="1800"/>
              </a:spcAft>
              <a:buClrTx/>
              <a:buSzTx/>
              <a:tabLst/>
              <a:defRPr/>
            </a:pPr>
            <a:br>
              <a:rPr lang="en-US" sz="4400" b="1" dirty="0">
                <a:solidFill>
                  <a:schemeClr val="accent2"/>
                </a:solidFill>
                <a:latin typeface="Arial"/>
                <a:cs typeface="Arial"/>
              </a:rPr>
            </a:br>
            <a:r>
              <a:rPr lang="en-US" sz="2200" dirty="0">
                <a:solidFill>
                  <a:srgbClr val="FFFFFF"/>
                </a:solidFill>
                <a:cs typeface="Arial"/>
              </a:rPr>
              <a:t>1VDG Vanessa </a:t>
            </a:r>
            <a:r>
              <a:rPr lang="en-US" sz="2200" dirty="0" err="1">
                <a:solidFill>
                  <a:srgbClr val="FFFFFF"/>
                </a:solidFill>
                <a:cs typeface="Arial"/>
              </a:rPr>
              <a:t>Horrod</a:t>
            </a:r>
            <a:endParaRPr lang="en-US" sz="2200" dirty="0">
              <a:solidFill>
                <a:srgbClr val="FFFFFF"/>
              </a:solidFill>
              <a:cs typeface="Arial"/>
            </a:endParaRPr>
          </a:p>
        </p:txBody>
      </p:sp>
    </p:spTree>
    <p:extLst>
      <p:ext uri="{BB962C8B-B14F-4D97-AF65-F5344CB8AC3E}">
        <p14:creationId xmlns:p14="http://schemas.microsoft.com/office/powerpoint/2010/main" val="16751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at a table with a box of teddy bears&#10;&#10;Description automatically generated with medium confidence">
            <a:extLst>
              <a:ext uri="{FF2B5EF4-FFF2-40B4-BE49-F238E27FC236}">
                <a16:creationId xmlns:a16="http://schemas.microsoft.com/office/drawing/2014/main" id="{017A27DD-97F3-4C4C-B5ED-EB0F87EC8040}"/>
              </a:ext>
            </a:extLst>
          </p:cNvPr>
          <p:cNvPicPr>
            <a:picLocks noChangeAspect="1"/>
          </p:cNvPicPr>
          <p:nvPr/>
        </p:nvPicPr>
        <p:blipFill>
          <a:blip r:embed="rId3"/>
          <a:stretch>
            <a:fillRect/>
          </a:stretch>
        </p:blipFill>
        <p:spPr>
          <a:xfrm>
            <a:off x="102870" y="1543526"/>
            <a:ext cx="6400165" cy="4800124"/>
          </a:xfrm>
          <a:prstGeom prst="rect">
            <a:avLst/>
          </a:prstGeom>
        </p:spPr>
      </p:pic>
      <p:pic>
        <p:nvPicPr>
          <p:cNvPr id="5" name="Picture 4" descr="A person and person standing next to a van&#10;&#10;Description automatically generated with medium confidence">
            <a:extLst>
              <a:ext uri="{FF2B5EF4-FFF2-40B4-BE49-F238E27FC236}">
                <a16:creationId xmlns:a16="http://schemas.microsoft.com/office/drawing/2014/main" id="{C3878B5B-C33F-C54E-A34B-8FF7C3391745}"/>
              </a:ext>
            </a:extLst>
          </p:cNvPr>
          <p:cNvPicPr>
            <a:picLocks noChangeAspect="1"/>
          </p:cNvPicPr>
          <p:nvPr/>
        </p:nvPicPr>
        <p:blipFill>
          <a:blip r:embed="rId4"/>
          <a:stretch>
            <a:fillRect/>
          </a:stretch>
        </p:blipFill>
        <p:spPr>
          <a:xfrm>
            <a:off x="6054090" y="114300"/>
            <a:ext cx="6035040" cy="4526280"/>
          </a:xfrm>
          <a:prstGeom prst="rect">
            <a:avLst/>
          </a:prstGeom>
        </p:spPr>
      </p:pic>
    </p:spTree>
    <p:extLst>
      <p:ext uri="{BB962C8B-B14F-4D97-AF65-F5344CB8AC3E}">
        <p14:creationId xmlns:p14="http://schemas.microsoft.com/office/powerpoint/2010/main" val="254006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43D18B6-EFDE-B54B-ABA4-D65D587C94F1}"/>
              </a:ext>
            </a:extLst>
          </p:cNvPr>
          <p:cNvPicPr>
            <a:picLocks noChangeAspect="1"/>
          </p:cNvPicPr>
          <p:nvPr/>
        </p:nvPicPr>
        <p:blipFill>
          <a:blip r:embed="rId3"/>
          <a:stretch>
            <a:fillRect/>
          </a:stretch>
        </p:blipFill>
        <p:spPr>
          <a:xfrm>
            <a:off x="7396796" y="3008947"/>
            <a:ext cx="4552951" cy="3414713"/>
          </a:xfrm>
          <a:prstGeom prst="rect">
            <a:avLst/>
          </a:prstGeom>
        </p:spPr>
      </p:pic>
      <p:pic>
        <p:nvPicPr>
          <p:cNvPr id="5" name="Picture 4" descr="A group of people posing for a photo&#10;&#10;Description automatically generated with medium confidence">
            <a:extLst>
              <a:ext uri="{FF2B5EF4-FFF2-40B4-BE49-F238E27FC236}">
                <a16:creationId xmlns:a16="http://schemas.microsoft.com/office/drawing/2014/main" id="{F87E3719-23D5-134E-ADB2-713976435FE7}"/>
              </a:ext>
            </a:extLst>
          </p:cNvPr>
          <p:cNvPicPr>
            <a:picLocks noChangeAspect="1"/>
          </p:cNvPicPr>
          <p:nvPr/>
        </p:nvPicPr>
        <p:blipFill>
          <a:blip r:embed="rId4"/>
          <a:stretch>
            <a:fillRect/>
          </a:stretch>
        </p:blipFill>
        <p:spPr>
          <a:xfrm>
            <a:off x="4933950" y="14287"/>
            <a:ext cx="4552950" cy="3414713"/>
          </a:xfrm>
          <a:prstGeom prst="rect">
            <a:avLst/>
          </a:prstGeom>
        </p:spPr>
      </p:pic>
      <p:pic>
        <p:nvPicPr>
          <p:cNvPr id="7" name="Picture 6" descr="A picture containing text, outdoor&#10;&#10;Description automatically generated">
            <a:extLst>
              <a:ext uri="{FF2B5EF4-FFF2-40B4-BE49-F238E27FC236}">
                <a16:creationId xmlns:a16="http://schemas.microsoft.com/office/drawing/2014/main" id="{C78A437F-1506-EF42-9C1F-27BC7C1D842B}"/>
              </a:ext>
            </a:extLst>
          </p:cNvPr>
          <p:cNvPicPr>
            <a:picLocks noChangeAspect="1"/>
          </p:cNvPicPr>
          <p:nvPr/>
        </p:nvPicPr>
        <p:blipFill>
          <a:blip r:embed="rId5"/>
          <a:stretch>
            <a:fillRect/>
          </a:stretch>
        </p:blipFill>
        <p:spPr>
          <a:xfrm>
            <a:off x="109855" y="240030"/>
            <a:ext cx="4637723" cy="6183630"/>
          </a:xfrm>
          <a:prstGeom prst="rect">
            <a:avLst/>
          </a:prstGeom>
        </p:spPr>
      </p:pic>
    </p:spTree>
    <p:extLst>
      <p:ext uri="{BB962C8B-B14F-4D97-AF65-F5344CB8AC3E}">
        <p14:creationId xmlns:p14="http://schemas.microsoft.com/office/powerpoint/2010/main" val="49193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ground, outdoor&#10;&#10;Description automatically generated">
            <a:extLst>
              <a:ext uri="{FF2B5EF4-FFF2-40B4-BE49-F238E27FC236}">
                <a16:creationId xmlns:a16="http://schemas.microsoft.com/office/drawing/2014/main" id="{59EBB07B-1920-BB48-8292-C4AA7331C12E}"/>
              </a:ext>
            </a:extLst>
          </p:cNvPr>
          <p:cNvPicPr>
            <a:picLocks noChangeAspect="1"/>
          </p:cNvPicPr>
          <p:nvPr/>
        </p:nvPicPr>
        <p:blipFill>
          <a:blip r:embed="rId3"/>
          <a:stretch>
            <a:fillRect/>
          </a:stretch>
        </p:blipFill>
        <p:spPr>
          <a:xfrm>
            <a:off x="8153400" y="1394460"/>
            <a:ext cx="4038600" cy="53848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B370787-69FF-7D46-AF05-623AB48F9949}"/>
              </a:ext>
            </a:extLst>
          </p:cNvPr>
          <p:cNvPicPr>
            <a:picLocks noChangeAspect="1"/>
          </p:cNvPicPr>
          <p:nvPr/>
        </p:nvPicPr>
        <p:blipFill>
          <a:blip r:embed="rId4"/>
          <a:stretch>
            <a:fillRect/>
          </a:stretch>
        </p:blipFill>
        <p:spPr>
          <a:xfrm rot="5400000">
            <a:off x="3948906" y="763746"/>
            <a:ext cx="5236210" cy="3927158"/>
          </a:xfrm>
          <a:prstGeom prst="rect">
            <a:avLst/>
          </a:prstGeom>
        </p:spPr>
      </p:pic>
      <p:pic>
        <p:nvPicPr>
          <p:cNvPr id="8" name="Picture 7" descr="A picture containing text, indoor, cluttered, office&#10;&#10;Description automatically generated">
            <a:extLst>
              <a:ext uri="{FF2B5EF4-FFF2-40B4-BE49-F238E27FC236}">
                <a16:creationId xmlns:a16="http://schemas.microsoft.com/office/drawing/2014/main" id="{8396F1BF-01E0-AE42-9B65-41A749A1ABC2}"/>
              </a:ext>
            </a:extLst>
          </p:cNvPr>
          <p:cNvPicPr>
            <a:picLocks noChangeAspect="1"/>
          </p:cNvPicPr>
          <p:nvPr/>
        </p:nvPicPr>
        <p:blipFill>
          <a:blip r:embed="rId5"/>
          <a:stretch>
            <a:fillRect/>
          </a:stretch>
        </p:blipFill>
        <p:spPr>
          <a:xfrm>
            <a:off x="140970" y="2727325"/>
            <a:ext cx="5402580" cy="4051935"/>
          </a:xfrm>
          <a:prstGeom prst="rect">
            <a:avLst/>
          </a:prstGeom>
        </p:spPr>
      </p:pic>
    </p:spTree>
    <p:extLst>
      <p:ext uri="{BB962C8B-B14F-4D97-AF65-F5344CB8AC3E}">
        <p14:creationId xmlns:p14="http://schemas.microsoft.com/office/powerpoint/2010/main" val="3266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004817" cy="292387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 Day 2021</a:t>
            </a:r>
          </a:p>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MD104</a:t>
            </a:r>
          </a:p>
          <a:p>
            <a:pPr marR="0" lvl="0" algn="l" defTabSz="914400" rtl="0" eaLnBrk="1" fontAlgn="auto" latinLnBrk="0" hangingPunct="1">
              <a:lnSpc>
                <a:spcPct val="100000"/>
              </a:lnSpc>
              <a:spcBef>
                <a:spcPts val="0"/>
              </a:spcBef>
              <a:spcAft>
                <a:spcPts val="1800"/>
              </a:spcAft>
              <a:buClrTx/>
              <a:buSzTx/>
              <a:tabLst/>
              <a:defRPr/>
            </a:pPr>
            <a:br>
              <a:rPr lang="en-US" sz="4400" b="1" dirty="0">
                <a:solidFill>
                  <a:schemeClr val="accent2"/>
                </a:solidFill>
                <a:latin typeface="Arial"/>
                <a:cs typeface="Arial"/>
              </a:rPr>
            </a:br>
            <a:r>
              <a:rPr lang="en-US" sz="2200" dirty="0">
                <a:solidFill>
                  <a:srgbClr val="FFFFFF"/>
                </a:solidFill>
                <a:cs typeface="Arial"/>
              </a:rPr>
              <a:t>PCC Hilde </a:t>
            </a:r>
            <a:r>
              <a:rPr lang="en-US" sz="2200" dirty="0" err="1">
                <a:solidFill>
                  <a:srgbClr val="FFFFFF"/>
                </a:solidFill>
                <a:cs typeface="Arial"/>
              </a:rPr>
              <a:t>Straumsheim</a:t>
            </a:r>
            <a:endParaRPr lang="en-US" sz="2200" dirty="0">
              <a:solidFill>
                <a:srgbClr val="FFFFFF"/>
              </a:solidFill>
              <a:cs typeface="Arial"/>
            </a:endParaRPr>
          </a:p>
        </p:txBody>
      </p:sp>
    </p:spTree>
    <p:extLst>
      <p:ext uri="{BB962C8B-B14F-4D97-AF65-F5344CB8AC3E}">
        <p14:creationId xmlns:p14="http://schemas.microsoft.com/office/powerpoint/2010/main" val="56805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descr="Et bilde som inneholder mat, tallerken, innendørs, frukt&#10;&#10;Automatisk generert beskrivelse">
            <a:extLst>
              <a:ext uri="{FF2B5EF4-FFF2-40B4-BE49-F238E27FC236}">
                <a16:creationId xmlns:a16="http://schemas.microsoft.com/office/drawing/2014/main" id="{2B229766-3577-4FDD-849C-D1078EC51DE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8261" r="8678" b="-2"/>
          <a:stretch/>
        </p:blipFill>
        <p:spPr>
          <a:xfrm>
            <a:off x="304800" y="914400"/>
            <a:ext cx="5588000" cy="5105400"/>
          </a:xfrm>
          <a:prstGeom prst="rect">
            <a:avLst/>
          </a:prstGeom>
          <a:noFill/>
        </p:spPr>
      </p:pic>
      <p:sp>
        <p:nvSpPr>
          <p:cNvPr id="14" name="Content Placeholder 2">
            <a:extLst>
              <a:ext uri="{FF2B5EF4-FFF2-40B4-BE49-F238E27FC236}">
                <a16:creationId xmlns:a16="http://schemas.microsoft.com/office/drawing/2014/main" id="{2D2DDFE6-1AA1-418F-AA44-011AC40C281D}"/>
              </a:ext>
            </a:extLst>
          </p:cNvPr>
          <p:cNvSpPr>
            <a:spLocks noGrp="1"/>
          </p:cNvSpPr>
          <p:nvPr>
            <p:ph sz="half" idx="10"/>
          </p:nvPr>
        </p:nvSpPr>
        <p:spPr>
          <a:xfrm>
            <a:off x="6299200" y="914400"/>
            <a:ext cx="5588000" cy="5105400"/>
          </a:xfrm>
        </p:spPr>
        <p:txBody>
          <a:bodyPr/>
          <a:lstStyle/>
          <a:p>
            <a:r>
              <a:rPr lang="en-US" sz="2000" b="1" dirty="0"/>
              <a:t>Campaign 100 Coordinators idea : </a:t>
            </a:r>
          </a:p>
          <a:p>
            <a:pPr marL="0" indent="0">
              <a:buNone/>
            </a:pPr>
            <a:r>
              <a:rPr lang="en-US" sz="2000" b="1" dirty="0"/>
              <a:t>    LCIF Day = Waffle- day in Norway! </a:t>
            </a:r>
          </a:p>
          <a:p>
            <a:pPr marL="0" indent="0">
              <a:buNone/>
            </a:pPr>
            <a:r>
              <a:rPr lang="en-US" sz="2000" b="1" dirty="0"/>
              <a:t>    Starting June 12</a:t>
            </a:r>
            <a:r>
              <a:rPr lang="en-US" sz="2000" b="1" baseline="30000" dirty="0"/>
              <a:t>th</a:t>
            </a:r>
            <a:r>
              <a:rPr lang="en-US" sz="2000" b="1" dirty="0"/>
              <a:t> 2021</a:t>
            </a:r>
          </a:p>
          <a:p>
            <a:pPr marL="0" indent="0">
              <a:buNone/>
            </a:pPr>
            <a:endParaRPr lang="en-US" dirty="0"/>
          </a:p>
          <a:p>
            <a:pPr marL="0" indent="0">
              <a:buNone/>
            </a:pPr>
            <a:endParaRPr lang="en-US" dirty="0"/>
          </a:p>
          <a:p>
            <a:r>
              <a:rPr lang="en-US" b="1" dirty="0"/>
              <a:t>Information / material to all clubs: </a:t>
            </a:r>
          </a:p>
          <a:p>
            <a:endParaRPr lang="en-US" b="1" dirty="0"/>
          </a:p>
          <a:p>
            <a:pPr marL="0" indent="0">
              <a:buNone/>
            </a:pPr>
            <a:r>
              <a:rPr lang="en-US" dirty="0"/>
              <a:t>         LCIF fact sheet  </a:t>
            </a:r>
          </a:p>
          <a:p>
            <a:pPr marL="0" indent="0">
              <a:buNone/>
            </a:pPr>
            <a:r>
              <a:rPr lang="en-US" dirty="0"/>
              <a:t>         Bookmarks, how to do it     </a:t>
            </a:r>
          </a:p>
          <a:p>
            <a:pPr marL="0" indent="0">
              <a:buNone/>
            </a:pPr>
            <a:r>
              <a:rPr lang="en-US" dirty="0"/>
              <a:t>         Suggested press release </a:t>
            </a:r>
          </a:p>
          <a:p>
            <a:pPr marL="0" indent="0">
              <a:buNone/>
            </a:pPr>
            <a:r>
              <a:rPr lang="en-US" dirty="0"/>
              <a:t>         Suggested text for social media</a:t>
            </a:r>
          </a:p>
          <a:p>
            <a:pPr marL="0" indent="0">
              <a:buNone/>
            </a:pPr>
            <a:r>
              <a:rPr lang="en-US" dirty="0"/>
              <a:t>         Email to all clubs – about the idea</a:t>
            </a:r>
          </a:p>
          <a:p>
            <a:pPr marL="0" indent="0">
              <a:buNone/>
            </a:pPr>
            <a:r>
              <a:rPr lang="en-US" dirty="0"/>
              <a:t>         Roll-up idea</a:t>
            </a:r>
          </a:p>
          <a:p>
            <a:pPr marL="0" indent="0">
              <a:buNone/>
            </a:pPr>
            <a:r>
              <a:rPr lang="en-US" dirty="0"/>
              <a:t>         Suggested posters</a:t>
            </a:r>
          </a:p>
        </p:txBody>
      </p:sp>
      <p:sp>
        <p:nvSpPr>
          <p:cNvPr id="8" name="Title 7"/>
          <p:cNvSpPr>
            <a:spLocks noGrp="1"/>
          </p:cNvSpPr>
          <p:nvPr>
            <p:ph type="title"/>
          </p:nvPr>
        </p:nvSpPr>
        <p:spPr>
          <a:xfrm>
            <a:off x="304800" y="228600"/>
            <a:ext cx="10871200" cy="457200"/>
          </a:xfrm>
        </p:spPr>
        <p:txBody>
          <a:bodyPr wrap="square" anchor="ctr">
            <a:normAutofit/>
          </a:bodyPr>
          <a:lstStyle/>
          <a:p>
            <a:pPr>
              <a:lnSpc>
                <a:spcPct val="90000"/>
              </a:lnSpc>
            </a:pPr>
            <a:r>
              <a:rPr lang="en-US" sz="2600" dirty="0"/>
              <a:t>Lions International Waffle-day in NORWAY</a:t>
            </a:r>
          </a:p>
        </p:txBody>
      </p:sp>
    </p:spTree>
    <p:extLst>
      <p:ext uri="{BB962C8B-B14F-4D97-AF65-F5344CB8AC3E}">
        <p14:creationId xmlns:p14="http://schemas.microsoft.com/office/powerpoint/2010/main" val="360343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D2DDFE6-1AA1-418F-AA44-011AC40C281D}"/>
              </a:ext>
            </a:extLst>
          </p:cNvPr>
          <p:cNvSpPr>
            <a:spLocks noGrp="1"/>
          </p:cNvSpPr>
          <p:nvPr>
            <p:ph sz="half" idx="10"/>
          </p:nvPr>
        </p:nvSpPr>
        <p:spPr>
          <a:xfrm>
            <a:off x="6299200" y="914400"/>
            <a:ext cx="5588000" cy="5105400"/>
          </a:xfrm>
        </p:spPr>
        <p:txBody>
          <a:bodyPr/>
          <a:lstStyle/>
          <a:p>
            <a:endParaRPr lang="en-US" dirty="0"/>
          </a:p>
          <a:p>
            <a:pPr marL="0" indent="0">
              <a:buNone/>
            </a:pPr>
            <a:r>
              <a:rPr lang="en-US" sz="2400" b="1" dirty="0"/>
              <a:t>FIRST STEP </a:t>
            </a:r>
          </a:p>
          <a:p>
            <a:pPr marL="0" indent="0">
              <a:buNone/>
            </a:pPr>
            <a:r>
              <a:rPr lang="en-US" sz="2400" b="1" dirty="0"/>
              <a:t>TO A YEARLY CAMPAIGN FOR LCIF</a:t>
            </a:r>
          </a:p>
          <a:p>
            <a:pPr marL="0" indent="0">
              <a:buNone/>
            </a:pPr>
            <a:endParaRPr lang="en-US" sz="2400" b="1" dirty="0"/>
          </a:p>
          <a:p>
            <a:pPr marL="0" indent="0">
              <a:buNone/>
            </a:pPr>
            <a:endParaRPr lang="en-US" sz="2400" b="1" dirty="0"/>
          </a:p>
          <a:p>
            <a:r>
              <a:rPr lang="en-US" sz="2000" dirty="0"/>
              <a:t>Some clubs in all districts</a:t>
            </a:r>
          </a:p>
          <a:p>
            <a:r>
              <a:rPr lang="en-US" sz="2000" dirty="0"/>
              <a:t>Covid a challenge</a:t>
            </a:r>
          </a:p>
          <a:p>
            <a:r>
              <a:rPr lang="en-US" sz="2000" dirty="0"/>
              <a:t>Selling waffles not the most important</a:t>
            </a:r>
          </a:p>
          <a:p>
            <a:r>
              <a:rPr lang="en-US" sz="2000" dirty="0"/>
              <a:t>Informing about LCIF, be visible </a:t>
            </a:r>
          </a:p>
          <a:p>
            <a:pPr marL="0" indent="0">
              <a:buNone/>
            </a:pPr>
            <a:endParaRPr lang="en-US" dirty="0"/>
          </a:p>
        </p:txBody>
      </p:sp>
      <p:sp>
        <p:nvSpPr>
          <p:cNvPr id="8" name="Title 7"/>
          <p:cNvSpPr>
            <a:spLocks noGrp="1"/>
          </p:cNvSpPr>
          <p:nvPr>
            <p:ph type="title"/>
          </p:nvPr>
        </p:nvSpPr>
        <p:spPr>
          <a:xfrm>
            <a:off x="304800" y="228600"/>
            <a:ext cx="10871200" cy="457200"/>
          </a:xfrm>
        </p:spPr>
        <p:txBody>
          <a:bodyPr wrap="square" anchor="ctr">
            <a:normAutofit/>
          </a:bodyPr>
          <a:lstStyle/>
          <a:p>
            <a:pPr>
              <a:lnSpc>
                <a:spcPct val="90000"/>
              </a:lnSpc>
            </a:pPr>
            <a:r>
              <a:rPr lang="en-US" sz="2600" dirty="0"/>
              <a:t>Lions International Waffle-day</a:t>
            </a:r>
          </a:p>
        </p:txBody>
      </p:sp>
      <p:pic>
        <p:nvPicPr>
          <p:cNvPr id="3" name="Plassholder for innhold 2">
            <a:extLst>
              <a:ext uri="{FF2B5EF4-FFF2-40B4-BE49-F238E27FC236}">
                <a16:creationId xmlns:a16="http://schemas.microsoft.com/office/drawing/2014/main" id="{22307D04-0ABA-41BB-8182-1B15FE581127}"/>
              </a:ext>
            </a:extLst>
          </p:cNvPr>
          <p:cNvPicPr>
            <a:picLocks noGrp="1" noChangeAspect="1"/>
          </p:cNvPicPr>
          <p:nvPr>
            <p:ph sz="half" idx="1"/>
          </p:nvPr>
        </p:nvPicPr>
        <p:blipFill>
          <a:blip r:embed="rId3"/>
          <a:stretch>
            <a:fillRect/>
          </a:stretch>
        </p:blipFill>
        <p:spPr>
          <a:xfrm>
            <a:off x="304800" y="1500952"/>
            <a:ext cx="5588000" cy="3932296"/>
          </a:xfrm>
          <a:prstGeom prst="rect">
            <a:avLst/>
          </a:prstGeom>
        </p:spPr>
      </p:pic>
    </p:spTree>
    <p:extLst>
      <p:ext uri="{BB962C8B-B14F-4D97-AF65-F5344CB8AC3E}">
        <p14:creationId xmlns:p14="http://schemas.microsoft.com/office/powerpoint/2010/main" val="2547794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D2DDFE6-1AA1-418F-AA44-011AC40C281D}"/>
              </a:ext>
            </a:extLst>
          </p:cNvPr>
          <p:cNvSpPr>
            <a:spLocks noGrp="1"/>
          </p:cNvSpPr>
          <p:nvPr>
            <p:ph sz="half" idx="10"/>
          </p:nvPr>
        </p:nvSpPr>
        <p:spPr>
          <a:xfrm>
            <a:off x="6299200" y="914400"/>
            <a:ext cx="5588000" cy="5105400"/>
          </a:xfrm>
        </p:spPr>
        <p:txBody>
          <a:bodyPr/>
          <a:lstStyle/>
          <a:p>
            <a:r>
              <a:rPr lang="en-US" sz="2800" b="1" dirty="0"/>
              <a:t>BENEFITS:</a:t>
            </a:r>
            <a:endParaRPr lang="en-US" dirty="0"/>
          </a:p>
          <a:p>
            <a:r>
              <a:rPr lang="en-US" sz="1600" dirty="0"/>
              <a:t>Members had to be more aware / get more knowledge about LCIF</a:t>
            </a:r>
          </a:p>
          <a:p>
            <a:endParaRPr lang="en-US" sz="1600" dirty="0"/>
          </a:p>
          <a:p>
            <a:r>
              <a:rPr lang="en-US" sz="1600" dirty="0"/>
              <a:t>Public (and members) learned that Lions Clubs has a huge impact internationally </a:t>
            </a:r>
          </a:p>
          <a:p>
            <a:endParaRPr lang="en-US" sz="1600" dirty="0"/>
          </a:p>
          <a:p>
            <a:r>
              <a:rPr lang="en-US" sz="1600" dirty="0"/>
              <a:t>There was more visibility by end of the year</a:t>
            </a:r>
          </a:p>
          <a:p>
            <a:endParaRPr lang="en-US" sz="1600" dirty="0"/>
          </a:p>
          <a:p>
            <a:r>
              <a:rPr lang="en-US" sz="1600" dirty="0"/>
              <a:t>Significant increase of donations  – more  clubs than usual donated in this period</a:t>
            </a:r>
          </a:p>
          <a:p>
            <a:endParaRPr lang="en-US" sz="1600" dirty="0"/>
          </a:p>
          <a:p>
            <a:r>
              <a:rPr lang="en-US" sz="1600" dirty="0"/>
              <a:t>All clubs can manage</a:t>
            </a:r>
          </a:p>
          <a:p>
            <a:pPr marL="0" indent="0">
              <a:buNone/>
            </a:pPr>
            <a:endParaRPr lang="en-US" sz="1600" dirty="0"/>
          </a:p>
          <a:p>
            <a:r>
              <a:rPr lang="en-US" sz="1600" dirty="0"/>
              <a:t>Every dollar counts, Waffles 30.000 NOK</a:t>
            </a:r>
          </a:p>
          <a:p>
            <a:pPr marL="0" indent="0">
              <a:buNone/>
            </a:pPr>
            <a:r>
              <a:rPr lang="en-US" sz="1600" dirty="0"/>
              <a:t>                             Donations  274.000 NOK</a:t>
            </a:r>
          </a:p>
        </p:txBody>
      </p:sp>
      <p:sp>
        <p:nvSpPr>
          <p:cNvPr id="8" name="Title 7"/>
          <p:cNvSpPr>
            <a:spLocks noGrp="1"/>
          </p:cNvSpPr>
          <p:nvPr>
            <p:ph type="title"/>
          </p:nvPr>
        </p:nvSpPr>
        <p:spPr>
          <a:xfrm>
            <a:off x="304800" y="228600"/>
            <a:ext cx="10871200" cy="457200"/>
          </a:xfrm>
        </p:spPr>
        <p:txBody>
          <a:bodyPr wrap="square" anchor="ctr">
            <a:normAutofit/>
          </a:bodyPr>
          <a:lstStyle/>
          <a:p>
            <a:pPr>
              <a:lnSpc>
                <a:spcPct val="90000"/>
              </a:lnSpc>
            </a:pPr>
            <a:r>
              <a:rPr lang="en-US" sz="2600" dirty="0"/>
              <a:t>Lions International Waffle-day</a:t>
            </a:r>
          </a:p>
        </p:txBody>
      </p:sp>
      <p:pic>
        <p:nvPicPr>
          <p:cNvPr id="4" name="Plassholder for innhold 3">
            <a:extLst>
              <a:ext uri="{FF2B5EF4-FFF2-40B4-BE49-F238E27FC236}">
                <a16:creationId xmlns:a16="http://schemas.microsoft.com/office/drawing/2014/main" id="{66E61ADA-48D8-4516-A35B-AF44E850C23D}"/>
              </a:ext>
            </a:extLst>
          </p:cNvPr>
          <p:cNvPicPr>
            <a:picLocks noGrp="1" noChangeAspect="1"/>
          </p:cNvPicPr>
          <p:nvPr>
            <p:ph sz="half" idx="1"/>
          </p:nvPr>
        </p:nvPicPr>
        <p:blipFill>
          <a:blip r:embed="rId3"/>
          <a:stretch>
            <a:fillRect/>
          </a:stretch>
        </p:blipFill>
        <p:spPr>
          <a:xfrm>
            <a:off x="304800" y="1368640"/>
            <a:ext cx="2225964" cy="1671831"/>
          </a:xfrm>
          <a:prstGeom prst="rect">
            <a:avLst/>
          </a:prstGeom>
        </p:spPr>
      </p:pic>
      <p:pic>
        <p:nvPicPr>
          <p:cNvPr id="5" name="Bilde 4">
            <a:extLst>
              <a:ext uri="{FF2B5EF4-FFF2-40B4-BE49-F238E27FC236}">
                <a16:creationId xmlns:a16="http://schemas.microsoft.com/office/drawing/2014/main" id="{01E4849F-E34F-4E45-9924-53D7B021D7F0}"/>
              </a:ext>
            </a:extLst>
          </p:cNvPr>
          <p:cNvPicPr>
            <a:picLocks noChangeAspect="1"/>
          </p:cNvPicPr>
          <p:nvPr/>
        </p:nvPicPr>
        <p:blipFill>
          <a:blip r:embed="rId4"/>
          <a:stretch>
            <a:fillRect/>
          </a:stretch>
        </p:blipFill>
        <p:spPr>
          <a:xfrm rot="20250061">
            <a:off x="308043" y="3963288"/>
            <a:ext cx="3086100" cy="1476375"/>
          </a:xfrm>
          <a:prstGeom prst="rect">
            <a:avLst/>
          </a:prstGeom>
        </p:spPr>
      </p:pic>
      <p:pic>
        <p:nvPicPr>
          <p:cNvPr id="6" name="Bilde 5">
            <a:extLst>
              <a:ext uri="{FF2B5EF4-FFF2-40B4-BE49-F238E27FC236}">
                <a16:creationId xmlns:a16="http://schemas.microsoft.com/office/drawing/2014/main" id="{D8AC56FC-0EFA-4DCB-BDF4-4F991782D039}"/>
              </a:ext>
            </a:extLst>
          </p:cNvPr>
          <p:cNvPicPr>
            <a:picLocks noChangeAspect="1"/>
          </p:cNvPicPr>
          <p:nvPr/>
        </p:nvPicPr>
        <p:blipFill>
          <a:blip r:embed="rId5"/>
          <a:stretch>
            <a:fillRect/>
          </a:stretch>
        </p:blipFill>
        <p:spPr>
          <a:xfrm>
            <a:off x="2851176" y="3991674"/>
            <a:ext cx="3041625" cy="2031974"/>
          </a:xfrm>
          <a:prstGeom prst="rect">
            <a:avLst/>
          </a:prstGeom>
        </p:spPr>
      </p:pic>
      <p:pic>
        <p:nvPicPr>
          <p:cNvPr id="9" name="Bilde 8" descr="Et bilde som inneholder tekst&#10;&#10;Automatisk generert beskrivelse">
            <a:extLst>
              <a:ext uri="{FF2B5EF4-FFF2-40B4-BE49-F238E27FC236}">
                <a16:creationId xmlns:a16="http://schemas.microsoft.com/office/drawing/2014/main" id="{DC4DDD77-F018-4DCD-9BC2-55C02C549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40" y="1078321"/>
            <a:ext cx="2333625" cy="1962150"/>
          </a:xfrm>
          <a:prstGeom prst="rect">
            <a:avLst/>
          </a:prstGeom>
        </p:spPr>
      </p:pic>
    </p:spTree>
    <p:extLst>
      <p:ext uri="{BB962C8B-B14F-4D97-AF65-F5344CB8AC3E}">
        <p14:creationId xmlns:p14="http://schemas.microsoft.com/office/powerpoint/2010/main" val="363011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D2DDFE6-1AA1-418F-AA44-011AC40C281D}"/>
              </a:ext>
            </a:extLst>
          </p:cNvPr>
          <p:cNvSpPr>
            <a:spLocks noGrp="1"/>
          </p:cNvSpPr>
          <p:nvPr>
            <p:ph sz="half" idx="10"/>
          </p:nvPr>
        </p:nvSpPr>
        <p:spPr>
          <a:xfrm>
            <a:off x="6299200" y="914400"/>
            <a:ext cx="5588000" cy="5105400"/>
          </a:xfrm>
        </p:spPr>
        <p:txBody>
          <a:bodyPr/>
          <a:lstStyle/>
          <a:p>
            <a:pPr marL="0" indent="0">
              <a:buNone/>
            </a:pPr>
            <a:r>
              <a:rPr lang="en-US" sz="4800" dirty="0"/>
              <a:t>Welcome </a:t>
            </a:r>
          </a:p>
          <a:p>
            <a:pPr marL="0" indent="0">
              <a:buNone/>
            </a:pPr>
            <a:r>
              <a:rPr lang="en-US" sz="4800" dirty="0"/>
              <a:t>to copy </a:t>
            </a:r>
          </a:p>
          <a:p>
            <a:pPr marL="0" indent="0">
              <a:buNone/>
            </a:pPr>
            <a:r>
              <a:rPr lang="en-US" sz="4800" dirty="0"/>
              <a:t>the idea!</a:t>
            </a:r>
          </a:p>
          <a:p>
            <a:pPr marL="0" indent="0">
              <a:buNone/>
            </a:pPr>
            <a:endParaRPr lang="en-US" sz="4800" dirty="0"/>
          </a:p>
          <a:p>
            <a:pPr marL="0" indent="0">
              <a:buNone/>
            </a:pPr>
            <a:endParaRPr lang="en-US" sz="4800" dirty="0"/>
          </a:p>
        </p:txBody>
      </p:sp>
      <p:sp>
        <p:nvSpPr>
          <p:cNvPr id="8" name="Title 7"/>
          <p:cNvSpPr>
            <a:spLocks noGrp="1"/>
          </p:cNvSpPr>
          <p:nvPr>
            <p:ph type="title"/>
          </p:nvPr>
        </p:nvSpPr>
        <p:spPr>
          <a:xfrm>
            <a:off x="304800" y="228600"/>
            <a:ext cx="10871200" cy="457200"/>
          </a:xfrm>
        </p:spPr>
        <p:txBody>
          <a:bodyPr wrap="square" anchor="ctr">
            <a:normAutofit/>
          </a:bodyPr>
          <a:lstStyle/>
          <a:p>
            <a:pPr>
              <a:lnSpc>
                <a:spcPct val="90000"/>
              </a:lnSpc>
            </a:pPr>
            <a:r>
              <a:rPr lang="en-US" sz="2600" dirty="0"/>
              <a:t>Lions International Waffle-day</a:t>
            </a:r>
          </a:p>
        </p:txBody>
      </p:sp>
      <p:pic>
        <p:nvPicPr>
          <p:cNvPr id="3" name="Plassholder for innhold 2">
            <a:extLst>
              <a:ext uri="{FF2B5EF4-FFF2-40B4-BE49-F238E27FC236}">
                <a16:creationId xmlns:a16="http://schemas.microsoft.com/office/drawing/2014/main" id="{22FC9929-F9A5-4AFF-AAE4-F3F154053A64}"/>
              </a:ext>
            </a:extLst>
          </p:cNvPr>
          <p:cNvPicPr>
            <a:picLocks noGrp="1" noChangeAspect="1"/>
          </p:cNvPicPr>
          <p:nvPr>
            <p:ph sz="half" idx="1"/>
          </p:nvPr>
        </p:nvPicPr>
        <p:blipFill>
          <a:blip r:embed="rId3"/>
          <a:stretch>
            <a:fillRect/>
          </a:stretch>
        </p:blipFill>
        <p:spPr>
          <a:xfrm>
            <a:off x="304800" y="1293486"/>
            <a:ext cx="5588000" cy="4347228"/>
          </a:xfrm>
          <a:prstGeom prst="rect">
            <a:avLst/>
          </a:prstGeom>
        </p:spPr>
      </p:pic>
      <p:pic>
        <p:nvPicPr>
          <p:cNvPr id="11" name="Bilde 10" descr="Et bilde som inneholder vaffeljern, kjøkken apparat, husholdningsapparat, vist&#10;&#10;Automatisk generert beskrivelse">
            <a:extLst>
              <a:ext uri="{FF2B5EF4-FFF2-40B4-BE49-F238E27FC236}">
                <a16:creationId xmlns:a16="http://schemas.microsoft.com/office/drawing/2014/main" id="{FA877477-E9AF-4AFE-BE50-641C6B56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200" y="4026043"/>
            <a:ext cx="2619375" cy="1743075"/>
          </a:xfrm>
          <a:prstGeom prst="rect">
            <a:avLst/>
          </a:prstGeom>
        </p:spPr>
      </p:pic>
    </p:spTree>
    <p:extLst>
      <p:ext uri="{BB962C8B-B14F-4D97-AF65-F5344CB8AC3E}">
        <p14:creationId xmlns:p14="http://schemas.microsoft.com/office/powerpoint/2010/main" val="138303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004817" cy="292387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 Day 2021</a:t>
            </a:r>
          </a:p>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MD108</a:t>
            </a:r>
          </a:p>
          <a:p>
            <a:pPr marR="0" lvl="0" algn="l" defTabSz="914400" rtl="0" eaLnBrk="1" fontAlgn="auto" latinLnBrk="0" hangingPunct="1">
              <a:lnSpc>
                <a:spcPct val="100000"/>
              </a:lnSpc>
              <a:spcBef>
                <a:spcPts val="0"/>
              </a:spcBef>
              <a:spcAft>
                <a:spcPts val="1800"/>
              </a:spcAft>
              <a:buClrTx/>
              <a:buSzTx/>
              <a:tabLst/>
              <a:defRPr/>
            </a:pPr>
            <a:br>
              <a:rPr lang="en-US" sz="4400" b="1" dirty="0">
                <a:solidFill>
                  <a:schemeClr val="accent2"/>
                </a:solidFill>
                <a:latin typeface="Arial"/>
                <a:cs typeface="Arial"/>
              </a:rPr>
            </a:br>
            <a:r>
              <a:rPr lang="en-US" sz="2200" dirty="0">
                <a:solidFill>
                  <a:srgbClr val="FFFFFF"/>
                </a:solidFill>
                <a:cs typeface="Arial"/>
              </a:rPr>
              <a:t>PDG Claudia </a:t>
            </a:r>
            <a:r>
              <a:rPr lang="en-US" sz="2200" dirty="0" err="1">
                <a:solidFill>
                  <a:srgbClr val="FFFFFF"/>
                </a:solidFill>
                <a:cs typeface="Arial"/>
              </a:rPr>
              <a:t>Balduzzi</a:t>
            </a:r>
            <a:endParaRPr lang="en-US" sz="2200" dirty="0">
              <a:solidFill>
                <a:srgbClr val="FFFFFF"/>
              </a:solidFill>
              <a:cs typeface="Arial"/>
            </a:endParaRPr>
          </a:p>
        </p:txBody>
      </p:sp>
    </p:spTree>
    <p:extLst>
      <p:ext uri="{BB962C8B-B14F-4D97-AF65-F5344CB8AC3E}">
        <p14:creationId xmlns:p14="http://schemas.microsoft.com/office/powerpoint/2010/main" val="17727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p:txBody>
          <a:bodyPr>
            <a:noAutofit/>
          </a:bodyPr>
          <a:lstStyle/>
          <a:p>
            <a:r>
              <a:rPr lang="en-US" sz="4400" dirty="0"/>
              <a:t>LCIF Day 2022</a:t>
            </a:r>
            <a:endParaRPr lang="en-US" sz="3200" b="0" dirty="0"/>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pPr>
              <a:lnSpc>
                <a:spcPct val="100000"/>
              </a:lnSpc>
              <a:spcBef>
                <a:spcPts val="0"/>
              </a:spcBef>
              <a:spcAft>
                <a:spcPts val="0"/>
              </a:spcAft>
            </a:pPr>
            <a:r>
              <a:rPr lang="en-US" dirty="0"/>
              <a:t>PID Robert </a:t>
            </a:r>
            <a:r>
              <a:rPr lang="en-US" dirty="0" err="1"/>
              <a:t>Rettby</a:t>
            </a:r>
            <a:endParaRPr lang="en-US" dirty="0"/>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a:xfrm>
            <a:off x="1523999" y="4890261"/>
            <a:ext cx="4310063" cy="723137"/>
          </a:xfrm>
        </p:spPr>
        <p:txBody>
          <a:bodyPr/>
          <a:lstStyle/>
          <a:p>
            <a:r>
              <a:rPr lang="en-US" dirty="0"/>
              <a:t>Vice-Chairperson CA4 Campaign 100</a:t>
            </a:r>
          </a:p>
        </p:txBody>
      </p:sp>
    </p:spTree>
    <p:extLst>
      <p:ext uri="{BB962C8B-B14F-4D97-AF65-F5344CB8AC3E}">
        <p14:creationId xmlns:p14="http://schemas.microsoft.com/office/powerpoint/2010/main" val="403165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819" y="365126"/>
            <a:ext cx="10417015" cy="665022"/>
          </a:xfrm>
        </p:spPr>
        <p:txBody>
          <a:bodyPr>
            <a:noAutofit/>
          </a:bodyPr>
          <a:lstStyle/>
          <a:p>
            <a:r>
              <a:rPr lang="it-IT" sz="4400" dirty="0"/>
              <a:t>                         </a:t>
            </a:r>
            <a:r>
              <a:rPr lang="it-IT" sz="4400" dirty="0">
                <a:latin typeface="+mn-lt"/>
              </a:rPr>
              <a:t>LCIF Europe </a:t>
            </a:r>
            <a:r>
              <a:rPr lang="it-IT" sz="4400" dirty="0" err="1">
                <a:latin typeface="+mn-lt"/>
              </a:rPr>
              <a:t>Day</a:t>
            </a:r>
            <a:r>
              <a:rPr lang="it-IT" sz="4400" dirty="0">
                <a:latin typeface="+mn-lt"/>
              </a:rPr>
              <a:t> </a:t>
            </a:r>
            <a:r>
              <a:rPr lang="it-IT" sz="4400" dirty="0" err="1">
                <a:latin typeface="+mn-lt"/>
              </a:rPr>
              <a:t>value</a:t>
            </a:r>
            <a:endParaRPr lang="it-IT" sz="4400" dirty="0">
              <a:latin typeface="+mn-lt"/>
            </a:endParaRPr>
          </a:p>
        </p:txBody>
      </p:sp>
      <p:sp>
        <p:nvSpPr>
          <p:cNvPr id="3" name="Segnaposto testo 2"/>
          <p:cNvSpPr>
            <a:spLocks noGrp="1"/>
          </p:cNvSpPr>
          <p:nvPr>
            <p:ph type="body" sz="quarter" idx="13"/>
          </p:nvPr>
        </p:nvSpPr>
        <p:spPr>
          <a:xfrm>
            <a:off x="410818" y="1331088"/>
            <a:ext cx="10506226" cy="4845873"/>
          </a:xfrm>
        </p:spPr>
        <p:txBody>
          <a:bodyPr>
            <a:normAutofit/>
          </a:bodyPr>
          <a:lstStyle/>
          <a:p>
            <a:r>
              <a:rPr lang="en-US" sz="3200" dirty="0"/>
              <a:t> </a:t>
            </a:r>
            <a:r>
              <a:rPr lang="en-US" sz="3600" b="1" dirty="0"/>
              <a:t>Implement service activity</a:t>
            </a:r>
          </a:p>
          <a:p>
            <a:r>
              <a:rPr lang="en-US" sz="3600" b="1" dirty="0"/>
              <a:t> Serve millions of people</a:t>
            </a:r>
          </a:p>
          <a:p>
            <a:r>
              <a:rPr lang="en-US" sz="3600" b="1" dirty="0"/>
              <a:t> Raise the visibility of what Lions do - when we serve, we make a mark in our local community</a:t>
            </a:r>
          </a:p>
          <a:p>
            <a:r>
              <a:rPr lang="en-US" sz="3600" b="1" dirty="0"/>
              <a:t> Empower Lions to serve more</a:t>
            </a:r>
          </a:p>
          <a:p>
            <a:r>
              <a:rPr lang="en-US" sz="3600" b="1" dirty="0"/>
              <a:t> Help clubs and Lions fulfill their mission</a:t>
            </a:r>
          </a:p>
          <a:p>
            <a:r>
              <a:rPr lang="en-US" sz="3600" b="1" dirty="0"/>
              <a:t> Growing Together Clubs</a:t>
            </a:r>
          </a:p>
        </p:txBody>
      </p:sp>
    </p:spTree>
    <p:extLst>
      <p:ext uri="{BB962C8B-B14F-4D97-AF65-F5344CB8AC3E}">
        <p14:creationId xmlns:p14="http://schemas.microsoft.com/office/powerpoint/2010/main" val="1560224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164438" y="-254556"/>
            <a:ext cx="6016110" cy="7181385"/>
          </a:xfrm>
          <a:prstGeom prst="rect">
            <a:avLst/>
          </a:prstGeom>
        </p:spPr>
      </p:pic>
      <p:sp>
        <p:nvSpPr>
          <p:cNvPr id="2" name="Titolo 1"/>
          <p:cNvSpPr>
            <a:spLocks noGrp="1"/>
          </p:cNvSpPr>
          <p:nvPr>
            <p:ph type="title"/>
          </p:nvPr>
        </p:nvSpPr>
        <p:spPr>
          <a:xfrm>
            <a:off x="6278137" y="365125"/>
            <a:ext cx="5285678" cy="5678835"/>
          </a:xfrm>
        </p:spPr>
        <p:txBody>
          <a:bodyPr/>
          <a:lstStyle/>
          <a:p>
            <a:endParaRPr lang="it-IT" dirty="0"/>
          </a:p>
        </p:txBody>
      </p:sp>
      <p:pic>
        <p:nvPicPr>
          <p:cNvPr id="4" name="Immagine 3"/>
          <p:cNvPicPr>
            <a:picLocks noChangeAspect="1"/>
          </p:cNvPicPr>
          <p:nvPr/>
        </p:nvPicPr>
        <p:blipFill>
          <a:blip r:embed="rId3"/>
          <a:stretch>
            <a:fillRect/>
          </a:stretch>
        </p:blipFill>
        <p:spPr>
          <a:xfrm>
            <a:off x="0" y="-354917"/>
            <a:ext cx="6164438" cy="7281746"/>
          </a:xfrm>
          <a:prstGeom prst="rect">
            <a:avLst/>
          </a:prstGeom>
        </p:spPr>
      </p:pic>
      <p:sp>
        <p:nvSpPr>
          <p:cNvPr id="3" name="Segnaposto testo 2"/>
          <p:cNvSpPr>
            <a:spLocks noGrp="1"/>
          </p:cNvSpPr>
          <p:nvPr>
            <p:ph type="body" sz="quarter" idx="13"/>
          </p:nvPr>
        </p:nvSpPr>
        <p:spPr/>
        <p:txBody>
          <a:bodyPr/>
          <a:lstStyle/>
          <a:p>
            <a:endParaRPr lang="it-IT" dirty="0"/>
          </a:p>
        </p:txBody>
      </p:sp>
    </p:spTree>
    <p:extLst>
      <p:ext uri="{BB962C8B-B14F-4D97-AF65-F5344CB8AC3E}">
        <p14:creationId xmlns:p14="http://schemas.microsoft.com/office/powerpoint/2010/main" val="4169878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sz="quarter" idx="13"/>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795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a:xfrm>
            <a:off x="1545428" y="214291"/>
            <a:ext cx="7659757" cy="2387600"/>
          </a:xfrm>
        </p:spPr>
        <p:txBody>
          <a:bodyPr>
            <a:noAutofit/>
          </a:bodyPr>
          <a:lstStyle/>
          <a:p>
            <a:r>
              <a:rPr lang="en-US" sz="4400" dirty="0"/>
              <a:t>LCIF Day 2022</a:t>
            </a:r>
            <a:endParaRPr lang="en-US" sz="3200" b="0" dirty="0"/>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a:xfrm>
            <a:off x="1639908" y="1981847"/>
            <a:ext cx="5953760" cy="579438"/>
          </a:xfrm>
        </p:spPr>
        <p:txBody>
          <a:bodyPr/>
          <a:lstStyle/>
          <a:p>
            <a:pPr>
              <a:lnSpc>
                <a:spcPct val="100000"/>
              </a:lnSpc>
              <a:spcBef>
                <a:spcPts val="0"/>
              </a:spcBef>
              <a:spcAft>
                <a:spcPts val="0"/>
              </a:spcAft>
            </a:pPr>
            <a:r>
              <a:rPr lang="en-US" dirty="0"/>
              <a:t>Agenda:</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a:xfrm>
            <a:off x="4616788" y="2172298"/>
            <a:ext cx="4310063" cy="2513403"/>
          </a:xfrm>
        </p:spPr>
        <p:txBody>
          <a:bodyPr/>
          <a:lstStyle/>
          <a:p>
            <a:pPr marL="285750" indent="-285750">
              <a:buFont typeface="Wingdings" pitchFamily="2" charset="2"/>
              <a:buChar char="Ø"/>
            </a:pPr>
            <a:r>
              <a:rPr lang="en-US" dirty="0"/>
              <a:t>Introduction</a:t>
            </a:r>
          </a:p>
          <a:p>
            <a:pPr marL="285750" indent="-285750">
              <a:buFont typeface="Wingdings" pitchFamily="2" charset="2"/>
              <a:buChar char="Ø"/>
            </a:pPr>
            <a:r>
              <a:rPr lang="en-US" dirty="0"/>
              <a:t>Goal</a:t>
            </a:r>
          </a:p>
          <a:p>
            <a:pPr marL="285750" indent="-285750">
              <a:buFont typeface="Wingdings" pitchFamily="2" charset="2"/>
              <a:buChar char="Ø"/>
            </a:pPr>
            <a:r>
              <a:rPr lang="en-US" dirty="0"/>
              <a:t>LCIF Day 2021</a:t>
            </a:r>
          </a:p>
          <a:p>
            <a:pPr marL="285750" indent="-285750">
              <a:buFont typeface="Wingdings" pitchFamily="2" charset="2"/>
              <a:buChar char="Ø"/>
            </a:pPr>
            <a:r>
              <a:rPr lang="en-US" dirty="0"/>
              <a:t>LCIF Day 2022</a:t>
            </a:r>
          </a:p>
          <a:p>
            <a:pPr marL="285750" indent="-285750">
              <a:buFont typeface="Wingdings" pitchFamily="2" charset="2"/>
              <a:buChar char="Ø"/>
            </a:pPr>
            <a:r>
              <a:rPr lang="en-US" dirty="0"/>
              <a:t>Communication and Web-page</a:t>
            </a:r>
          </a:p>
          <a:p>
            <a:pPr marL="285750" indent="-285750">
              <a:buFont typeface="Wingdings" pitchFamily="2" charset="2"/>
              <a:buChar char="Ø"/>
            </a:pPr>
            <a:r>
              <a:rPr lang="en-US" dirty="0"/>
              <a:t>Q&amp;A &amp; Discussions</a:t>
            </a:r>
          </a:p>
        </p:txBody>
      </p:sp>
    </p:spTree>
    <p:extLst>
      <p:ext uri="{BB962C8B-B14F-4D97-AF65-F5344CB8AC3E}">
        <p14:creationId xmlns:p14="http://schemas.microsoft.com/office/powerpoint/2010/main" val="162343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E415E176-E02C-0946-9594-C71AA85512D8}"/>
              </a:ext>
            </a:extLst>
          </p:cNvPr>
          <p:cNvSpPr>
            <a:spLocks noGrp="1"/>
          </p:cNvSpPr>
          <p:nvPr>
            <p:ph type="ctrTitle"/>
          </p:nvPr>
        </p:nvSpPr>
        <p:spPr>
          <a:xfrm>
            <a:off x="1535127" y="185822"/>
            <a:ext cx="8742948" cy="2387600"/>
          </a:xfrm>
        </p:spPr>
        <p:txBody>
          <a:bodyPr>
            <a:noAutofit/>
          </a:bodyPr>
          <a:lstStyle/>
          <a:p>
            <a:r>
              <a:rPr lang="en-US" sz="4400" dirty="0"/>
              <a:t>CA4 LCIF Day 2022</a:t>
            </a:r>
            <a:br>
              <a:rPr lang="en-US" sz="4400" dirty="0"/>
            </a:br>
            <a:endParaRPr lang="en-US" sz="3200" b="0" dirty="0"/>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a:xfrm>
            <a:off x="1596538" y="1685805"/>
            <a:ext cx="4310063" cy="3046616"/>
          </a:xfrm>
        </p:spPr>
        <p:txBody>
          <a:bodyPr/>
          <a:lstStyle/>
          <a:p>
            <a:r>
              <a:rPr lang="en-US" b="1" u="sng" dirty="0"/>
              <a:t>Speakers:</a:t>
            </a:r>
          </a:p>
          <a:p>
            <a:endParaRPr lang="en-US" sz="1400" dirty="0"/>
          </a:p>
          <a:p>
            <a:pPr marL="285750" indent="-285750">
              <a:buFont typeface="Wingdings" pitchFamily="2" charset="2"/>
              <a:buChar char="Ø"/>
            </a:pPr>
            <a:r>
              <a:rPr lang="en-US" dirty="0"/>
              <a:t>FIP Pino Grimaldi</a:t>
            </a:r>
          </a:p>
          <a:p>
            <a:pPr marL="285750" indent="-285750">
              <a:buFont typeface="Wingdings" pitchFamily="2" charset="2"/>
              <a:buChar char="Ø"/>
            </a:pPr>
            <a:r>
              <a:rPr lang="en-US" dirty="0"/>
              <a:t>PID Robert </a:t>
            </a:r>
            <a:r>
              <a:rPr lang="en-US" dirty="0" err="1"/>
              <a:t>Rettby</a:t>
            </a:r>
            <a:r>
              <a:rPr lang="en-US" dirty="0"/>
              <a:t> </a:t>
            </a:r>
          </a:p>
          <a:p>
            <a:pPr marL="285750" indent="-285750">
              <a:buFont typeface="Wingdings" pitchFamily="2" charset="2"/>
              <a:buChar char="Ø"/>
            </a:pPr>
            <a:r>
              <a:rPr lang="en-US" dirty="0"/>
              <a:t>PCC </a:t>
            </a:r>
            <a:r>
              <a:rPr lang="en-US" dirty="0" err="1"/>
              <a:t>Jürg</a:t>
            </a:r>
            <a:r>
              <a:rPr lang="en-US" dirty="0"/>
              <a:t> Vogt, MD102</a:t>
            </a:r>
          </a:p>
          <a:p>
            <a:pPr marL="285750" indent="-285750">
              <a:buFont typeface="Wingdings" pitchFamily="2" charset="2"/>
              <a:buChar char="Ø"/>
            </a:pPr>
            <a:r>
              <a:rPr lang="en-US" dirty="0"/>
              <a:t>1VDG Vanessa </a:t>
            </a:r>
            <a:r>
              <a:rPr lang="en-US" dirty="0" err="1"/>
              <a:t>Horrod</a:t>
            </a:r>
            <a:r>
              <a:rPr lang="en-US" dirty="0"/>
              <a:t>, MD103</a:t>
            </a:r>
          </a:p>
          <a:p>
            <a:pPr marL="285750" indent="-285750">
              <a:buFont typeface="Wingdings" pitchFamily="2" charset="2"/>
              <a:buChar char="Ø"/>
            </a:pPr>
            <a:r>
              <a:rPr lang="en-US" dirty="0"/>
              <a:t>PCC Hilde </a:t>
            </a:r>
            <a:r>
              <a:rPr lang="en-US" dirty="0" err="1"/>
              <a:t>Straumsheim</a:t>
            </a:r>
            <a:r>
              <a:rPr lang="en-US" dirty="0"/>
              <a:t>, MD104</a:t>
            </a:r>
          </a:p>
          <a:p>
            <a:pPr marL="285750" indent="-285750">
              <a:buFont typeface="Wingdings" pitchFamily="2" charset="2"/>
              <a:buChar char="Ø"/>
            </a:pPr>
            <a:r>
              <a:rPr lang="en-US" dirty="0"/>
              <a:t>PDG Claudia </a:t>
            </a:r>
            <a:r>
              <a:rPr lang="en-US" dirty="0" err="1"/>
              <a:t>Balduzzi</a:t>
            </a:r>
            <a:r>
              <a:rPr lang="en-US" dirty="0"/>
              <a:t> MD108</a:t>
            </a:r>
          </a:p>
          <a:p>
            <a:pPr marL="285750" indent="-285750">
              <a:buFont typeface="Wingdings" pitchFamily="2" charset="2"/>
              <a:buChar char="Ø"/>
            </a:pPr>
            <a:endParaRPr lang="en-US" dirty="0"/>
          </a:p>
          <a:p>
            <a:endParaRPr lang="en-US" dirty="0"/>
          </a:p>
          <a:p>
            <a:endParaRPr lang="en-US" dirty="0"/>
          </a:p>
        </p:txBody>
      </p:sp>
    </p:spTree>
    <p:extLst>
      <p:ext uri="{BB962C8B-B14F-4D97-AF65-F5344CB8AC3E}">
        <p14:creationId xmlns:p14="http://schemas.microsoft.com/office/powerpoint/2010/main" val="26850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5FF5F3-9925-584E-BE30-0561DF3946EC}"/>
              </a:ext>
            </a:extLst>
          </p:cNvPr>
          <p:cNvGrpSpPr/>
          <p:nvPr/>
        </p:nvGrpSpPr>
        <p:grpSpPr>
          <a:xfrm>
            <a:off x="6096000" y="111634"/>
            <a:ext cx="5887453" cy="4831331"/>
            <a:chOff x="6096000" y="111634"/>
            <a:chExt cx="5887453" cy="5139590"/>
          </a:xfrm>
        </p:grpSpPr>
        <p:sp>
          <p:nvSpPr>
            <p:cNvPr id="52" name="TextBox 51">
              <a:extLst>
                <a:ext uri="{FF2B5EF4-FFF2-40B4-BE49-F238E27FC236}">
                  <a16:creationId xmlns:a16="http://schemas.microsoft.com/office/drawing/2014/main" id="{9A74F470-E6A6-8840-ACEC-B05BF407429B}"/>
                </a:ext>
              </a:extLst>
            </p:cNvPr>
            <p:cNvSpPr txBox="1"/>
            <p:nvPr/>
          </p:nvSpPr>
          <p:spPr>
            <a:xfrm>
              <a:off x="6672723" y="111634"/>
              <a:ext cx="463139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EBB700"/>
                  </a:solidFill>
                  <a:latin typeface="Arial" panose="020B0604020202020204"/>
                  <a:cs typeface="Arial" panose="020B0604020202020204" pitchFamily="34" charset="0"/>
                </a:rPr>
                <a:t>LCIF Day</a:t>
              </a:r>
              <a:endParaRPr kumimoji="0" lang="en-US" sz="80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sp>
          <p:nvSpPr>
            <p:cNvPr id="53" name="TextBox 52">
              <a:extLst>
                <a:ext uri="{FF2B5EF4-FFF2-40B4-BE49-F238E27FC236}">
                  <a16:creationId xmlns:a16="http://schemas.microsoft.com/office/drawing/2014/main" id="{CED260D9-5E79-C94D-BAEC-B621955CE6ED}"/>
                </a:ext>
              </a:extLst>
            </p:cNvPr>
            <p:cNvSpPr txBox="1"/>
            <p:nvPr/>
          </p:nvSpPr>
          <p:spPr>
            <a:xfrm>
              <a:off x="6096000" y="1944343"/>
              <a:ext cx="5887453" cy="3306881"/>
            </a:xfrm>
            <a:prstGeom prst="rect">
              <a:avLst/>
            </a:prstGeom>
            <a:noFill/>
          </p:spPr>
          <p:txBody>
            <a:bodyPr wrap="square" rtlCol="0">
              <a:spAutoFit/>
            </a:bodyPr>
            <a:lstStyle/>
            <a:p>
              <a:pPr algn="ctr">
                <a:defRPr/>
              </a:pPr>
              <a:r>
                <a:rPr lang="en-US" sz="2800" dirty="0">
                  <a:solidFill>
                    <a:srgbClr val="FFFFFF"/>
                  </a:solidFill>
                  <a:cs typeface="Arial" panose="020B0604020202020204" pitchFamily="34" charset="0"/>
                </a:rPr>
                <a:t>The LCIF Day is an extraordinary Europe-wide event.</a:t>
              </a:r>
              <a:br>
                <a:rPr lang="en-US" sz="2800" dirty="0">
                  <a:solidFill>
                    <a:srgbClr val="FFFFFF"/>
                  </a:solidFill>
                  <a:cs typeface="Arial" panose="020B0604020202020204" pitchFamily="34" charset="0"/>
                </a:rPr>
              </a:br>
              <a:r>
                <a:rPr lang="en-US" sz="2800" dirty="0">
                  <a:solidFill>
                    <a:srgbClr val="FFFFFF"/>
                  </a:solidFill>
                  <a:cs typeface="Arial" panose="020B0604020202020204" pitchFamily="34" charset="0"/>
                </a:rPr>
                <a:t>The goal of this initiative is, for all Lions Clubs in Europe, to be seen, giving our clubs and our service activities visibility, as well as to raise funds for the LCIF Campaign 100.</a:t>
              </a:r>
              <a:endParaRPr kumimoji="0" lang="en-US" sz="2800" b="0"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A0EAD080-5787-9843-8037-E152E2E1C907}"/>
                </a:ext>
              </a:extLst>
            </p:cNvPr>
            <p:cNvCxnSpPr>
              <a:cxnSpLocks/>
            </p:cNvCxnSpPr>
            <p:nvPr/>
          </p:nvCxnSpPr>
          <p:spPr>
            <a:xfrm>
              <a:off x="8335855" y="1535251"/>
              <a:ext cx="1305132" cy="0"/>
            </a:xfrm>
            <a:prstGeom prst="line">
              <a:avLst/>
            </a:prstGeom>
            <a:noFill/>
            <a:ln w="57150" cap="flat" cmpd="sng" algn="ctr">
              <a:solidFill>
                <a:srgbClr val="407CCA"/>
              </a:solidFill>
              <a:prstDash val="solid"/>
              <a:miter lim="800000"/>
            </a:ln>
            <a:effectLst/>
          </p:spPr>
        </p:cxnSp>
      </p:grpSp>
      <p:grpSp>
        <p:nvGrpSpPr>
          <p:cNvPr id="9" name="Group 8">
            <a:extLst>
              <a:ext uri="{FF2B5EF4-FFF2-40B4-BE49-F238E27FC236}">
                <a16:creationId xmlns:a16="http://schemas.microsoft.com/office/drawing/2014/main" id="{AF4DC78F-23F3-674D-9343-A7637F60A057}"/>
              </a:ext>
            </a:extLst>
          </p:cNvPr>
          <p:cNvGrpSpPr/>
          <p:nvPr/>
        </p:nvGrpSpPr>
        <p:grpSpPr>
          <a:xfrm>
            <a:off x="617815" y="454509"/>
            <a:ext cx="4488456" cy="4488456"/>
            <a:chOff x="8165771" y="3240156"/>
            <a:chExt cx="3216959" cy="3216959"/>
          </a:xfrm>
        </p:grpSpPr>
        <p:pic>
          <p:nvPicPr>
            <p:cNvPr id="10" name="Picture 9">
              <a:extLst>
                <a:ext uri="{FF2B5EF4-FFF2-40B4-BE49-F238E27FC236}">
                  <a16:creationId xmlns:a16="http://schemas.microsoft.com/office/drawing/2014/main" id="{119C0B68-E5EB-DD40-AD4B-D1CCF304D9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1" name="Oval 10">
              <a:extLst>
                <a:ext uri="{FF2B5EF4-FFF2-40B4-BE49-F238E27FC236}">
                  <a16:creationId xmlns:a16="http://schemas.microsoft.com/office/drawing/2014/main" id="{79927103-B3BD-3649-BFA2-8F06752947BB}"/>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12" name="TextBox 11">
            <a:extLst>
              <a:ext uri="{FF2B5EF4-FFF2-40B4-BE49-F238E27FC236}">
                <a16:creationId xmlns:a16="http://schemas.microsoft.com/office/drawing/2014/main" id="{5C8EE336-708D-5846-970D-9C0247717AC8}"/>
              </a:ext>
            </a:extLst>
          </p:cNvPr>
          <p:cNvSpPr txBox="1"/>
          <p:nvPr/>
        </p:nvSpPr>
        <p:spPr>
          <a:xfrm>
            <a:off x="617815" y="5202214"/>
            <a:ext cx="11205217" cy="954107"/>
          </a:xfrm>
          <a:prstGeom prst="rect">
            <a:avLst/>
          </a:prstGeom>
          <a:noFill/>
        </p:spPr>
        <p:txBody>
          <a:bodyPr wrap="square">
            <a:spAutoFit/>
          </a:bodyPr>
          <a:lstStyle/>
          <a:p>
            <a:pPr algn="ctr">
              <a:defRPr/>
            </a:pPr>
            <a:r>
              <a:rPr lang="en-US" sz="2800" dirty="0">
                <a:solidFill>
                  <a:srgbClr val="FFFFFF"/>
                </a:solidFill>
                <a:cs typeface="Arial" panose="020B0604020202020204" pitchFamily="34" charset="0"/>
              </a:rPr>
              <a:t>This first European LCIF Day was on June 12, 2021.</a:t>
            </a:r>
          </a:p>
          <a:p>
            <a:pPr algn="ctr">
              <a:defRPr/>
            </a:pPr>
            <a:r>
              <a:rPr lang="en-US" sz="2800" dirty="0">
                <a:solidFill>
                  <a:srgbClr val="FFFFFF"/>
                </a:solidFill>
                <a:cs typeface="Arial" panose="020B0604020202020204" pitchFamily="34" charset="0"/>
              </a:rPr>
              <a:t>The next edition will be on </a:t>
            </a:r>
            <a:r>
              <a:rPr lang="en-US" sz="2800" b="1" dirty="0">
                <a:solidFill>
                  <a:srgbClr val="FFFFFF"/>
                </a:solidFill>
                <a:cs typeface="Arial" panose="020B0604020202020204" pitchFamily="34" charset="0"/>
              </a:rPr>
              <a:t>June 11, 2022 </a:t>
            </a:r>
          </a:p>
        </p:txBody>
      </p:sp>
    </p:spTree>
    <p:extLst>
      <p:ext uri="{BB962C8B-B14F-4D97-AF65-F5344CB8AC3E}">
        <p14:creationId xmlns:p14="http://schemas.microsoft.com/office/powerpoint/2010/main" val="172232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369235" y="1952294"/>
            <a:ext cx="3753802" cy="3753802"/>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pic>
        <p:nvPicPr>
          <p:cNvPr id="4" name="Picture 3" descr="Icon&#10;&#10;Description automatically generated">
            <a:extLst>
              <a:ext uri="{FF2B5EF4-FFF2-40B4-BE49-F238E27FC236}">
                <a16:creationId xmlns:a16="http://schemas.microsoft.com/office/drawing/2014/main" id="{4A5F0B87-D8A9-2D40-9B9D-071876145B68}"/>
              </a:ext>
            </a:extLst>
          </p:cNvPr>
          <p:cNvPicPr>
            <a:picLocks noChangeAspect="1"/>
          </p:cNvPicPr>
          <p:nvPr/>
        </p:nvPicPr>
        <p:blipFill>
          <a:blip r:embed="rId5"/>
          <a:stretch>
            <a:fillRect/>
          </a:stretch>
        </p:blipFill>
        <p:spPr>
          <a:xfrm>
            <a:off x="7743571" y="380205"/>
            <a:ext cx="1062901" cy="1091416"/>
          </a:xfrm>
          <a:prstGeom prst="rect">
            <a:avLst/>
          </a:prstGeom>
        </p:spPr>
      </p:pic>
      <p:pic>
        <p:nvPicPr>
          <p:cNvPr id="6" name="Picture 5" descr="Icon&#10;&#10;Description automatically generated">
            <a:extLst>
              <a:ext uri="{FF2B5EF4-FFF2-40B4-BE49-F238E27FC236}">
                <a16:creationId xmlns:a16="http://schemas.microsoft.com/office/drawing/2014/main" id="{E077A729-8118-6F4E-9E43-A21C536F512C}"/>
              </a:ext>
            </a:extLst>
          </p:cNvPr>
          <p:cNvPicPr>
            <a:picLocks noChangeAspect="1"/>
          </p:cNvPicPr>
          <p:nvPr/>
        </p:nvPicPr>
        <p:blipFill>
          <a:blip r:embed="rId6"/>
          <a:stretch>
            <a:fillRect/>
          </a:stretch>
        </p:blipFill>
        <p:spPr>
          <a:xfrm>
            <a:off x="6268998" y="380205"/>
            <a:ext cx="1091416" cy="1091416"/>
          </a:xfrm>
          <a:prstGeom prst="rect">
            <a:avLst/>
          </a:prstGeom>
        </p:spPr>
      </p:pic>
      <p:pic>
        <p:nvPicPr>
          <p:cNvPr id="9" name="Picture 8" descr="Icon&#10;&#10;Description automatically generated">
            <a:extLst>
              <a:ext uri="{FF2B5EF4-FFF2-40B4-BE49-F238E27FC236}">
                <a16:creationId xmlns:a16="http://schemas.microsoft.com/office/drawing/2014/main" id="{D45441FD-81BE-CB44-A839-44E428192616}"/>
              </a:ext>
            </a:extLst>
          </p:cNvPr>
          <p:cNvPicPr>
            <a:picLocks noChangeAspect="1"/>
          </p:cNvPicPr>
          <p:nvPr/>
        </p:nvPicPr>
        <p:blipFill>
          <a:blip r:embed="rId7"/>
          <a:stretch>
            <a:fillRect/>
          </a:stretch>
        </p:blipFill>
        <p:spPr>
          <a:xfrm>
            <a:off x="3318381" y="380205"/>
            <a:ext cx="1091416" cy="1091416"/>
          </a:xfrm>
          <a:prstGeom prst="rect">
            <a:avLst/>
          </a:prstGeom>
        </p:spPr>
      </p:pic>
      <p:pic>
        <p:nvPicPr>
          <p:cNvPr id="11" name="Picture 10" descr="Logo, icon&#10;&#10;Description automatically generated">
            <a:extLst>
              <a:ext uri="{FF2B5EF4-FFF2-40B4-BE49-F238E27FC236}">
                <a16:creationId xmlns:a16="http://schemas.microsoft.com/office/drawing/2014/main" id="{7457170E-E19E-A84F-B1B5-CC7E5E706E91}"/>
              </a:ext>
            </a:extLst>
          </p:cNvPr>
          <p:cNvPicPr>
            <a:picLocks noChangeAspect="1"/>
          </p:cNvPicPr>
          <p:nvPr/>
        </p:nvPicPr>
        <p:blipFill>
          <a:blip r:embed="rId8"/>
          <a:stretch>
            <a:fillRect/>
          </a:stretch>
        </p:blipFill>
        <p:spPr>
          <a:xfrm>
            <a:off x="10779358" y="380205"/>
            <a:ext cx="1043407" cy="1091416"/>
          </a:xfrm>
          <a:prstGeom prst="rect">
            <a:avLst/>
          </a:prstGeom>
        </p:spPr>
      </p:pic>
      <p:pic>
        <p:nvPicPr>
          <p:cNvPr id="13" name="Picture 12" descr="Logo, icon&#10;&#10;Description automatically generated">
            <a:extLst>
              <a:ext uri="{FF2B5EF4-FFF2-40B4-BE49-F238E27FC236}">
                <a16:creationId xmlns:a16="http://schemas.microsoft.com/office/drawing/2014/main" id="{76AC9E24-1D6D-D34D-9252-19B84D128510}"/>
              </a:ext>
            </a:extLst>
          </p:cNvPr>
          <p:cNvPicPr>
            <a:picLocks noChangeAspect="1"/>
          </p:cNvPicPr>
          <p:nvPr/>
        </p:nvPicPr>
        <p:blipFill>
          <a:blip r:embed="rId9"/>
          <a:stretch>
            <a:fillRect/>
          </a:stretch>
        </p:blipFill>
        <p:spPr>
          <a:xfrm>
            <a:off x="4792954" y="380205"/>
            <a:ext cx="1092887" cy="1091416"/>
          </a:xfrm>
          <a:prstGeom prst="rect">
            <a:avLst/>
          </a:prstGeom>
        </p:spPr>
      </p:pic>
      <p:pic>
        <p:nvPicPr>
          <p:cNvPr id="22" name="Picture 21" descr="Icon&#10;&#10;Description automatically generated">
            <a:extLst>
              <a:ext uri="{FF2B5EF4-FFF2-40B4-BE49-F238E27FC236}">
                <a16:creationId xmlns:a16="http://schemas.microsoft.com/office/drawing/2014/main" id="{A7B40AEC-BC89-8848-8FBF-47B53DA08490}"/>
              </a:ext>
            </a:extLst>
          </p:cNvPr>
          <p:cNvPicPr>
            <a:picLocks noChangeAspect="1"/>
          </p:cNvPicPr>
          <p:nvPr/>
        </p:nvPicPr>
        <p:blipFill>
          <a:blip r:embed="rId10"/>
          <a:stretch>
            <a:fillRect/>
          </a:stretch>
        </p:blipFill>
        <p:spPr>
          <a:xfrm>
            <a:off x="9189629" y="380205"/>
            <a:ext cx="1206573" cy="1091416"/>
          </a:xfrm>
          <a:prstGeom prst="rect">
            <a:avLst/>
          </a:prstGeom>
        </p:spPr>
      </p:pic>
      <p:pic>
        <p:nvPicPr>
          <p:cNvPr id="24" name="Picture 23" descr="Icon&#10;&#10;Description automatically generated">
            <a:extLst>
              <a:ext uri="{FF2B5EF4-FFF2-40B4-BE49-F238E27FC236}">
                <a16:creationId xmlns:a16="http://schemas.microsoft.com/office/drawing/2014/main" id="{46F253C4-0981-EE42-88A0-F70B3632E079}"/>
              </a:ext>
            </a:extLst>
          </p:cNvPr>
          <p:cNvPicPr>
            <a:picLocks noChangeAspect="1"/>
          </p:cNvPicPr>
          <p:nvPr/>
        </p:nvPicPr>
        <p:blipFill>
          <a:blip r:embed="rId11"/>
          <a:stretch>
            <a:fillRect/>
          </a:stretch>
        </p:blipFill>
        <p:spPr>
          <a:xfrm>
            <a:off x="369235" y="380205"/>
            <a:ext cx="1091416" cy="1091416"/>
          </a:xfrm>
          <a:prstGeom prst="rect">
            <a:avLst/>
          </a:prstGeom>
        </p:spPr>
      </p:pic>
      <p:pic>
        <p:nvPicPr>
          <p:cNvPr id="29" name="Picture 28" descr="Icon&#10;&#10;Description automatically generated">
            <a:extLst>
              <a:ext uri="{FF2B5EF4-FFF2-40B4-BE49-F238E27FC236}">
                <a16:creationId xmlns:a16="http://schemas.microsoft.com/office/drawing/2014/main" id="{41F9DD17-28F7-414B-BA6F-96F40BC0D967}"/>
              </a:ext>
            </a:extLst>
          </p:cNvPr>
          <p:cNvPicPr>
            <a:picLocks noChangeAspect="1"/>
          </p:cNvPicPr>
          <p:nvPr/>
        </p:nvPicPr>
        <p:blipFill>
          <a:blip r:embed="rId12"/>
          <a:stretch>
            <a:fillRect/>
          </a:stretch>
        </p:blipFill>
        <p:spPr>
          <a:xfrm>
            <a:off x="1843808" y="380205"/>
            <a:ext cx="1091416" cy="1091416"/>
          </a:xfrm>
          <a:prstGeom prst="rect">
            <a:avLst/>
          </a:prstGeom>
        </p:spPr>
      </p:pic>
      <p:sp>
        <p:nvSpPr>
          <p:cNvPr id="17" name="TextBox 16">
            <a:extLst>
              <a:ext uri="{FF2B5EF4-FFF2-40B4-BE49-F238E27FC236}">
                <a16:creationId xmlns:a16="http://schemas.microsoft.com/office/drawing/2014/main" id="{9828EDA5-7BEE-FC48-B565-76AA8D9EB79F}"/>
              </a:ext>
            </a:extLst>
          </p:cNvPr>
          <p:cNvSpPr txBox="1"/>
          <p:nvPr/>
        </p:nvSpPr>
        <p:spPr>
          <a:xfrm>
            <a:off x="4267200" y="1834422"/>
            <a:ext cx="7716253" cy="4216539"/>
          </a:xfrm>
          <a:prstGeom prst="rect">
            <a:avLst/>
          </a:prstGeom>
          <a:noFill/>
        </p:spPr>
        <p:txBody>
          <a:bodyPr wrap="square" rtlCol="0">
            <a:spAutoFit/>
          </a:bodyPr>
          <a:lstStyle/>
          <a:p>
            <a:pPr marL="342900" indent="-342900">
              <a:buFont typeface="Wingdings" pitchFamily="2" charset="2"/>
              <a:buChar char="Ø"/>
              <a:defRPr/>
            </a:pPr>
            <a:r>
              <a:rPr lang="en-US" sz="2400" dirty="0">
                <a:solidFill>
                  <a:srgbClr val="FFFFFF"/>
                </a:solidFill>
                <a:cs typeface="Arial" panose="020B0604020202020204" pitchFamily="34" charset="0"/>
              </a:rPr>
              <a:t>Gain visibility and awareness for Lions in their communities, and throughout Europe.</a:t>
            </a:r>
          </a:p>
          <a:p>
            <a:pPr marL="342900" indent="-342900">
              <a:buFont typeface="Wingdings" pitchFamily="2" charset="2"/>
              <a:buChar char="Ø"/>
              <a:defRPr/>
            </a:pPr>
            <a:r>
              <a:rPr lang="en-US" sz="2400" dirty="0">
                <a:solidFill>
                  <a:srgbClr val="FFFFFF"/>
                </a:solidFill>
                <a:cs typeface="Arial" panose="020B0604020202020204" pitchFamily="34" charset="0"/>
              </a:rPr>
              <a:t>Engage with the public, tell stories of our local and global impact, welcome new members.</a:t>
            </a:r>
          </a:p>
          <a:p>
            <a:pPr marL="342900" indent="-342900">
              <a:buFont typeface="Wingdings" pitchFamily="2" charset="2"/>
              <a:buChar char="Ø"/>
              <a:defRPr/>
            </a:pPr>
            <a:r>
              <a:rPr lang="en-US" sz="2400" dirty="0">
                <a:solidFill>
                  <a:srgbClr val="FFFFFF"/>
                </a:solidFill>
                <a:cs typeface="Arial" panose="020B0604020202020204" pitchFamily="34" charset="0"/>
              </a:rPr>
              <a:t>Raise funds for the Lions Clubs International Foundation to empower Lions service.</a:t>
            </a:r>
          </a:p>
          <a:p>
            <a:pPr algn="ctr">
              <a:defRPr/>
            </a:pPr>
            <a:endParaRPr lang="en-US" sz="2400" dirty="0">
              <a:solidFill>
                <a:srgbClr val="FFFFFF"/>
              </a:solidFill>
              <a:cs typeface="Arial" panose="020B0604020202020204" pitchFamily="34" charset="0"/>
            </a:endParaRPr>
          </a:p>
          <a:p>
            <a:pPr algn="ctr">
              <a:defRPr/>
            </a:pPr>
            <a:r>
              <a:rPr lang="en-US" sz="2400" dirty="0">
                <a:solidFill>
                  <a:srgbClr val="FFFFFF"/>
                </a:solidFill>
                <a:cs typeface="Arial" panose="020B0604020202020204" pitchFamily="34" charset="0"/>
              </a:rPr>
              <a:t>We encourage </a:t>
            </a:r>
            <a:r>
              <a:rPr lang="en-US" sz="2800" b="1" u="sng" dirty="0">
                <a:solidFill>
                  <a:srgbClr val="FFFFFF"/>
                </a:solidFill>
                <a:cs typeface="Arial" panose="020B0604020202020204" pitchFamily="34" charset="0"/>
              </a:rPr>
              <a:t>all</a:t>
            </a:r>
            <a:r>
              <a:rPr lang="en-US" sz="2400" dirty="0">
                <a:solidFill>
                  <a:srgbClr val="FFFFFF"/>
                </a:solidFill>
                <a:cs typeface="Arial" panose="020B0604020202020204" pitchFamily="34" charset="0"/>
              </a:rPr>
              <a:t> clubs across Europe to join. </a:t>
            </a:r>
            <a:br>
              <a:rPr lang="en-US" sz="2400" dirty="0">
                <a:solidFill>
                  <a:srgbClr val="FFFFFF"/>
                </a:solidFill>
                <a:cs typeface="Arial" panose="020B0604020202020204" pitchFamily="34" charset="0"/>
              </a:rPr>
            </a:br>
            <a:br>
              <a:rPr lang="en-US" sz="2400" dirty="0">
                <a:solidFill>
                  <a:srgbClr val="FFFFFF"/>
                </a:solidFill>
                <a:cs typeface="Arial" panose="020B0604020202020204" pitchFamily="34" charset="0"/>
              </a:rPr>
            </a:br>
            <a:r>
              <a:rPr lang="en-US" sz="2400" dirty="0">
                <a:solidFill>
                  <a:srgbClr val="FFFFFF"/>
                </a:solidFill>
                <a:cs typeface="Arial" panose="020B0604020202020204" pitchFamily="34" charset="0"/>
              </a:rPr>
              <a:t>LCIF will provide support to our clubs, such as resources, press releases or international promotion.</a:t>
            </a:r>
          </a:p>
        </p:txBody>
      </p:sp>
    </p:spTree>
    <p:extLst>
      <p:ext uri="{BB962C8B-B14F-4D97-AF65-F5344CB8AC3E}">
        <p14:creationId xmlns:p14="http://schemas.microsoft.com/office/powerpoint/2010/main" val="297214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6BED354A-7055-DA4E-BEE3-6584DF6EF5E5}"/>
              </a:ext>
            </a:extLst>
          </p:cNvPr>
          <p:cNvGraphicFramePr/>
          <p:nvPr>
            <p:extLst>
              <p:ext uri="{D42A27DB-BD31-4B8C-83A1-F6EECF244321}">
                <p14:modId xmlns:p14="http://schemas.microsoft.com/office/powerpoint/2010/main" val="3297847539"/>
              </p:ext>
            </p:extLst>
          </p:nvPr>
        </p:nvGraphicFramePr>
        <p:xfrm>
          <a:off x="535643" y="1144448"/>
          <a:ext cx="11065808" cy="52420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A7CA6BAE-B5DB-E24F-BBEF-728256FCC4C9}"/>
              </a:ext>
            </a:extLst>
          </p:cNvPr>
          <p:cNvSpPr/>
          <p:nvPr/>
        </p:nvSpPr>
        <p:spPr>
          <a:xfrm>
            <a:off x="8786018" y="172898"/>
            <a:ext cx="2743201" cy="2743201"/>
          </a:xfrm>
          <a:prstGeom prst="ellipse">
            <a:avLst/>
          </a:prstGeom>
          <a:solidFill>
            <a:schemeClr val="accent2"/>
          </a:solidFill>
          <a:ln>
            <a:noFill/>
          </a:ln>
          <a:effectLst>
            <a:outerShdw blurRad="50800" dist="38100" dir="2700000" sx="101000" sy="101000" algn="tl" rotWithShape="0">
              <a:schemeClr val="accent2">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a:solidFill>
                  <a:schemeClr val="accent1"/>
                </a:solidFill>
              </a:rPr>
              <a:t>70%</a:t>
            </a:r>
          </a:p>
          <a:p>
            <a:pPr algn="ctr"/>
            <a:r>
              <a:rPr lang="en-US" b="1" dirty="0">
                <a:solidFill>
                  <a:schemeClr val="accent1"/>
                </a:solidFill>
              </a:rPr>
              <a:t>TO GOAL</a:t>
            </a:r>
          </a:p>
          <a:p>
            <a:pPr algn="ctr"/>
            <a:r>
              <a:rPr lang="en-US" sz="1400" i="1" dirty="0">
                <a:solidFill>
                  <a:schemeClr val="accent1"/>
                </a:solidFill>
              </a:rPr>
              <a:t>As of June 30, 2021</a:t>
            </a:r>
          </a:p>
        </p:txBody>
      </p:sp>
    </p:spTree>
    <p:extLst>
      <p:ext uri="{BB962C8B-B14F-4D97-AF65-F5344CB8AC3E}">
        <p14:creationId xmlns:p14="http://schemas.microsoft.com/office/powerpoint/2010/main" val="9212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a:xfrm>
            <a:off x="6923911" y="187827"/>
            <a:ext cx="4979331" cy="665022"/>
          </a:xfrm>
        </p:spPr>
        <p:txBody>
          <a:bodyPr>
            <a:noAutofit/>
          </a:bodyPr>
          <a:lstStyle/>
          <a:p>
            <a:r>
              <a:rPr lang="en-US" dirty="0"/>
              <a:t>PROGRESS TO GOAL</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7387020" y="1216860"/>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438967-95C8-C043-8C5F-945E4CB66360}"/>
              </a:ext>
            </a:extLst>
          </p:cNvPr>
          <p:cNvPicPr>
            <a:picLocks noChangeAspect="1"/>
          </p:cNvPicPr>
          <p:nvPr/>
        </p:nvPicPr>
        <p:blipFill>
          <a:blip r:embed="rId3"/>
          <a:stretch>
            <a:fillRect/>
          </a:stretch>
        </p:blipFill>
        <p:spPr>
          <a:xfrm>
            <a:off x="675951" y="-4011"/>
            <a:ext cx="5299364" cy="6858000"/>
          </a:xfrm>
          <a:prstGeom prst="rect">
            <a:avLst/>
          </a:prstGeom>
        </p:spPr>
      </p:pic>
      <p:pic>
        <p:nvPicPr>
          <p:cNvPr id="8" name="Picture 7">
            <a:extLst>
              <a:ext uri="{FF2B5EF4-FFF2-40B4-BE49-F238E27FC236}">
                <a16:creationId xmlns:a16="http://schemas.microsoft.com/office/drawing/2014/main" id="{85B0A0C0-F731-D04A-A633-A52D526F70A3}"/>
              </a:ext>
            </a:extLst>
          </p:cNvPr>
          <p:cNvPicPr>
            <a:picLocks noChangeAspect="1"/>
          </p:cNvPicPr>
          <p:nvPr/>
        </p:nvPicPr>
        <p:blipFill>
          <a:blip r:embed="rId4"/>
          <a:stretch>
            <a:fillRect/>
          </a:stretch>
        </p:blipFill>
        <p:spPr>
          <a:xfrm>
            <a:off x="7841211" y="5614070"/>
            <a:ext cx="3943350" cy="41275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A6DF97B1-5F60-6644-8F5D-981546BBDA81}"/>
              </a:ext>
            </a:extLst>
          </p:cNvPr>
          <p:cNvPicPr>
            <a:picLocks noChangeAspect="1"/>
          </p:cNvPicPr>
          <p:nvPr/>
        </p:nvPicPr>
        <p:blipFill>
          <a:blip r:embed="rId5"/>
          <a:stretch>
            <a:fillRect/>
          </a:stretch>
        </p:blipFill>
        <p:spPr>
          <a:xfrm>
            <a:off x="7841211" y="4005681"/>
            <a:ext cx="3930650" cy="1600200"/>
          </a:xfrm>
          <a:prstGeom prst="rect">
            <a:avLst/>
          </a:prstGeom>
        </p:spPr>
      </p:pic>
      <p:pic>
        <p:nvPicPr>
          <p:cNvPr id="12" name="Picture 11">
            <a:extLst>
              <a:ext uri="{FF2B5EF4-FFF2-40B4-BE49-F238E27FC236}">
                <a16:creationId xmlns:a16="http://schemas.microsoft.com/office/drawing/2014/main" id="{47E4A0BA-5CD4-E94C-9B61-F8B326DD5C8C}"/>
              </a:ext>
            </a:extLst>
          </p:cNvPr>
          <p:cNvPicPr>
            <a:picLocks noChangeAspect="1"/>
          </p:cNvPicPr>
          <p:nvPr/>
        </p:nvPicPr>
        <p:blipFill>
          <a:blip r:embed="rId6"/>
          <a:stretch>
            <a:fillRect/>
          </a:stretch>
        </p:blipFill>
        <p:spPr>
          <a:xfrm>
            <a:off x="6793461" y="3019815"/>
            <a:ext cx="4991100" cy="419100"/>
          </a:xfrm>
          <a:prstGeom prst="rect">
            <a:avLst/>
          </a:prstGeom>
        </p:spPr>
      </p:pic>
      <p:pic>
        <p:nvPicPr>
          <p:cNvPr id="14" name="Picture 13" descr="Graphical user interface, application, Word&#10;&#10;Description automatically generated">
            <a:extLst>
              <a:ext uri="{FF2B5EF4-FFF2-40B4-BE49-F238E27FC236}">
                <a16:creationId xmlns:a16="http://schemas.microsoft.com/office/drawing/2014/main" id="{2BED39F3-A9AC-5843-9984-4DEFA548EE5B}"/>
              </a:ext>
            </a:extLst>
          </p:cNvPr>
          <p:cNvPicPr>
            <a:picLocks noChangeAspect="1"/>
          </p:cNvPicPr>
          <p:nvPr/>
        </p:nvPicPr>
        <p:blipFill>
          <a:blip r:embed="rId7"/>
          <a:stretch>
            <a:fillRect/>
          </a:stretch>
        </p:blipFill>
        <p:spPr>
          <a:xfrm>
            <a:off x="6793461" y="1391318"/>
            <a:ext cx="4978400" cy="1612900"/>
          </a:xfrm>
          <a:prstGeom prst="rect">
            <a:avLst/>
          </a:prstGeom>
        </p:spPr>
      </p:pic>
      <p:sp>
        <p:nvSpPr>
          <p:cNvPr id="3" name="Frame 2">
            <a:extLst>
              <a:ext uri="{FF2B5EF4-FFF2-40B4-BE49-F238E27FC236}">
                <a16:creationId xmlns:a16="http://schemas.microsoft.com/office/drawing/2014/main" id="{9BF53884-2E98-AE44-80EF-5EA5DF14D31B}"/>
              </a:ext>
            </a:extLst>
          </p:cNvPr>
          <p:cNvSpPr/>
          <p:nvPr/>
        </p:nvSpPr>
        <p:spPr>
          <a:xfrm>
            <a:off x="810491" y="5614070"/>
            <a:ext cx="5164824" cy="21523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cxnSp>
        <p:nvCxnSpPr>
          <p:cNvPr id="5" name="Straight Arrow Connector 4">
            <a:extLst>
              <a:ext uri="{FF2B5EF4-FFF2-40B4-BE49-F238E27FC236}">
                <a16:creationId xmlns:a16="http://schemas.microsoft.com/office/drawing/2014/main" id="{826664BC-06DD-F643-B910-5E05464E6C71}"/>
              </a:ext>
            </a:extLst>
          </p:cNvPr>
          <p:cNvCxnSpPr/>
          <p:nvPr/>
        </p:nvCxnSpPr>
        <p:spPr>
          <a:xfrm flipV="1">
            <a:off x="5991629" y="3843498"/>
            <a:ext cx="1603664" cy="1859973"/>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2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C8B798-6FD7-F446-A360-BA76D53E7051}"/>
              </a:ext>
            </a:extLst>
          </p:cNvPr>
          <p:cNvSpPr txBox="1"/>
          <p:nvPr/>
        </p:nvSpPr>
        <p:spPr>
          <a:xfrm>
            <a:off x="510408" y="589761"/>
            <a:ext cx="7407465" cy="401648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sz="4400" b="1" dirty="0">
                <a:solidFill>
                  <a:schemeClr val="accent2"/>
                </a:solidFill>
                <a:latin typeface="Arial"/>
                <a:cs typeface="Arial"/>
              </a:rPr>
              <a:t>LCIF Day 2021</a:t>
            </a:r>
            <a:br>
              <a:rPr lang="en-US" sz="4400" b="1" dirty="0">
                <a:solidFill>
                  <a:schemeClr val="accent2"/>
                </a:solidFill>
                <a:latin typeface="Arial"/>
                <a:cs typeface="Arial"/>
              </a:rPr>
            </a:br>
            <a:r>
              <a:rPr lang="en-US" sz="2400" dirty="0">
                <a:solidFill>
                  <a:schemeClr val="bg1"/>
                </a:solidFill>
                <a:latin typeface="Arial"/>
                <a:cs typeface="Arial"/>
              </a:rPr>
              <a:t>Among the many great activities on June 12, 2021:</a:t>
            </a:r>
          </a:p>
          <a:p>
            <a:pPr marR="0" lvl="0" algn="l" defTabSz="914400" rtl="0" eaLnBrk="1" fontAlgn="auto" latinLnBrk="0" hangingPunct="1">
              <a:lnSpc>
                <a:spcPct val="100000"/>
              </a:lnSpc>
              <a:spcBef>
                <a:spcPts val="0"/>
              </a:spcBef>
              <a:spcAft>
                <a:spcPts val="1800"/>
              </a:spcAft>
              <a:buClrTx/>
              <a:buSzTx/>
              <a:tabLst/>
              <a:defRPr/>
            </a:pPr>
            <a:endParaRPr lang="en-US" sz="2400" dirty="0">
              <a:solidFill>
                <a:schemeClr val="bg1"/>
              </a:solidFill>
              <a:latin typeface="Arial"/>
              <a:cs typeface="Arial"/>
            </a:endParaRPr>
          </a:p>
          <a:p>
            <a:pPr marL="342900" lvl="0" indent="-342900">
              <a:spcAft>
                <a:spcPts val="1800"/>
              </a:spcAft>
              <a:buFont typeface="Arial" panose="020B0604020202020204" pitchFamily="34" charset="0"/>
              <a:buChar char="•"/>
              <a:defRPr/>
            </a:pPr>
            <a:r>
              <a:rPr lang="en-US" sz="2200" dirty="0">
                <a:solidFill>
                  <a:srgbClr val="FFFFFF"/>
                </a:solidFill>
                <a:cs typeface="Arial"/>
              </a:rPr>
              <a:t>1VDG Vanessa </a:t>
            </a:r>
            <a:r>
              <a:rPr lang="en-US" sz="2200" dirty="0" err="1">
                <a:solidFill>
                  <a:srgbClr val="FFFFFF"/>
                </a:solidFill>
                <a:cs typeface="Arial"/>
              </a:rPr>
              <a:t>Horrod</a:t>
            </a:r>
            <a:r>
              <a:rPr lang="en-US" sz="2200" dirty="0">
                <a:solidFill>
                  <a:srgbClr val="FFFFFF"/>
                </a:solidFill>
                <a:cs typeface="Arial"/>
              </a:rPr>
              <a:t>, MD103</a:t>
            </a:r>
          </a:p>
          <a:p>
            <a:pPr marL="342900" indent="-342900">
              <a:spcAft>
                <a:spcPts val="1800"/>
              </a:spcAft>
              <a:buFont typeface="Arial" panose="020B0604020202020204" pitchFamily="34" charset="0"/>
              <a:buChar char="•"/>
              <a:defRPr/>
            </a:pPr>
            <a:r>
              <a:rPr lang="en-US" sz="2200" dirty="0">
                <a:solidFill>
                  <a:srgbClr val="FFFFFF"/>
                </a:solidFill>
                <a:cs typeface="Arial"/>
              </a:rPr>
              <a:t>PCC Hilde </a:t>
            </a:r>
            <a:r>
              <a:rPr lang="en-US" sz="2200" dirty="0" err="1">
                <a:solidFill>
                  <a:srgbClr val="FFFFFF"/>
                </a:solidFill>
                <a:cs typeface="Arial"/>
              </a:rPr>
              <a:t>Straumsheim</a:t>
            </a:r>
            <a:r>
              <a:rPr lang="en-US" sz="2200" dirty="0">
                <a:solidFill>
                  <a:srgbClr val="FFFFFF"/>
                </a:solidFill>
                <a:cs typeface="Arial"/>
              </a:rPr>
              <a:t>, MD104</a:t>
            </a:r>
          </a:p>
          <a:p>
            <a:pPr marL="342900" indent="-342900">
              <a:spcAft>
                <a:spcPts val="1800"/>
              </a:spcAft>
              <a:buFont typeface="Arial" panose="020B0604020202020204" pitchFamily="34" charset="0"/>
              <a:buChar char="•"/>
              <a:defRPr/>
            </a:pPr>
            <a:r>
              <a:rPr lang="en-US" sz="2200" dirty="0">
                <a:solidFill>
                  <a:srgbClr val="FFFFFF"/>
                </a:solidFill>
                <a:cs typeface="Arial"/>
              </a:rPr>
              <a:t>PDG Claudia </a:t>
            </a:r>
            <a:r>
              <a:rPr lang="en-US" sz="2200" dirty="0" err="1">
                <a:solidFill>
                  <a:srgbClr val="FFFFFF"/>
                </a:solidFill>
                <a:cs typeface="Arial"/>
              </a:rPr>
              <a:t>Balduzzi</a:t>
            </a:r>
            <a:r>
              <a:rPr lang="en-US" sz="2200" dirty="0">
                <a:solidFill>
                  <a:srgbClr val="FFFFFF"/>
                </a:solidFill>
                <a:cs typeface="Arial"/>
              </a:rPr>
              <a:t> MD108</a:t>
            </a:r>
          </a:p>
          <a:p>
            <a:pPr marL="342900" lvl="0" indent="-342900">
              <a:spcAft>
                <a:spcPts val="1800"/>
              </a:spcAft>
              <a:buFont typeface="Arial" panose="020B0604020202020204" pitchFamily="34" charset="0"/>
              <a:buChar char="•"/>
              <a:defRPr/>
            </a:pPr>
            <a:r>
              <a:rPr lang="en-US" sz="2200" dirty="0">
                <a:solidFill>
                  <a:srgbClr val="FFFFFF"/>
                </a:solidFill>
                <a:cs typeface="Arial"/>
              </a:rPr>
              <a:t>PCC </a:t>
            </a:r>
            <a:r>
              <a:rPr lang="en-US" sz="2200" dirty="0" err="1">
                <a:solidFill>
                  <a:srgbClr val="FFFFFF"/>
                </a:solidFill>
                <a:cs typeface="Arial"/>
              </a:rPr>
              <a:t>Jürg</a:t>
            </a:r>
            <a:r>
              <a:rPr lang="en-US" sz="2200" dirty="0">
                <a:solidFill>
                  <a:srgbClr val="FFFFFF"/>
                </a:solidFill>
                <a:cs typeface="Arial"/>
              </a:rPr>
              <a:t> Vogt, MD102</a:t>
            </a:r>
          </a:p>
        </p:txBody>
      </p:sp>
    </p:spTree>
    <p:extLst>
      <p:ext uri="{BB962C8B-B14F-4D97-AF65-F5344CB8AC3E}">
        <p14:creationId xmlns:p14="http://schemas.microsoft.com/office/powerpoint/2010/main" val="31304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SineVTI">
  <a:themeElements>
    <a:clrScheme name="Custom 51">
      <a:dk1>
        <a:sysClr val="windowText" lastClr="000000"/>
      </a:dk1>
      <a:lt1>
        <a:sysClr val="window" lastClr="FFFFFF"/>
      </a:lt1>
      <a:dk2>
        <a:srgbClr val="12154E"/>
      </a:dk2>
      <a:lt2>
        <a:srgbClr val="EEEEEE"/>
      </a:lt2>
      <a:accent1>
        <a:srgbClr val="FD8686"/>
      </a:accent1>
      <a:accent2>
        <a:srgbClr val="B495C2"/>
      </a:accent2>
      <a:accent3>
        <a:srgbClr val="8F99BB"/>
      </a:accent3>
      <a:accent4>
        <a:srgbClr val="A3A3C1"/>
      </a:accent4>
      <a:accent5>
        <a:srgbClr val="7162FE"/>
      </a:accent5>
      <a:accent6>
        <a:srgbClr val="1EBE9B"/>
      </a:accent6>
      <a:hlink>
        <a:srgbClr val="EF08F7"/>
      </a:hlink>
      <a:folHlink>
        <a:srgbClr val="8477FE"/>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4.xml><?xml version="1.0" encoding="utf-8"?>
<a:theme xmlns:a="http://schemas.openxmlformats.org/drawingml/2006/main" name="LCIF_2016_Templat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38781</TotalTime>
  <Words>1238</Words>
  <Application>Microsoft Macintosh PowerPoint</Application>
  <PresentationFormat>Widescreen</PresentationFormat>
  <Paragraphs>175</Paragraphs>
  <Slides>22</Slides>
  <Notes>19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Arial</vt:lpstr>
      <vt:lpstr>Avenir Next LT Pro</vt:lpstr>
      <vt:lpstr>Calibri</vt:lpstr>
      <vt:lpstr>Candara</vt:lpstr>
      <vt:lpstr>Century Gothic</vt:lpstr>
      <vt:lpstr>Helvetica</vt:lpstr>
      <vt:lpstr>Posterama</vt:lpstr>
      <vt:lpstr>Wingdings</vt:lpstr>
      <vt:lpstr>Office Theme</vt:lpstr>
      <vt:lpstr>Theme1</vt:lpstr>
      <vt:lpstr>SineVTI</vt:lpstr>
      <vt:lpstr>LCIF_2016_Template_2</vt:lpstr>
      <vt:lpstr>LCIF Day 2022  October 8, 2021 - 14:15 Room Artemis</vt:lpstr>
      <vt:lpstr>LCIF Day 2022</vt:lpstr>
      <vt:lpstr>LCIF Day 2022</vt:lpstr>
      <vt:lpstr>CA4 LCIF Day 2022 </vt:lpstr>
      <vt:lpstr>PowerPoint Presentation</vt:lpstr>
      <vt:lpstr>PowerPoint Presentation</vt:lpstr>
      <vt:lpstr>PROGRESS TO GOAL</vt:lpstr>
      <vt:lpstr>PROGRESS TO GOAL</vt:lpstr>
      <vt:lpstr>PowerPoint Presentation</vt:lpstr>
      <vt:lpstr>PowerPoint Presentation</vt:lpstr>
      <vt:lpstr>PowerPoint Presentation</vt:lpstr>
      <vt:lpstr>PowerPoint Presentation</vt:lpstr>
      <vt:lpstr>PowerPoint Presentation</vt:lpstr>
      <vt:lpstr>PowerPoint Presentation</vt:lpstr>
      <vt:lpstr>Lions International Waffle-day in NORWAY</vt:lpstr>
      <vt:lpstr>Lions International Waffle-day</vt:lpstr>
      <vt:lpstr>Lions International Waffle-day</vt:lpstr>
      <vt:lpstr>Lions International Waffle-day</vt:lpstr>
      <vt:lpstr>PowerPoint Presentation</vt:lpstr>
      <vt:lpstr>                         LCIF Europe Day value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2488</cp:revision>
  <cp:lastPrinted>2021-08-02T14:24:19Z</cp:lastPrinted>
  <dcterms:created xsi:type="dcterms:W3CDTF">2020-08-19T15:32:31Z</dcterms:created>
  <dcterms:modified xsi:type="dcterms:W3CDTF">2021-12-02T15:00:50Z</dcterms:modified>
</cp:coreProperties>
</file>