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79" r:id="rId2"/>
    <p:sldMasterId id="2147483841" r:id="rId3"/>
    <p:sldMasterId id="2147483853" r:id="rId4"/>
  </p:sldMasterIdLst>
  <p:notesMasterIdLst>
    <p:notesMasterId r:id="rId37"/>
  </p:notesMasterIdLst>
  <p:sldIdLst>
    <p:sldId id="269" r:id="rId5"/>
    <p:sldId id="270" r:id="rId6"/>
    <p:sldId id="1687" r:id="rId7"/>
    <p:sldId id="272" r:id="rId8"/>
    <p:sldId id="1688" r:id="rId9"/>
    <p:sldId id="1689" r:id="rId10"/>
    <p:sldId id="1690" r:id="rId11"/>
    <p:sldId id="276" r:id="rId12"/>
    <p:sldId id="277" r:id="rId13"/>
    <p:sldId id="263" r:id="rId14"/>
    <p:sldId id="278" r:id="rId15"/>
    <p:sldId id="1691" r:id="rId16"/>
    <p:sldId id="1692" r:id="rId17"/>
    <p:sldId id="1693" r:id="rId18"/>
    <p:sldId id="1694" r:id="rId19"/>
    <p:sldId id="1678" r:id="rId20"/>
    <p:sldId id="257" r:id="rId21"/>
    <p:sldId id="258" r:id="rId22"/>
    <p:sldId id="1683" r:id="rId23"/>
    <p:sldId id="260" r:id="rId24"/>
    <p:sldId id="261" r:id="rId25"/>
    <p:sldId id="262" r:id="rId26"/>
    <p:sldId id="266" r:id="rId27"/>
    <p:sldId id="264" r:id="rId28"/>
    <p:sldId id="265" r:id="rId29"/>
    <p:sldId id="1673" r:id="rId30"/>
    <p:sldId id="1670" r:id="rId31"/>
    <p:sldId id="1675" r:id="rId32"/>
    <p:sldId id="1674" r:id="rId33"/>
    <p:sldId id="1653" r:id="rId34"/>
    <p:sldId id="1668" r:id="rId35"/>
    <p:sldId id="1669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3E649-A166-7220-E93D-0BA76244FEE1}" name="Emily Johnson" initials="EJ" userId="0bAjUSrBw5qyGrgAjXwAC3mRQgyXtT3q1XbtXugmSpI=" providerId="None"/>
  <p188:author id="{1418B17B-DBB9-0A33-0B79-188CC4B487FF}" name="Lerner, Caryn" initials="LC" userId="S::clerner@lionsclubs.org::9adff42e-bc91-41c4-9a17-e29a396e89cb" providerId="AD"/>
  <p188:author id="{2073948F-ECF8-EC0E-45C9-12A1A936BDE5}" name="Mary Campbell" initials="MC" userId="0pN06XNj2aWyyD+4CajdWg6rjvu+rj42kDA1Dg+9PME=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rner, Caryn" initials="LC" lastIdx="23" clrIdx="0">
    <p:extLst>
      <p:ext uri="{19B8F6BF-5375-455C-9EA6-DF929625EA0E}">
        <p15:presenceInfo xmlns:p15="http://schemas.microsoft.com/office/powerpoint/2012/main" userId="S::clerner@lionsclubs.org::9adff42e-bc91-41c4-9a17-e29a396e89c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000000"/>
    <a:srgbClr val="0D2240"/>
    <a:srgbClr val="009383"/>
    <a:srgbClr val="00AB68"/>
    <a:srgbClr val="407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487"/>
    <p:restoredTop sz="96327" autoAdjust="0"/>
  </p:normalViewPr>
  <p:slideViewPr>
    <p:cSldViewPr snapToGrid="0" snapToObjects="1">
      <p:cViewPr varScale="1">
        <p:scale>
          <a:sx n="123" d="100"/>
          <a:sy n="123" d="100"/>
        </p:scale>
        <p:origin x="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F3CB4F-A176-2C43-99AA-7687642B8183}" type="datetimeFigureOut">
              <a:rPr lang="en-US" smtClean="0"/>
              <a:t>12/2/21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E45CF7-7425-FD40-8218-CC60E76BE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95C178-A991-4ECE-85CD-A87B789D760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702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50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373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5CF7-7425-FD40-8218-CC60E76BE5A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48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5CF7-7425-FD40-8218-CC60E76BE5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86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5CF7-7425-FD40-8218-CC60E76BE5A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67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5CF7-7425-FD40-8218-CC60E76BE5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3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45CF7-7425-FD40-8218-CC60E76BE5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6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26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gi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gi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3999" y="5613399"/>
            <a:ext cx="3036959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2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883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D5F0FFC-64E5-984E-8312-ADD1A478E1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5755" y="1269612"/>
            <a:ext cx="4343884" cy="4830763"/>
          </a:xfrm>
          <a:ln w="28575"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AB8A7-C066-5E41-BBDA-CCF82A34A4B4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ABBF3-8D3A-8048-B567-9E8CFBCA8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4" name="Picture 13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D5E29FE-C5B9-8F49-A5F7-DB5CCE1CC9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DE7CCE-6DF5-A240-9813-A2DDD35406D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19">
            <a:extLst>
              <a:ext uri="{FF2B5EF4-FFF2-40B4-BE49-F238E27FC236}">
                <a16:creationId xmlns:a16="http://schemas.microsoft.com/office/drawing/2014/main" id="{90F736FC-6279-9244-87AC-84BC75B260D6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910C12B-5EB3-0B49-BCE4-52470ECDA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BD13469-A7F6-7043-AAA8-D66315A3E1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269612"/>
            <a:ext cx="5354255" cy="4907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70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AB8C3-10A7-3743-807C-DDFA2E6F9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686"/>
            <a:ext cx="10515600" cy="4753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87B9AC-07B9-F245-A329-1B92B71C0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2F9647-778A-D94E-8B73-7BE69C3F4529}"/>
              </a:ext>
            </a:extLst>
          </p:cNvPr>
          <p:cNvCxnSpPr/>
          <p:nvPr userDrawn="1"/>
        </p:nvCxnSpPr>
        <p:spPr>
          <a:xfrm>
            <a:off x="838200" y="967695"/>
            <a:ext cx="4233530" cy="0"/>
          </a:xfrm>
          <a:prstGeom prst="line">
            <a:avLst/>
          </a:prstGeom>
          <a:ln w="28575">
            <a:solidFill>
              <a:srgbClr val="EB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F5E8020-BC79-B843-AB9E-3C1D932D7C3C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7B3A4A51-F7F9-CB41-8E7C-DE0C78AF6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19EA265-C2F5-5740-86F5-940817373821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22CB68-F27B-E842-8A11-C97CBE6D1670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DF2F50-8E7D-1B42-8761-21F808AD4C85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Slide Number Placeholder 19">
            <a:extLst>
              <a:ext uri="{FF2B5EF4-FFF2-40B4-BE49-F238E27FC236}">
                <a16:creationId xmlns:a16="http://schemas.microsoft.com/office/drawing/2014/main" id="{9502FCF6-3A21-C84B-B59E-4F93397DA7C5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02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51C18-FB1A-F846-A586-CC61EE025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CB262-ABE8-B74D-9DF6-7A18200E2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97582-4DE3-D94F-BF81-62B46BB67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33032-A51B-9949-887D-08189888BFE2}" type="datetimeFigureOut">
              <a:rPr lang="en-CH" smtClean="0"/>
              <a:t>02.12.21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89D92-21CA-EF4B-AEA8-FE108F37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92137-5083-884E-A4F1-06C59BFB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C0CD9-4BB4-E44C-A764-18F7F9924849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657461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252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994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23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412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445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4981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07170D-B158-3A4A-88B5-F8645712DC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3999" y="5613399"/>
            <a:ext cx="3036959" cy="88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2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0418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0473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284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476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829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51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79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76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5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272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396DB-1F56-6D4A-BCDC-A5F1B4E3E7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74E8E-73DC-B94C-AC22-082FD083696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7F0D7D1-1430-0D43-B6B9-B46069553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65531-C215-804F-AE12-55E8E3E82EF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5DA1B5-E441-0844-B645-78621A90868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E11239-27D7-A349-9313-6F72C8353D7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19">
            <a:extLst>
              <a:ext uri="{FF2B5EF4-FFF2-40B4-BE49-F238E27FC236}">
                <a16:creationId xmlns:a16="http://schemas.microsoft.com/office/drawing/2014/main" id="{FFB1BE5A-FAB0-9A45-A856-0089E4ECC20C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B15404F-B2E8-0C49-ADDD-0D23A833D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502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716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19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629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42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9"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99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3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8149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027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12EB3CF-D9C7-6A43-9572-2FD29EB93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45D26-8C33-294E-98EE-70FFFD7130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991150-1FA1-B94F-9E36-C0849AD9E98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54B4AE-E7BB-FE47-8A11-B7A39D99E298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3C4CAAAC-B9EF-4240-A7A1-7A5F45378BB7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126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87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6766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603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1239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118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10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3808596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2426405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00954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562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71E0CEC9-9D2F-5544-87AE-66A08FEBD4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818" y="346722"/>
            <a:ext cx="914400" cy="9144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CAD6617-8761-4247-A702-E4F2A27BA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1163" y="1392238"/>
            <a:ext cx="5684837" cy="4879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112EB3CF-D9C7-6A43-9572-2FD29EB93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045D26-8C33-294E-98EE-70FFFD7130D0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0991150-1FA1-B94F-9E36-C0849AD9E98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54B4AE-E7BB-FE47-8A11-B7A39D99E298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3C4CAAAC-B9EF-4240-A7A1-7A5F45378BB7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1A8763-65A3-F047-804A-2CB08763CBB5}"/>
              </a:ext>
            </a:extLst>
          </p:cNvPr>
          <p:cNvCxnSpPr>
            <a:cxnSpLocks/>
          </p:cNvCxnSpPr>
          <p:nvPr userDrawn="1"/>
        </p:nvCxnSpPr>
        <p:spPr>
          <a:xfrm>
            <a:off x="1529556" y="1063681"/>
            <a:ext cx="27432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E16BCC36-4B75-9949-9C55-D7B729C66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1193" y="450565"/>
            <a:ext cx="10515600" cy="706714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92519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035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6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9782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27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1300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44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6148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143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4293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8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BB8F37-0E51-C443-92E6-10DF3612109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5A6B55DA-FCD9-A84C-9BCE-A69F52E4E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315B66-EBD7-0A42-ACB2-9E41FC05845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668BA2A-274A-4D46-995B-C2A36B15C76A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F04690-718A-5840-8633-94801BEDE96B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19">
            <a:extLst>
              <a:ext uri="{FF2B5EF4-FFF2-40B4-BE49-F238E27FC236}">
                <a16:creationId xmlns:a16="http://schemas.microsoft.com/office/drawing/2014/main" id="{0FBA4552-0C65-DD4B-AC3A-C53B06E838B2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D5F0FFC-64E5-984E-8312-ADD1A478E1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5755" y="1269612"/>
            <a:ext cx="4343884" cy="4830763"/>
          </a:xfrm>
          <a:ln w="28575">
            <a:solidFill>
              <a:schemeClr val="accent2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0C04F88-9FFE-6240-A06C-F03D42D74C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0945393-5477-1243-A015-0E69F058B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269612"/>
            <a:ext cx="5354255" cy="49073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621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640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77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42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368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1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030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23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19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2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4971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33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865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28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188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316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339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589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12/2/21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474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386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12/2/21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2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4981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7ADAA-28AA-3746-BBED-0A52E4A39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3478"/>
            <a:ext cx="4572000" cy="77692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glass&#10;&#10;Description automatically generated">
            <a:extLst>
              <a:ext uri="{FF2B5EF4-FFF2-40B4-BE49-F238E27FC236}">
                <a16:creationId xmlns:a16="http://schemas.microsoft.com/office/drawing/2014/main" id="{AB5113BD-7857-7644-9348-F00190265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37BEC2-1448-DD4F-8F95-1A8A3533DA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B04884-5587-E646-B95E-69F79936CC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2344E1-B1E6-BC45-8AC1-C7ECFD9F89C3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9757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12/2/21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87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12/2/21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69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969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12/2/21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435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12/2/21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324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12/2/21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658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518400" y="2819400"/>
            <a:ext cx="41656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73F88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7518400" y="4343400"/>
            <a:ext cx="34544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55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7518400" y="2819400"/>
            <a:ext cx="41656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73F88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7518400" y="4343400"/>
            <a:ext cx="34544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899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609600" indent="-609600" algn="ctr">
              <a:buFont typeface="Helvetica" charset="0"/>
              <a:buNone/>
            </a:pPr>
            <a:endParaRPr lang="en-US" sz="3000">
              <a:solidFill>
                <a:srgbClr val="404040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518400" y="2819400"/>
            <a:ext cx="41656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73F88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518400" y="4343400"/>
            <a:ext cx="34544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806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228600"/>
            <a:ext cx="1087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/>
              <a:t>Click to edit Master title style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14400" y="2819400"/>
            <a:ext cx="4165600" cy="15240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4343400"/>
            <a:ext cx="3454400" cy="1371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FFFF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807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287B9AC-07B9-F245-A329-1B92B71C0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8" y="349353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991874-8CE8-5F47-8EF3-03585FB94A82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9BC20C9-6EF0-5442-ACAB-2CF985941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8" name="Picture 17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BBF532C8-FF84-A542-999E-3EFDE15AD2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A72F3E-1932-A54E-A80A-FBE7218B1B0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73B7E7A-E455-B042-81D7-2FAA43EACBC8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E043BEB-992B-3E4E-ACC5-E80A78853DD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66528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2819401"/>
            <a:ext cx="113792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4500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641600" y="40386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539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2819401"/>
            <a:ext cx="113792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4500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641600" y="40386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3124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1676401"/>
            <a:ext cx="113792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4500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641600" y="28956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999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101600" y="152400"/>
            <a:ext cx="12395200" cy="678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>
              <a:buFont typeface="Helvetica" charset="0"/>
              <a:buNone/>
            </a:pPr>
            <a:endParaRPr lang="en-US" sz="3000">
              <a:solidFill>
                <a:srgbClr val="40404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381001"/>
            <a:ext cx="11379200" cy="1698625"/>
          </a:xfrm>
        </p:spPr>
        <p:txBody>
          <a:bodyPr anchor="b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4500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08000" y="22098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554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33392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</p:spPr>
        <p:txBody>
          <a:bodyPr/>
          <a:lstStyle>
            <a:lvl1pPr marL="230188" indent="-230188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4213" indent="-227013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4588" indent="-230188">
              <a:tabLst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598613" indent="-227013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8988" indent="-230188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639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3885" y="1295400"/>
            <a:ext cx="2116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</a:defRPr>
            </a:lvl1pPr>
            <a:lvl2pPr>
              <a:defRPr sz="18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299200" y="914400"/>
            <a:ext cx="5588000" cy="5105400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</a:defRPr>
            </a:lvl1pPr>
            <a:lvl2pPr>
              <a:defRPr sz="18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918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3885" y="1295400"/>
            <a:ext cx="2116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</a:defRPr>
            </a:lvl1pPr>
            <a:lvl2pPr>
              <a:defRPr sz="18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800">
                <a:solidFill>
                  <a:srgbClr val="595959"/>
                </a:solidFill>
              </a:defRPr>
            </a:lvl4pPr>
            <a:lvl5pPr>
              <a:defRPr sz="18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99200" y="914400"/>
            <a:ext cx="5588000" cy="4495800"/>
          </a:xfrm>
        </p:spPr>
        <p:txBody>
          <a:bodyPr/>
          <a:lstStyle>
            <a:lvl1pPr>
              <a:defRPr sz="180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526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58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5" Type="http://schemas.openxmlformats.org/officeDocument/2006/relationships/slideLayout" Target="../slideLayouts/slideLayout18.xml"/><Relationship Id="rId61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25.jpe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14649-83B4-8745-8674-A80B6CEF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68DBA-BE93-ED4B-8B0E-8754AA553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AA36-8170-524F-8849-827E080C2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2400" y="6361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D2149-6FA0-4B4E-8818-1AEC2B97C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7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0" r:id="rId3"/>
    <p:sldLayoutId id="2147483658" r:id="rId4"/>
    <p:sldLayoutId id="2147483761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30" r:id="rId11"/>
    <p:sldLayoutId id="2147483778" r:id="rId12"/>
    <p:sldLayoutId id="214748386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7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  <p:sldLayoutId id="2147483813" r:id="rId34"/>
    <p:sldLayoutId id="2147483814" r:id="rId35"/>
    <p:sldLayoutId id="2147483815" r:id="rId36"/>
    <p:sldLayoutId id="2147483816" r:id="rId37"/>
    <p:sldLayoutId id="2147483817" r:id="rId38"/>
    <p:sldLayoutId id="2147483818" r:id="rId39"/>
    <p:sldLayoutId id="2147483819" r:id="rId40"/>
    <p:sldLayoutId id="2147483820" r:id="rId41"/>
    <p:sldLayoutId id="2147483821" r:id="rId42"/>
    <p:sldLayoutId id="2147483822" r:id="rId43"/>
    <p:sldLayoutId id="2147483823" r:id="rId44"/>
    <p:sldLayoutId id="2147483824" r:id="rId45"/>
    <p:sldLayoutId id="2147483825" r:id="rId46"/>
    <p:sldLayoutId id="2147483826" r:id="rId47"/>
    <p:sldLayoutId id="2147483827" r:id="rId48"/>
    <p:sldLayoutId id="2147483828" r:id="rId49"/>
    <p:sldLayoutId id="2147483829" r:id="rId50"/>
    <p:sldLayoutId id="2147483830" r:id="rId51"/>
    <p:sldLayoutId id="2147483831" r:id="rId52"/>
    <p:sldLayoutId id="2147483832" r:id="rId53"/>
    <p:sldLayoutId id="2147483833" r:id="rId54"/>
    <p:sldLayoutId id="2147483834" r:id="rId55"/>
    <p:sldLayoutId id="2147483835" r:id="rId56"/>
    <p:sldLayoutId id="2147483836" r:id="rId57"/>
    <p:sldLayoutId id="2147483837" r:id="rId58"/>
    <p:sldLayoutId id="2147483838" r:id="rId59"/>
    <p:sldLayoutId id="2147483839" r:id="rId60"/>
    <p:sldLayoutId id="2147483840" r:id="rId61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12/2/21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97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1087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1137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304800" y="6477001"/>
            <a:ext cx="558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l" eaLnBrk="0" hangingPunct="0">
              <a:spcBef>
                <a:spcPct val="50000"/>
              </a:spcBef>
              <a:defRPr/>
            </a:pPr>
            <a:fld id="{A0B898CB-BA59-5C42-9FAD-B256D3A12F57}" type="slidenum">
              <a:rPr lang="en-US" sz="1000" smtClean="0">
                <a:solidFill>
                  <a:srgbClr val="FFFFFF"/>
                </a:solidFill>
              </a:rPr>
              <a:pPr algn="l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9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8D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8" indent="-2301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595959"/>
          </a:solidFill>
          <a:latin typeface="+mn-lt"/>
          <a:ea typeface="ヒラギノ角ゴ Pro W3" charset="0"/>
          <a:cs typeface="ヒラギノ角ゴ Pro W3" charset="0"/>
        </a:defRPr>
      </a:lvl1pPr>
      <a:lvl2pPr marL="746125" indent="-227013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>
          <a:solidFill>
            <a:srgbClr val="595959"/>
          </a:solidFill>
          <a:latin typeface="+mn-lt"/>
          <a:ea typeface="ヒラギノ角ゴ Pro W3" charset="0"/>
        </a:defRPr>
      </a:lvl2pPr>
      <a:lvl3pPr marL="1144588" indent="-2301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○"/>
        <a:defRPr>
          <a:solidFill>
            <a:srgbClr val="595959"/>
          </a:solidFill>
          <a:latin typeface="+mn-lt"/>
          <a:ea typeface="ヒラギノ角ゴ Pro W3" charset="0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▫"/>
        <a:defRPr>
          <a:solidFill>
            <a:srgbClr val="595959"/>
          </a:solidFill>
          <a:latin typeface="+mn-lt"/>
          <a:ea typeface="ヒラギノ角ゴ Pro W3" charset="0"/>
        </a:defRPr>
      </a:lvl4pPr>
      <a:lvl5pPr marL="2058988" indent="-23018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◦"/>
        <a:defRPr>
          <a:solidFill>
            <a:srgbClr val="595959"/>
          </a:solidFill>
          <a:latin typeface="+mn-lt"/>
          <a:ea typeface="ヒラギノ角ゴ Pro W3" charset="0"/>
        </a:defRPr>
      </a:lvl5pPr>
      <a:lvl6pPr marL="22860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2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4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e.int/en/web/cultural-routes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jpg"/><Relationship Id="rId18" Type="http://schemas.openxmlformats.org/officeDocument/2006/relationships/image" Target="../media/image78.jpg"/><Relationship Id="rId26" Type="http://schemas.openxmlformats.org/officeDocument/2006/relationships/image" Target="../media/image86.jpg"/><Relationship Id="rId3" Type="http://schemas.openxmlformats.org/officeDocument/2006/relationships/image" Target="../media/image63.jpg"/><Relationship Id="rId21" Type="http://schemas.openxmlformats.org/officeDocument/2006/relationships/image" Target="../media/image81.jpg"/><Relationship Id="rId34" Type="http://schemas.openxmlformats.org/officeDocument/2006/relationships/image" Target="../media/image94.jpg"/><Relationship Id="rId7" Type="http://schemas.openxmlformats.org/officeDocument/2006/relationships/image" Target="../media/image67.jpg"/><Relationship Id="rId12" Type="http://schemas.openxmlformats.org/officeDocument/2006/relationships/image" Target="../media/image72.jpg"/><Relationship Id="rId17" Type="http://schemas.openxmlformats.org/officeDocument/2006/relationships/image" Target="../media/image77.jpg"/><Relationship Id="rId25" Type="http://schemas.openxmlformats.org/officeDocument/2006/relationships/image" Target="../media/image85.jpg"/><Relationship Id="rId33" Type="http://schemas.openxmlformats.org/officeDocument/2006/relationships/image" Target="../media/image93.jpg"/><Relationship Id="rId2" Type="http://schemas.openxmlformats.org/officeDocument/2006/relationships/image" Target="../media/image62.emf"/><Relationship Id="rId16" Type="http://schemas.openxmlformats.org/officeDocument/2006/relationships/image" Target="../media/image76.jpg"/><Relationship Id="rId20" Type="http://schemas.openxmlformats.org/officeDocument/2006/relationships/image" Target="../media/image80.jpg"/><Relationship Id="rId29" Type="http://schemas.openxmlformats.org/officeDocument/2006/relationships/image" Target="../media/image8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24" Type="http://schemas.openxmlformats.org/officeDocument/2006/relationships/image" Target="../media/image84.jpg"/><Relationship Id="rId32" Type="http://schemas.openxmlformats.org/officeDocument/2006/relationships/image" Target="../media/image92.jpg"/><Relationship Id="rId5" Type="http://schemas.openxmlformats.org/officeDocument/2006/relationships/image" Target="../media/image65.jpg"/><Relationship Id="rId15" Type="http://schemas.openxmlformats.org/officeDocument/2006/relationships/image" Target="../media/image75.jpg"/><Relationship Id="rId23" Type="http://schemas.openxmlformats.org/officeDocument/2006/relationships/image" Target="../media/image83.jpg"/><Relationship Id="rId28" Type="http://schemas.openxmlformats.org/officeDocument/2006/relationships/image" Target="../media/image88.jpg"/><Relationship Id="rId36" Type="http://schemas.openxmlformats.org/officeDocument/2006/relationships/image" Target="../media/image96.jpg"/><Relationship Id="rId10" Type="http://schemas.openxmlformats.org/officeDocument/2006/relationships/image" Target="../media/image70.jpg"/><Relationship Id="rId19" Type="http://schemas.openxmlformats.org/officeDocument/2006/relationships/image" Target="../media/image79.jpg"/><Relationship Id="rId31" Type="http://schemas.openxmlformats.org/officeDocument/2006/relationships/image" Target="../media/image91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Relationship Id="rId14" Type="http://schemas.openxmlformats.org/officeDocument/2006/relationships/image" Target="../media/image74.jpg"/><Relationship Id="rId22" Type="http://schemas.openxmlformats.org/officeDocument/2006/relationships/image" Target="../media/image82.jpg"/><Relationship Id="rId27" Type="http://schemas.openxmlformats.org/officeDocument/2006/relationships/image" Target="../media/image87.jpg"/><Relationship Id="rId30" Type="http://schemas.openxmlformats.org/officeDocument/2006/relationships/image" Target="../media/image90.jpg"/><Relationship Id="rId35" Type="http://schemas.openxmlformats.org/officeDocument/2006/relationships/image" Target="../media/image95.jpg"/><Relationship Id="rId8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571A45D-7EED-4797-9DC8-3A60A5F001F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031" y="0"/>
            <a:ext cx="4917658" cy="6359613"/>
          </a:xfrm>
        </p:spPr>
      </p:pic>
      <p:pic>
        <p:nvPicPr>
          <p:cNvPr id="12" name="Segnaposto contenuto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CF4287A3-ACCE-4C87-A030-17550283761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9" y="-10735"/>
            <a:ext cx="5431922" cy="6868735"/>
          </a:xfrm>
        </p:spPr>
      </p:pic>
    </p:spTree>
    <p:extLst>
      <p:ext uri="{BB962C8B-B14F-4D97-AF65-F5344CB8AC3E}">
        <p14:creationId xmlns:p14="http://schemas.microsoft.com/office/powerpoint/2010/main" val="2339461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8CE3E9-74AB-4F44-8820-D4F54C8B3FC5}"/>
              </a:ext>
            </a:extLst>
          </p:cNvPr>
          <p:cNvSpPr txBox="1"/>
          <p:nvPr/>
        </p:nvSpPr>
        <p:spPr>
          <a:xfrm>
            <a:off x="4948601" y="915232"/>
            <a:ext cx="250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IDEA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C46028-4AA0-4137-82EF-44B97556A7B6}"/>
              </a:ext>
            </a:extLst>
          </p:cNvPr>
          <p:cNvSpPr txBox="1"/>
          <p:nvPr/>
        </p:nvSpPr>
        <p:spPr>
          <a:xfrm>
            <a:off x="410930" y="3055658"/>
            <a:ext cx="11139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Involve ILO Council and all Leo Clubs of Europe and </a:t>
            </a: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Mediterranean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Area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to support our Foundation and CAMPAIGN 100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and also…. 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3EE244-F946-4354-90B8-B814A836B8AA}"/>
              </a:ext>
            </a:extLst>
          </p:cNvPr>
          <p:cNvSpPr txBox="1"/>
          <p:nvPr/>
        </p:nvSpPr>
        <p:spPr>
          <a:xfrm>
            <a:off x="4844559" y="1699595"/>
            <a:ext cx="2715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 we can.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Together we will.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23A2922-80A2-4920-AA67-8971676C3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8" y="1636648"/>
            <a:ext cx="1117241" cy="108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3EE9D88-B089-4C04-A159-549167443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108" y="1699595"/>
            <a:ext cx="1144404" cy="108000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14547F8-C4F7-4871-B610-8563F72A3EA2}"/>
              </a:ext>
            </a:extLst>
          </p:cNvPr>
          <p:cNvSpPr txBox="1"/>
          <p:nvPr/>
        </p:nvSpPr>
        <p:spPr>
          <a:xfrm>
            <a:off x="632311" y="4850366"/>
            <a:ext cx="11139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39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contribute at this FIRST IMPORTANT EVENT in our history!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53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6AE57498-9F86-4ABC-8559-15D4DD0CAFE2}"/>
              </a:ext>
            </a:extLst>
          </p:cNvPr>
          <p:cNvSpPr txBox="1">
            <a:spLocks/>
          </p:cNvSpPr>
          <p:nvPr/>
        </p:nvSpPr>
        <p:spPr>
          <a:xfrm>
            <a:off x="838198" y="93699"/>
            <a:ext cx="10515600" cy="7986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</a:rPr>
              <a:t>LCIF EUROPE Day</a:t>
            </a: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63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it-IT" dirty="0"/>
              <a:t>                                       LCIF EUROPE DAY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10550831" cy="5203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/>
              <a:t>                                      </a:t>
            </a:r>
            <a:r>
              <a:rPr lang="it-IT" b="1" dirty="0"/>
              <a:t>Common format for Lions and </a:t>
            </a:r>
            <a:r>
              <a:rPr lang="it-IT" b="1" dirty="0" err="1"/>
              <a:t>Leos</a:t>
            </a:r>
            <a:endParaRPr lang="it-IT" b="1" dirty="0"/>
          </a:p>
          <a:p>
            <a:pPr marL="514350" indent="-514350">
              <a:buAutoNum type="arabicPeriod"/>
            </a:pPr>
            <a:r>
              <a:rPr lang="it-IT" b="1" dirty="0" err="1"/>
              <a:t>Events</a:t>
            </a:r>
            <a:r>
              <a:rPr lang="it-IT" b="1" dirty="0"/>
              <a:t> on the road, open air</a:t>
            </a:r>
          </a:p>
          <a:p>
            <a:r>
              <a:rPr lang="it-IT" dirty="0"/>
              <a:t>To be </a:t>
            </a:r>
            <a:r>
              <a:rPr lang="it-IT" dirty="0" err="1"/>
              <a:t>widely</a:t>
            </a:r>
            <a:r>
              <a:rPr lang="it-IT" dirty="0"/>
              <a:t> </a:t>
            </a:r>
            <a:r>
              <a:rPr lang="it-IT" dirty="0" err="1"/>
              <a:t>visible</a:t>
            </a:r>
            <a:r>
              <a:rPr lang="it-IT" dirty="0"/>
              <a:t> and </a:t>
            </a:r>
            <a:r>
              <a:rPr lang="it-IT" dirty="0" err="1"/>
              <a:t>known</a:t>
            </a:r>
            <a:endParaRPr lang="it-IT" dirty="0"/>
          </a:p>
          <a:p>
            <a:r>
              <a:rPr lang="it-IT" dirty="0"/>
              <a:t>To </a:t>
            </a:r>
            <a:r>
              <a:rPr lang="it-IT" dirty="0" err="1"/>
              <a:t>raise</a:t>
            </a:r>
            <a:r>
              <a:rPr lang="it-IT" dirty="0"/>
              <a:t> </a:t>
            </a:r>
            <a:r>
              <a:rPr lang="it-IT" dirty="0" err="1"/>
              <a:t>awareness</a:t>
            </a:r>
            <a:r>
              <a:rPr lang="it-IT" dirty="0"/>
              <a:t> on LCIF</a:t>
            </a:r>
          </a:p>
          <a:p>
            <a:r>
              <a:rPr lang="it-IT" dirty="0"/>
              <a:t>To </a:t>
            </a:r>
            <a:r>
              <a:rPr lang="it-IT" dirty="0" err="1"/>
              <a:t>raise</a:t>
            </a:r>
            <a:r>
              <a:rPr lang="it-IT" dirty="0"/>
              <a:t> funds </a:t>
            </a:r>
            <a:r>
              <a:rPr lang="it-IT" dirty="0" err="1"/>
              <a:t>also</a:t>
            </a:r>
            <a:r>
              <a:rPr lang="it-IT" dirty="0"/>
              <a:t> from non Lions/</a:t>
            </a:r>
            <a:r>
              <a:rPr lang="it-IT" dirty="0" err="1"/>
              <a:t>Leos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b="1" dirty="0"/>
              <a:t>2 . </a:t>
            </a:r>
            <a:r>
              <a:rPr lang="it-IT" b="1" dirty="0" err="1"/>
              <a:t>Shared</a:t>
            </a:r>
            <a:r>
              <a:rPr lang="it-IT" b="1" dirty="0"/>
              <a:t> </a:t>
            </a:r>
            <a:r>
              <a:rPr lang="it-IT" b="1" dirty="0" err="1"/>
              <a:t>themes</a:t>
            </a:r>
            <a:r>
              <a:rPr lang="it-IT" b="1" dirty="0"/>
              <a:t> </a:t>
            </a:r>
            <a:r>
              <a:rPr lang="it-IT" b="1" dirty="0" err="1"/>
              <a:t>between</a:t>
            </a:r>
            <a:r>
              <a:rPr lang="it-IT" b="1" dirty="0"/>
              <a:t> CA IV </a:t>
            </a:r>
            <a:r>
              <a:rPr lang="it-IT" b="1" dirty="0" err="1"/>
              <a:t>Countries</a:t>
            </a:r>
            <a:endParaRPr lang="it-IT" b="1" dirty="0"/>
          </a:p>
          <a:p>
            <a:r>
              <a:rPr lang="it-IT" dirty="0"/>
              <a:t>Environment</a:t>
            </a:r>
          </a:p>
          <a:p>
            <a:r>
              <a:rPr lang="it-IT" dirty="0"/>
              <a:t>Culture</a:t>
            </a:r>
          </a:p>
          <a:p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identity</a:t>
            </a: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3561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E57498-9F86-4ABC-8559-15D4DD0C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LCIF EUROPE Day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9E000D-5CA2-454A-B55D-6112E729DD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149350"/>
            <a:ext cx="10515600" cy="4846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3. Fil rouge: </a:t>
            </a:r>
            <a:r>
              <a:rPr lang="en-US" sz="2800" b="1" dirty="0">
                <a:solidFill>
                  <a:schemeClr val="bg1"/>
                </a:solidFill>
              </a:rPr>
              <a:t>European Cultural Routes</a:t>
            </a:r>
          </a:p>
          <a:p>
            <a:pPr marL="0" indent="0">
              <a:buNone/>
            </a:pPr>
            <a:r>
              <a:rPr lang="it-IT" b="1" dirty="0">
                <a:solidFill>
                  <a:schemeClr val="bg1"/>
                </a:solidFill>
              </a:rPr>
              <a:t>   </a:t>
            </a:r>
            <a:r>
              <a:rPr lang="it-IT" sz="2800" b="1" dirty="0">
                <a:solidFill>
                  <a:schemeClr val="bg1"/>
                </a:solidFill>
              </a:rPr>
              <a:t>  </a:t>
            </a:r>
            <a:r>
              <a:rPr lang="it-IT" sz="2800" b="1" dirty="0">
                <a:solidFill>
                  <a:schemeClr val="bg1"/>
                </a:solidFill>
                <a:hlinkClick r:id="rId2"/>
              </a:rPr>
              <a:t>www.coe.int/en/web/cultural-routes</a:t>
            </a:r>
            <a:endParaRPr lang="it-IT" sz="2800" b="1" dirty="0">
              <a:solidFill>
                <a:schemeClr val="bg1"/>
              </a:solidFill>
            </a:endParaRPr>
          </a:p>
          <a:p>
            <a:pPr lvl="1"/>
            <a:endParaRPr lang="it-IT" sz="100" dirty="0">
              <a:solidFill>
                <a:schemeClr val="bg1"/>
              </a:solidFill>
            </a:endParaRPr>
          </a:p>
          <a:p>
            <a:pPr lvl="1"/>
            <a:r>
              <a:rPr lang="it-IT" dirty="0">
                <a:solidFill>
                  <a:schemeClr val="bg1"/>
                </a:solidFill>
              </a:rPr>
              <a:t>Via Francigena</a:t>
            </a:r>
          </a:p>
          <a:p>
            <a:pPr lvl="1"/>
            <a:r>
              <a:rPr lang="it-IT" dirty="0">
                <a:solidFill>
                  <a:schemeClr val="bg1"/>
                </a:solidFill>
              </a:rPr>
              <a:t>Via Teutonica</a:t>
            </a:r>
          </a:p>
          <a:p>
            <a:pPr lvl="1"/>
            <a:r>
              <a:rPr lang="it-IT" dirty="0">
                <a:solidFill>
                  <a:schemeClr val="bg1"/>
                </a:solidFill>
              </a:rPr>
              <a:t>Camino de Santiago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King Olaf’s path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many others (national and transnational)</a:t>
            </a:r>
          </a:p>
          <a:p>
            <a:pPr marL="457200" lvl="1" indent="0">
              <a:buNone/>
            </a:pPr>
            <a:endParaRPr lang="it-IT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4. Fundraising</a:t>
            </a:r>
          </a:p>
          <a:p>
            <a:pPr lvl="1"/>
            <a:r>
              <a:rPr lang="it-IT" dirty="0">
                <a:solidFill>
                  <a:schemeClr val="bg1"/>
                </a:solidFill>
              </a:rPr>
              <a:t>Local and/or global sponsors</a:t>
            </a:r>
          </a:p>
          <a:p>
            <a:pPr lvl="1"/>
            <a:r>
              <a:rPr lang="it-IT" dirty="0">
                <a:solidFill>
                  <a:schemeClr val="bg1"/>
                </a:solidFill>
              </a:rPr>
              <a:t>Social media (Facebook, </a:t>
            </a:r>
            <a:r>
              <a:rPr lang="it-IT" dirty="0" err="1">
                <a:solidFill>
                  <a:schemeClr val="bg1"/>
                </a:solidFill>
              </a:rPr>
              <a:t>etc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App’s (Charity Miles, Walking for Charity, etc.)</a:t>
            </a:r>
          </a:p>
        </p:txBody>
      </p:sp>
    </p:spTree>
    <p:extLst>
      <p:ext uri="{BB962C8B-B14F-4D97-AF65-F5344CB8AC3E}">
        <p14:creationId xmlns:p14="http://schemas.microsoft.com/office/powerpoint/2010/main" val="1812273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7CBBFE-0BD2-4FD0-AD24-818C1821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LCIF EUROPE Day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FCDC91-C264-480A-ADB4-CFF1CA01C6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039813"/>
            <a:ext cx="10515600" cy="4999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chemeClr val="bg1"/>
                </a:solidFill>
              </a:rPr>
              <a:t>5. </a:t>
            </a:r>
            <a:r>
              <a:rPr lang="en-US" dirty="0">
                <a:solidFill>
                  <a:schemeClr val="bg1"/>
                </a:solidFill>
              </a:rPr>
              <a:t>Leo’s will have a very important role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Organizing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Communicating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Implementing advanced tools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Bringing enthusiasm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Developing innovative approaches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6. EU institutions can be possibly involved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Communication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Support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Funding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1970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54424" y="365125"/>
            <a:ext cx="4360127" cy="5811835"/>
          </a:xfrm>
        </p:spPr>
        <p:txBody>
          <a:bodyPr/>
          <a:lstStyle/>
          <a:p>
            <a:r>
              <a:rPr lang="en-US" dirty="0"/>
              <a:t>The show must goes on … June 11, 2022 </a:t>
            </a:r>
            <a:br>
              <a:rPr lang="en-US" dirty="0"/>
            </a:br>
            <a:r>
              <a:rPr lang="en-US" dirty="0"/>
              <a:t>we are waiting for all of you every gift counts specially whom from the heart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410819" y="229833"/>
            <a:ext cx="4105426" cy="641629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3" y="-97832"/>
            <a:ext cx="4034019" cy="694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34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65126"/>
            <a:ext cx="12191999" cy="66502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+mn-lt"/>
              </a:rPr>
              <a:t>Thank you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6095999" y="1159209"/>
            <a:ext cx="5791201" cy="48458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b="1" dirty="0"/>
          </a:p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“When we serve together, our hearts beat stronger.”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r">
              <a:buNone/>
            </a:pPr>
            <a:r>
              <a:rPr lang="en-US" b="1" dirty="0"/>
              <a:t>IP Douglas X. Alexander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7" y="1030148"/>
            <a:ext cx="5189630" cy="518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03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4C8B798-6FD7-F446-A360-BA76D53E7051}"/>
              </a:ext>
            </a:extLst>
          </p:cNvPr>
          <p:cNvSpPr txBox="1"/>
          <p:nvPr/>
        </p:nvSpPr>
        <p:spPr>
          <a:xfrm>
            <a:off x="510408" y="589761"/>
            <a:ext cx="7004817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chemeClr val="accent2"/>
                </a:solidFill>
                <a:latin typeface="Arial"/>
                <a:cs typeface="Arial"/>
              </a:rPr>
              <a:t>LCIF Day 2021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chemeClr val="accent2"/>
                </a:solidFill>
                <a:latin typeface="Arial"/>
                <a:cs typeface="Arial"/>
              </a:rPr>
              <a:t>MD102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tabLst/>
              <a:defRPr/>
            </a:pPr>
            <a:br>
              <a:rPr lang="en-US" sz="4400" b="1" dirty="0">
                <a:solidFill>
                  <a:schemeClr val="accent2"/>
                </a:solidFill>
                <a:latin typeface="Arial"/>
                <a:cs typeface="Arial"/>
              </a:rPr>
            </a:br>
            <a:r>
              <a:rPr lang="en-US" sz="2200" dirty="0">
                <a:solidFill>
                  <a:srgbClr val="FFFFFF"/>
                </a:solidFill>
                <a:cs typeface="Arial"/>
              </a:rPr>
              <a:t>PCC </a:t>
            </a:r>
            <a:r>
              <a:rPr lang="en-US" sz="2200" dirty="0" err="1">
                <a:solidFill>
                  <a:srgbClr val="FFFFFF"/>
                </a:solidFill>
                <a:cs typeface="Arial"/>
              </a:rPr>
              <a:t>Jürg</a:t>
            </a:r>
            <a:r>
              <a:rPr lang="en-US" sz="2200" dirty="0">
                <a:solidFill>
                  <a:srgbClr val="FFFFFF"/>
                </a:solidFill>
                <a:cs typeface="Arial"/>
              </a:rPr>
              <a:t> Vogt</a:t>
            </a:r>
          </a:p>
        </p:txBody>
      </p:sp>
    </p:spTree>
    <p:extLst>
      <p:ext uri="{BB962C8B-B14F-4D97-AF65-F5344CB8AC3E}">
        <p14:creationId xmlns:p14="http://schemas.microsoft.com/office/powerpoint/2010/main" val="30928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963121-E3E7-D644-86D9-1815A03C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950153-8E30-054C-8594-1CC026450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96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963121-E3E7-D644-86D9-1815A03C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8F6250-51F8-1E4F-B47C-667EB2129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45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963121-E3E7-D644-86D9-1815A03C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1417A-BD5C-D244-90D8-50AA2B349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0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 descr="Immagine che contiene testo, screenshot, elettronico&#10;&#10;Descrizione generata automaticamente">
            <a:extLst>
              <a:ext uri="{FF2B5EF4-FFF2-40B4-BE49-F238E27FC236}">
                <a16:creationId xmlns:a16="http://schemas.microsoft.com/office/drawing/2014/main" id="{042EC01A-2B85-4910-ACAB-6F619663334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6" y="-34506"/>
            <a:ext cx="5635220" cy="6892506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DA8ED28-3B0A-43FF-9856-0E54CB0EA67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98" y="0"/>
            <a:ext cx="4979153" cy="6330951"/>
          </a:xfrm>
        </p:spPr>
      </p:pic>
    </p:spTree>
    <p:extLst>
      <p:ext uri="{BB962C8B-B14F-4D97-AF65-F5344CB8AC3E}">
        <p14:creationId xmlns:p14="http://schemas.microsoft.com/office/powerpoint/2010/main" val="1770812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963121-E3E7-D644-86D9-1815A03C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D86FC-74C1-0248-A6F9-8B8FB5473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28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963121-E3E7-D644-86D9-1815A03C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F01AB-627D-924F-9559-2E5DF34A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12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963121-E3E7-D644-86D9-1815A03C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2C35B-7DD7-F345-B308-282C36A3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58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963121-E3E7-D644-86D9-1815A03C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1A761-6F68-4343-B57E-ACF6D06E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ouple of men standing next to a table with a sign&#10;&#10;Description automatically generated with low confidence">
            <a:extLst>
              <a:ext uri="{FF2B5EF4-FFF2-40B4-BE49-F238E27FC236}">
                <a16:creationId xmlns:a16="http://schemas.microsoft.com/office/drawing/2014/main" id="{DA3AA2CE-C750-E94E-A170-06A2260EA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510" y="2887638"/>
            <a:ext cx="3888271" cy="2672666"/>
          </a:xfrm>
          <a:prstGeom prst="rect">
            <a:avLst/>
          </a:prstGeom>
        </p:spPr>
      </p:pic>
      <p:pic>
        <p:nvPicPr>
          <p:cNvPr id="7" name="Picture 6" descr="A group of people outside a house&#10;&#10;Description automatically generated with medium confidence">
            <a:extLst>
              <a:ext uri="{FF2B5EF4-FFF2-40B4-BE49-F238E27FC236}">
                <a16:creationId xmlns:a16="http://schemas.microsoft.com/office/drawing/2014/main" id="{F0CD6952-809E-1B48-A833-63F0D1D3B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3892" y="-114897"/>
            <a:ext cx="1887085" cy="1416050"/>
          </a:xfrm>
          <a:prstGeom prst="rect">
            <a:avLst/>
          </a:prstGeom>
        </p:spPr>
      </p:pic>
      <p:pic>
        <p:nvPicPr>
          <p:cNvPr id="9" name="Picture 8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057665CC-CB96-A440-86CD-0F0179029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872" y="2795902"/>
            <a:ext cx="5680277" cy="3052448"/>
          </a:xfrm>
          <a:prstGeom prst="rect">
            <a:avLst/>
          </a:prstGeom>
        </p:spPr>
      </p:pic>
      <p:pic>
        <p:nvPicPr>
          <p:cNvPr id="11" name="Picture 1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95B8F44-A0B3-9D43-88CE-F8CCFA7C4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900" y="1498600"/>
            <a:ext cx="2870200" cy="3860800"/>
          </a:xfrm>
          <a:prstGeom prst="rect">
            <a:avLst/>
          </a:prstGeom>
        </p:spPr>
      </p:pic>
      <p:pic>
        <p:nvPicPr>
          <p:cNvPr id="13" name="Picture 12" descr="A picture containing person, outdoor, person, child&#10;&#10;Description automatically generated">
            <a:extLst>
              <a:ext uri="{FF2B5EF4-FFF2-40B4-BE49-F238E27FC236}">
                <a16:creationId xmlns:a16="http://schemas.microsoft.com/office/drawing/2014/main" id="{BE490BB1-8814-3B4F-803A-51B1D45402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89450" y="1193800"/>
            <a:ext cx="3213100" cy="4470400"/>
          </a:xfrm>
          <a:prstGeom prst="rect">
            <a:avLst/>
          </a:prstGeom>
        </p:spPr>
      </p:pic>
      <p:pic>
        <p:nvPicPr>
          <p:cNvPr id="15" name="Picture 14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30B3EA28-8F44-8C4C-82D5-6B35B28AA1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2350" y="1803400"/>
            <a:ext cx="5067300" cy="3251200"/>
          </a:xfrm>
          <a:prstGeom prst="rect">
            <a:avLst/>
          </a:prstGeom>
        </p:spPr>
      </p:pic>
      <p:pic>
        <p:nvPicPr>
          <p:cNvPr id="17" name="Picture 16" descr="A picture containing text, blue, marketplace&#10;&#10;Description automatically generated">
            <a:extLst>
              <a:ext uri="{FF2B5EF4-FFF2-40B4-BE49-F238E27FC236}">
                <a16:creationId xmlns:a16="http://schemas.microsoft.com/office/drawing/2014/main" id="{097AB613-6375-204B-A3EB-045C9F2A79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2550" y="1524000"/>
            <a:ext cx="4406900" cy="3810000"/>
          </a:xfrm>
          <a:prstGeom prst="rect">
            <a:avLst/>
          </a:prstGeom>
        </p:spPr>
      </p:pic>
      <p:pic>
        <p:nvPicPr>
          <p:cNvPr id="19" name="Picture 18" descr="A group of people standing next to a table with cans and bottles&#10;&#10;Description automatically generated with medium confidence">
            <a:extLst>
              <a:ext uri="{FF2B5EF4-FFF2-40B4-BE49-F238E27FC236}">
                <a16:creationId xmlns:a16="http://schemas.microsoft.com/office/drawing/2014/main" id="{C1C2B1CC-CD01-CD43-9673-E2541B18FA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2550" y="1409700"/>
            <a:ext cx="4406900" cy="4038600"/>
          </a:xfrm>
          <a:prstGeom prst="rect">
            <a:avLst/>
          </a:prstGeom>
        </p:spPr>
      </p:pic>
      <p:pic>
        <p:nvPicPr>
          <p:cNvPr id="21" name="Picture 20" descr="A picture containing outdoor, sky, ground, person&#10;&#10;Description automatically generated">
            <a:extLst>
              <a:ext uri="{FF2B5EF4-FFF2-40B4-BE49-F238E27FC236}">
                <a16:creationId xmlns:a16="http://schemas.microsoft.com/office/drawing/2014/main" id="{CAFA1EB7-82F3-5B44-99BD-94090E35CE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5700" y="1778000"/>
            <a:ext cx="4800600" cy="3302000"/>
          </a:xfrm>
          <a:prstGeom prst="rect">
            <a:avLst/>
          </a:prstGeom>
        </p:spPr>
      </p:pic>
      <p:pic>
        <p:nvPicPr>
          <p:cNvPr id="23" name="Picture 22" descr="A picture containing ground, person, outdoor, beach&#10;&#10;Description automatically generated">
            <a:extLst>
              <a:ext uri="{FF2B5EF4-FFF2-40B4-BE49-F238E27FC236}">
                <a16:creationId xmlns:a16="http://schemas.microsoft.com/office/drawing/2014/main" id="{C2F032C8-C034-344F-B321-6020171CCF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3626" y="2795902"/>
            <a:ext cx="4135324" cy="3071498"/>
          </a:xfrm>
          <a:prstGeom prst="rect">
            <a:avLst/>
          </a:prstGeom>
        </p:spPr>
      </p:pic>
      <p:pic>
        <p:nvPicPr>
          <p:cNvPr id="25" name="Picture 24" descr="A group of people standing around a table with bottles of alcohol&#10;&#10;Description automatically generated with medium confidence">
            <a:extLst>
              <a:ext uri="{FF2B5EF4-FFF2-40B4-BE49-F238E27FC236}">
                <a16:creationId xmlns:a16="http://schemas.microsoft.com/office/drawing/2014/main" id="{01B4230C-ECEA-EE4E-94E5-6BF64D04E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09078" y="2709838"/>
            <a:ext cx="5820821" cy="3252812"/>
          </a:xfrm>
          <a:prstGeom prst="rect">
            <a:avLst/>
          </a:prstGeom>
        </p:spPr>
      </p:pic>
      <p:pic>
        <p:nvPicPr>
          <p:cNvPr id="27" name="Picture 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6F02D1D-C566-7048-83F7-37FF3AA8D0B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53628" y="2130335"/>
            <a:ext cx="3962526" cy="2401274"/>
          </a:xfrm>
          <a:prstGeom prst="rect">
            <a:avLst/>
          </a:prstGeom>
        </p:spPr>
      </p:pic>
      <p:pic>
        <p:nvPicPr>
          <p:cNvPr id="29" name="Picture 28" descr="A group of people standing around a grill&#10;&#10;Description automatically generated with low confidence">
            <a:extLst>
              <a:ext uri="{FF2B5EF4-FFF2-40B4-BE49-F238E27FC236}">
                <a16:creationId xmlns:a16="http://schemas.microsoft.com/office/drawing/2014/main" id="{1E22A159-FAA7-354E-B05D-5F546C3643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41367" y="3539421"/>
            <a:ext cx="5369683" cy="2639129"/>
          </a:xfrm>
          <a:prstGeom prst="rect">
            <a:avLst/>
          </a:prstGeom>
        </p:spPr>
      </p:pic>
      <p:pic>
        <p:nvPicPr>
          <p:cNvPr id="31" name="Picture 30" descr="A group of people standing next to a flower stand&#10;&#10;Description automatically generated with low confidence">
            <a:extLst>
              <a:ext uri="{FF2B5EF4-FFF2-40B4-BE49-F238E27FC236}">
                <a16:creationId xmlns:a16="http://schemas.microsoft.com/office/drawing/2014/main" id="{1D0C59AB-2B98-5B42-BD95-3F4E511040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62350" y="2034068"/>
            <a:ext cx="7054850" cy="3884131"/>
          </a:xfrm>
          <a:prstGeom prst="rect">
            <a:avLst/>
          </a:prstGeom>
        </p:spPr>
      </p:pic>
      <p:pic>
        <p:nvPicPr>
          <p:cNvPr id="35" name="Picture 34" descr="A group of people standing next to a table with boxes on it&#10;&#10;Description automatically generated with medium confidence">
            <a:extLst>
              <a:ext uri="{FF2B5EF4-FFF2-40B4-BE49-F238E27FC236}">
                <a16:creationId xmlns:a16="http://schemas.microsoft.com/office/drawing/2014/main" id="{59565878-D6EA-2943-8212-8ACCE40D8C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92550" y="1841500"/>
            <a:ext cx="4406900" cy="3175000"/>
          </a:xfrm>
          <a:prstGeom prst="rect">
            <a:avLst/>
          </a:prstGeom>
        </p:spPr>
      </p:pic>
      <p:pic>
        <p:nvPicPr>
          <p:cNvPr id="37" name="Picture 36" descr="A picture containing person, indoor, blue, work-clothing&#10;&#10;Description automatically generated">
            <a:extLst>
              <a:ext uri="{FF2B5EF4-FFF2-40B4-BE49-F238E27FC236}">
                <a16:creationId xmlns:a16="http://schemas.microsoft.com/office/drawing/2014/main" id="{033A27AC-90A1-724F-B9A4-516FF93873A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15432" y="2493938"/>
            <a:ext cx="4246017" cy="3100411"/>
          </a:xfrm>
          <a:prstGeom prst="rect">
            <a:avLst/>
          </a:prstGeom>
        </p:spPr>
      </p:pic>
      <p:pic>
        <p:nvPicPr>
          <p:cNvPr id="39" name="Picture 38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1593859-16FE-064D-8A6B-58BF7F6892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91140" y="2976538"/>
            <a:ext cx="4662509" cy="3487761"/>
          </a:xfrm>
          <a:prstGeom prst="rect">
            <a:avLst/>
          </a:prstGeom>
        </p:spPr>
      </p:pic>
      <p:pic>
        <p:nvPicPr>
          <p:cNvPr id="41" name="Picture 4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499873-8B57-4245-A983-042AFB2BE3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89490" y="2795902"/>
            <a:ext cx="4846660" cy="2773047"/>
          </a:xfrm>
          <a:prstGeom prst="rect">
            <a:avLst/>
          </a:prstGeom>
        </p:spPr>
      </p:pic>
      <p:pic>
        <p:nvPicPr>
          <p:cNvPr id="45" name="Picture 44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AD191464-FA1C-EA45-9531-083F7232230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75050" y="1701800"/>
            <a:ext cx="5041900" cy="3454400"/>
          </a:xfrm>
          <a:prstGeom prst="rect">
            <a:avLst/>
          </a:prstGeom>
        </p:spPr>
      </p:pic>
      <p:pic>
        <p:nvPicPr>
          <p:cNvPr id="47" name="Picture 46" descr="A group of people standing under a blue tent&#10;&#10;Description automatically generated with low confidence">
            <a:extLst>
              <a:ext uri="{FF2B5EF4-FFF2-40B4-BE49-F238E27FC236}">
                <a16:creationId xmlns:a16="http://schemas.microsoft.com/office/drawing/2014/main" id="{B717B8B0-7B96-8C4D-AC8E-7EF0518A954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98900" y="1841500"/>
            <a:ext cx="4394200" cy="3175000"/>
          </a:xfrm>
          <a:prstGeom prst="rect">
            <a:avLst/>
          </a:prstGeom>
        </p:spPr>
      </p:pic>
      <p:pic>
        <p:nvPicPr>
          <p:cNvPr id="49" name="Picture 48" descr="A group of people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8DD2C097-0F12-CF46-9B3B-54A9E25ED29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53005" y="4818905"/>
            <a:ext cx="2788125" cy="2092867"/>
          </a:xfrm>
          <a:prstGeom prst="rect">
            <a:avLst/>
          </a:prstGeom>
        </p:spPr>
      </p:pic>
      <p:pic>
        <p:nvPicPr>
          <p:cNvPr id="51" name="Picture 50" descr="A picture containing text, ground, outdoor, person&#10;&#10;Description automatically generated">
            <a:extLst>
              <a:ext uri="{FF2B5EF4-FFF2-40B4-BE49-F238E27FC236}">
                <a16:creationId xmlns:a16="http://schemas.microsoft.com/office/drawing/2014/main" id="{43476167-EFB9-8947-812B-4449B948EA5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74075" y="25556"/>
            <a:ext cx="3679635" cy="2608050"/>
          </a:xfrm>
          <a:prstGeom prst="rect">
            <a:avLst/>
          </a:prstGeom>
        </p:spPr>
      </p:pic>
      <p:pic>
        <p:nvPicPr>
          <p:cNvPr id="53" name="Picture 52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BACDE4BE-01C7-AF43-9D5C-A6DD126940E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898900" y="2203450"/>
            <a:ext cx="4394200" cy="2451100"/>
          </a:xfrm>
          <a:prstGeom prst="rect">
            <a:avLst/>
          </a:prstGeom>
        </p:spPr>
      </p:pic>
      <p:pic>
        <p:nvPicPr>
          <p:cNvPr id="55" name="Picture 5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E0C6461-A1F1-5F49-8BAA-868C53921A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71570" y="2443932"/>
            <a:ext cx="3758080" cy="3023418"/>
          </a:xfrm>
          <a:prstGeom prst="rect">
            <a:avLst/>
          </a:prstGeom>
        </p:spPr>
      </p:pic>
      <p:pic>
        <p:nvPicPr>
          <p:cNvPr id="57" name="Picture 56" descr="A picture containing text, outdoor, booth, sign&#10;&#10;Description automatically generated">
            <a:extLst>
              <a:ext uri="{FF2B5EF4-FFF2-40B4-BE49-F238E27FC236}">
                <a16:creationId xmlns:a16="http://schemas.microsoft.com/office/drawing/2014/main" id="{A696AA3A-20AA-BF4D-9039-CEED753A5AE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21569" y="1962296"/>
            <a:ext cx="6392500" cy="3650008"/>
          </a:xfrm>
          <a:prstGeom prst="rect">
            <a:avLst/>
          </a:prstGeom>
        </p:spPr>
      </p:pic>
      <p:pic>
        <p:nvPicPr>
          <p:cNvPr id="59" name="Picture 5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BFE8272-228B-2C4A-AF2F-5802213425E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94787" y="1198236"/>
            <a:ext cx="4147761" cy="2375154"/>
          </a:xfrm>
          <a:prstGeom prst="rect">
            <a:avLst/>
          </a:prstGeom>
        </p:spPr>
      </p:pic>
      <p:pic>
        <p:nvPicPr>
          <p:cNvPr id="61" name="Picture 6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02B4FA9-CF81-D34B-A584-ABA242AEAF4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28600" y="4177614"/>
            <a:ext cx="4263572" cy="2821010"/>
          </a:xfrm>
          <a:prstGeom prst="rect">
            <a:avLst/>
          </a:prstGeom>
        </p:spPr>
      </p:pic>
      <p:pic>
        <p:nvPicPr>
          <p:cNvPr id="63" name="Picture 62" descr="A group of people standing in front of a sign&#10;&#10;Description automatically generated with low confidence">
            <a:extLst>
              <a:ext uri="{FF2B5EF4-FFF2-40B4-BE49-F238E27FC236}">
                <a16:creationId xmlns:a16="http://schemas.microsoft.com/office/drawing/2014/main" id="{37282E69-86C5-F34B-8E88-45E85A690CF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86756" y="-525973"/>
            <a:ext cx="4872970" cy="3487760"/>
          </a:xfrm>
          <a:prstGeom prst="rect">
            <a:avLst/>
          </a:prstGeom>
        </p:spPr>
      </p:pic>
      <p:pic>
        <p:nvPicPr>
          <p:cNvPr id="65" name="Picture 64" descr="A picture containing text, person, standing, group&#10;&#10;Description automatically generated">
            <a:extLst>
              <a:ext uri="{FF2B5EF4-FFF2-40B4-BE49-F238E27FC236}">
                <a16:creationId xmlns:a16="http://schemas.microsoft.com/office/drawing/2014/main" id="{813441D3-9836-3543-999C-22E13D8A2A2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32163" y="3733681"/>
            <a:ext cx="2891037" cy="2195512"/>
          </a:xfrm>
          <a:prstGeom prst="rect">
            <a:avLst/>
          </a:prstGeom>
        </p:spPr>
      </p:pic>
      <p:pic>
        <p:nvPicPr>
          <p:cNvPr id="67" name="Picture 66" descr="A group of people standing next to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C2243FAB-14B1-8546-9012-E89CBF0D2BD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76905" y="5176044"/>
            <a:ext cx="2683362" cy="1947862"/>
          </a:xfrm>
          <a:prstGeom prst="rect">
            <a:avLst/>
          </a:prstGeom>
        </p:spPr>
      </p:pic>
      <p:pic>
        <p:nvPicPr>
          <p:cNvPr id="69" name="Picture 68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0BE94DF9-B670-2049-BF8B-23C486E7BE4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44781" y="3833187"/>
            <a:ext cx="2503137" cy="3251201"/>
          </a:xfrm>
          <a:prstGeom prst="rect">
            <a:avLst/>
          </a:prstGeom>
        </p:spPr>
      </p:pic>
      <p:pic>
        <p:nvPicPr>
          <p:cNvPr id="71" name="Picture 70" descr="A picture containing person, blue, people&#10;&#10;Description automatically generated">
            <a:extLst>
              <a:ext uri="{FF2B5EF4-FFF2-40B4-BE49-F238E27FC236}">
                <a16:creationId xmlns:a16="http://schemas.microsoft.com/office/drawing/2014/main" id="{7EEF9956-2C69-5F4C-9B81-C949F618B17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83219" y="4744244"/>
            <a:ext cx="2610780" cy="2132012"/>
          </a:xfrm>
          <a:prstGeom prst="rect">
            <a:avLst/>
          </a:prstGeom>
        </p:spPr>
      </p:pic>
      <p:pic>
        <p:nvPicPr>
          <p:cNvPr id="73" name="Picture 7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5C39EBE-5497-0B4A-9FC4-C9B5DE66DE9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-25395" y="2235601"/>
            <a:ext cx="2568530" cy="2650425"/>
          </a:xfrm>
          <a:prstGeom prst="rect">
            <a:avLst/>
          </a:prstGeom>
        </p:spPr>
      </p:pic>
      <p:pic>
        <p:nvPicPr>
          <p:cNvPr id="75" name="Picture 74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2BDDEBAA-5522-4D41-8413-84E092D264F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227637" y="25557"/>
            <a:ext cx="2675209" cy="217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47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963121-E3E7-D644-86D9-1815A03C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1A761-6F68-4343-B57E-ACF6D06E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ferris wheel in a city&#10;&#10;Description automatically generated with medium confidence">
            <a:extLst>
              <a:ext uri="{FF2B5EF4-FFF2-40B4-BE49-F238E27FC236}">
                <a16:creationId xmlns:a16="http://schemas.microsoft.com/office/drawing/2014/main" id="{0007F19A-CE16-8D49-B0FA-92D7ECECA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700" y="0"/>
            <a:ext cx="8115300" cy="5397500"/>
          </a:xfrm>
          <a:prstGeom prst="rect">
            <a:avLst/>
          </a:prstGeom>
        </p:spPr>
      </p:pic>
      <p:pic>
        <p:nvPicPr>
          <p:cNvPr id="8" name="Picture 7" descr="A group of people on bicycles&#10;&#10;Description automatically generated with medium confidence">
            <a:extLst>
              <a:ext uri="{FF2B5EF4-FFF2-40B4-BE49-F238E27FC236}">
                <a16:creationId xmlns:a16="http://schemas.microsoft.com/office/drawing/2014/main" id="{ADD12981-CD0A-BF4B-8347-2628EF3A0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543022"/>
            <a:ext cx="6539948" cy="446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1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3963121-E3E7-D644-86D9-1815A03C6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1A761-6F68-4343-B57E-ACF6D06E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Τίτλος 1">
            <a:extLst>
              <a:ext uri="{FF2B5EF4-FFF2-40B4-BE49-F238E27FC236}">
                <a16:creationId xmlns:a16="http://schemas.microsoft.com/office/drawing/2014/main" id="{33595DBB-C751-8843-B963-DBEE5A645047}"/>
              </a:ext>
            </a:extLst>
          </p:cNvPr>
          <p:cNvSpPr txBox="1">
            <a:spLocks/>
          </p:cNvSpPr>
          <p:nvPr/>
        </p:nvSpPr>
        <p:spPr>
          <a:xfrm>
            <a:off x="1524000" y="24765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Thank you to all speakers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sterama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Posterama"/>
              </a:rPr>
              <a:t>Congratulations for great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Posterama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sterama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  <a:t>LCIF Day 2021 successes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</a:b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sterama"/>
                <a:ea typeface="+mj-ea"/>
                <a:cs typeface="+mj-cs"/>
              </a:rPr>
            </a:b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sterama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94427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4C8B798-6FD7-F446-A360-BA76D53E7051}"/>
              </a:ext>
            </a:extLst>
          </p:cNvPr>
          <p:cNvSpPr txBox="1"/>
          <p:nvPr/>
        </p:nvSpPr>
        <p:spPr>
          <a:xfrm>
            <a:off x="767081" y="1155193"/>
            <a:ext cx="7286055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LCIF Day 2022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or around Saturday June 11, 2022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Club events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Coordinated by your districts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Coordinated in Europe by a CA4 LCIF Day Committee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Let medias and the public know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FFFFFF"/>
                </a:solidFill>
                <a:latin typeface="Arial"/>
                <a:cs typeface="Arial"/>
              </a:rPr>
              <a:t>Start planning NOW!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68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5">
            <a:extLst>
              <a:ext uri="{FF2B5EF4-FFF2-40B4-BE49-F238E27FC236}">
                <a16:creationId xmlns:a16="http://schemas.microsoft.com/office/drawing/2014/main" id="{E415E176-E02C-0946-9594-C71AA8551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5127" y="185822"/>
            <a:ext cx="8742948" cy="2387600"/>
          </a:xfrm>
        </p:spPr>
        <p:txBody>
          <a:bodyPr>
            <a:noAutofit/>
          </a:bodyPr>
          <a:lstStyle/>
          <a:p>
            <a:r>
              <a:rPr lang="en-US" sz="4400" dirty="0"/>
              <a:t>CA4 LCIF Day 2022 Committee</a:t>
            </a:r>
            <a:br>
              <a:rPr lang="en-US" sz="4400" dirty="0"/>
            </a:br>
            <a:endParaRPr lang="en-US" sz="32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6995A-642C-4A42-B308-4F848C27F4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96538" y="1685806"/>
            <a:ext cx="5766788" cy="238760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FIP Pino Grimaldi, Chairperson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PID Robert </a:t>
            </a:r>
            <a:r>
              <a:rPr lang="en-US" dirty="0" err="1"/>
              <a:t>Rettby</a:t>
            </a:r>
            <a:r>
              <a:rPr lang="en-US" dirty="0"/>
              <a:t>, Vice-Chairperson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And other members, from all areas, yet to be confirmed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0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1AA211-D29E-C243-9D0B-5BBD31286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5" r="605"/>
          <a:stretch/>
        </p:blipFill>
        <p:spPr>
          <a:xfrm>
            <a:off x="7003183" y="112949"/>
            <a:ext cx="5411450" cy="7161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7CE5A-D71B-0F4F-8112-A75EDFAE3D6C}"/>
              </a:ext>
            </a:extLst>
          </p:cNvPr>
          <p:cNvSpPr txBox="1"/>
          <p:nvPr/>
        </p:nvSpPr>
        <p:spPr>
          <a:xfrm>
            <a:off x="1577749" y="250809"/>
            <a:ext cx="6933379" cy="54014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Communication with Lions: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LCIF/C100 Newsletters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LCIF/C100 Trainings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Resources available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Zone meetings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District events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lcifday.eu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0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F23811-85A5-4D45-B1EB-500AB72E1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515" y="-199344"/>
            <a:ext cx="9577137" cy="63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1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546CABB-E3FC-4117-9F92-276FC3A4BD0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5" y="0"/>
            <a:ext cx="4869656" cy="6858000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4D5C9241-B3AE-4771-AF1D-C6AC1DDB8FD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382" y="0"/>
            <a:ext cx="4886749" cy="6358934"/>
          </a:xfrm>
        </p:spPr>
      </p:pic>
    </p:spTree>
    <p:extLst>
      <p:ext uri="{BB962C8B-B14F-4D97-AF65-F5344CB8AC3E}">
        <p14:creationId xmlns:p14="http://schemas.microsoft.com/office/powerpoint/2010/main" val="1724508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1AA211-D29E-C243-9D0B-5BBD31286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5" r="605"/>
          <a:stretch/>
        </p:blipFill>
        <p:spPr>
          <a:xfrm>
            <a:off x="7003183" y="112949"/>
            <a:ext cx="5411450" cy="71610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7CE5A-D71B-0F4F-8112-A75EDFAE3D6C}"/>
              </a:ext>
            </a:extLst>
          </p:cNvPr>
          <p:cNvSpPr txBox="1"/>
          <p:nvPr/>
        </p:nvSpPr>
        <p:spPr>
          <a:xfrm>
            <a:off x="1417328" y="277158"/>
            <a:ext cx="6933379" cy="45089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Communication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Communication media and public: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Press releases available 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Invite local medias to the club events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cs typeface="Arial"/>
              </a:rPr>
              <a:t>Communication time-line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Highlight  the extraordinary       Europe-wide event</a:t>
            </a:r>
          </a:p>
        </p:txBody>
      </p:sp>
    </p:spTree>
    <p:extLst>
      <p:ext uri="{BB962C8B-B14F-4D97-AF65-F5344CB8AC3E}">
        <p14:creationId xmlns:p14="http://schemas.microsoft.com/office/powerpoint/2010/main" val="42901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5">
            <a:extLst>
              <a:ext uri="{FF2B5EF4-FFF2-40B4-BE49-F238E27FC236}">
                <a16:creationId xmlns:a16="http://schemas.microsoft.com/office/drawing/2014/main" id="{E415E176-E02C-0946-9594-C71AA85512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Q &amp; A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Discussions</a:t>
            </a:r>
            <a:endParaRPr lang="en-US" sz="4400" b="0" dirty="0"/>
          </a:p>
        </p:txBody>
      </p:sp>
    </p:spTree>
    <p:extLst>
      <p:ext uri="{BB962C8B-B14F-4D97-AF65-F5344CB8AC3E}">
        <p14:creationId xmlns:p14="http://schemas.microsoft.com/office/powerpoint/2010/main" val="8101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277157-7510-4A16-BD52-D588DE22C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5022" y="2098907"/>
            <a:ext cx="9144000" cy="2387600"/>
          </a:xfrm>
        </p:spPr>
        <p:txBody>
          <a:bodyPr/>
          <a:lstStyle/>
          <a:p>
            <a:r>
              <a:rPr lang="en-US" dirty="0"/>
              <a:t>Thank You!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BBD2C50-E2F8-4FA3-B6A9-6A371556B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0" y="6360851"/>
            <a:ext cx="3657600" cy="49714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Lions Europa Forum ‘21 Thessaloniki</a:t>
            </a:r>
            <a:endParaRPr lang="el-G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4C87338-AA20-436C-916E-0CD2CAE74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13" y="301840"/>
            <a:ext cx="1229488" cy="186602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D9A317E-7795-C341-BACA-38A20B028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28369"/>
            <a:ext cx="6350000" cy="1016000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38C88827-E847-8147-BC7F-27CC793C0148}"/>
              </a:ext>
            </a:extLst>
          </p:cNvPr>
          <p:cNvSpPr txBox="1">
            <a:spLocks/>
          </p:cNvSpPr>
          <p:nvPr/>
        </p:nvSpPr>
        <p:spPr>
          <a:xfrm>
            <a:off x="1524000" y="266796"/>
            <a:ext cx="9144000" cy="15590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LCIF Day 2022</a:t>
            </a:r>
            <a:br>
              <a:rPr lang="en-US" dirty="0"/>
            </a:b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527342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DED2F4B-61EA-48D3-B410-CE347EDD636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41" y="0"/>
            <a:ext cx="5553425" cy="6858000"/>
          </a:xfrm>
        </p:spPr>
      </p:pic>
      <p:pic>
        <p:nvPicPr>
          <p:cNvPr id="8" name="Segnaposto contenuto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7DB90D27-CED9-462C-BFBC-63A7BF57A4C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54" y="0"/>
            <a:ext cx="4520986" cy="6198396"/>
          </a:xfrm>
        </p:spPr>
      </p:pic>
    </p:spTree>
    <p:extLst>
      <p:ext uri="{BB962C8B-B14F-4D97-AF65-F5344CB8AC3E}">
        <p14:creationId xmlns:p14="http://schemas.microsoft.com/office/powerpoint/2010/main" val="3527216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777709D4-28B8-4796-B1F2-AB8E01987B4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3" y="78059"/>
            <a:ext cx="5605670" cy="6858000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489" y="-838420"/>
            <a:ext cx="6281511" cy="91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25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 descr="Immagine che contiene testo, musica, strumento ad arco, screenshot&#10;&#10;Descrizione generata automaticamente">
            <a:extLst>
              <a:ext uri="{FF2B5EF4-FFF2-40B4-BE49-F238E27FC236}">
                <a16:creationId xmlns:a16="http://schemas.microsoft.com/office/drawing/2014/main" id="{16E68E72-656F-4A69-8F8C-9F3E46A1BA3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81" y="0"/>
            <a:ext cx="4959592" cy="6858000"/>
          </a:xfrm>
        </p:spPr>
      </p:pic>
      <p:pic>
        <p:nvPicPr>
          <p:cNvPr id="8" name="Segnaposto contenuto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800A04F-5AB9-4843-AAC0-6C99D1075FB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500" y="-614598"/>
            <a:ext cx="4962293" cy="6969513"/>
          </a:xfrm>
        </p:spPr>
      </p:pic>
    </p:spTree>
    <p:extLst>
      <p:ext uri="{BB962C8B-B14F-4D97-AF65-F5344CB8AC3E}">
        <p14:creationId xmlns:p14="http://schemas.microsoft.com/office/powerpoint/2010/main" val="1522180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021F8C4-ADF1-46A6-B44A-53122948863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7" y="-11107"/>
            <a:ext cx="5014979" cy="6869107"/>
          </a:xfrm>
        </p:spPr>
      </p:pic>
      <p:pic>
        <p:nvPicPr>
          <p:cNvPr id="8" name="Segnaposto contenuto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392A7262-2ECC-40C2-A5FF-2FE1D39BF27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21" y="0"/>
            <a:ext cx="5623033" cy="6298681"/>
          </a:xfrm>
        </p:spPr>
      </p:pic>
    </p:spTree>
    <p:extLst>
      <p:ext uri="{BB962C8B-B14F-4D97-AF65-F5344CB8AC3E}">
        <p14:creationId xmlns:p14="http://schemas.microsoft.com/office/powerpoint/2010/main" val="2594474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1249C0B-5EE4-4063-ADDB-86AEBC612EA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" y="144966"/>
            <a:ext cx="4250392" cy="6255834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090804A-0AC7-402F-BE45-D4A6E0F6064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27" y="144966"/>
            <a:ext cx="4806175" cy="6031995"/>
          </a:xfrm>
        </p:spPr>
      </p:pic>
    </p:spTree>
    <p:extLst>
      <p:ext uri="{BB962C8B-B14F-4D97-AF65-F5344CB8AC3E}">
        <p14:creationId xmlns:p14="http://schemas.microsoft.com/office/powerpoint/2010/main" val="4005084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4D78F799-EC66-4B74-975F-2BD4B70ED04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" y="133814"/>
            <a:ext cx="4651836" cy="6490009"/>
          </a:xfrm>
        </p:spPr>
      </p:pic>
      <p:pic>
        <p:nvPicPr>
          <p:cNvPr id="8" name="Segnaposto contenuto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47DF1116-F88A-4EA6-846B-FA8BC34DB62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95" y="245327"/>
            <a:ext cx="5096107" cy="5832088"/>
          </a:xfrm>
        </p:spPr>
      </p:pic>
    </p:spTree>
    <p:extLst>
      <p:ext uri="{BB962C8B-B14F-4D97-AF65-F5344CB8AC3E}">
        <p14:creationId xmlns:p14="http://schemas.microsoft.com/office/powerpoint/2010/main" val="191937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CIF">
      <a:dk1>
        <a:srgbClr val="555659"/>
      </a:dk1>
      <a:lt1>
        <a:srgbClr val="FEFFFF"/>
      </a:lt1>
      <a:dk2>
        <a:srgbClr val="00338D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3.xml><?xml version="1.0" encoding="utf-8"?>
<a:theme xmlns:a="http://schemas.openxmlformats.org/drawingml/2006/main" name="SineVTI">
  <a:themeElements>
    <a:clrScheme name="Custom 51">
      <a:dk1>
        <a:sysClr val="windowText" lastClr="000000"/>
      </a:dk1>
      <a:lt1>
        <a:sysClr val="window" lastClr="FFFFFF"/>
      </a:lt1>
      <a:dk2>
        <a:srgbClr val="12154E"/>
      </a:dk2>
      <a:lt2>
        <a:srgbClr val="EEEEEE"/>
      </a:lt2>
      <a:accent1>
        <a:srgbClr val="FD8686"/>
      </a:accent1>
      <a:accent2>
        <a:srgbClr val="B495C2"/>
      </a:accent2>
      <a:accent3>
        <a:srgbClr val="8F99BB"/>
      </a:accent3>
      <a:accent4>
        <a:srgbClr val="A3A3C1"/>
      </a:accent4>
      <a:accent5>
        <a:srgbClr val="7162FE"/>
      </a:accent5>
      <a:accent6>
        <a:srgbClr val="1EBE9B"/>
      </a:accent6>
      <a:hlink>
        <a:srgbClr val="EF08F7"/>
      </a:hlink>
      <a:folHlink>
        <a:srgbClr val="8477FE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ppt/theme/theme4.xml><?xml version="1.0" encoding="utf-8"?>
<a:theme xmlns:a="http://schemas.openxmlformats.org/drawingml/2006/main" name="LCIF_2016_Template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38781</TotalTime>
  <Words>402</Words>
  <Application>Microsoft Macintosh PowerPoint</Application>
  <PresentationFormat>Widescreen</PresentationFormat>
  <Paragraphs>99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Avenir Next LT Pro</vt:lpstr>
      <vt:lpstr>Calibri</vt:lpstr>
      <vt:lpstr>Candara</vt:lpstr>
      <vt:lpstr>Century Gothic</vt:lpstr>
      <vt:lpstr>Helvetica</vt:lpstr>
      <vt:lpstr>Posterama</vt:lpstr>
      <vt:lpstr>Wingdings</vt:lpstr>
      <vt:lpstr>Office Theme</vt:lpstr>
      <vt:lpstr>Theme1</vt:lpstr>
      <vt:lpstr>SineVTI</vt:lpstr>
      <vt:lpstr>LCIF_2016_Template_2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 LCIF EUROPE DAY</vt:lpstr>
      <vt:lpstr>LCIF EUROPE Day</vt:lpstr>
      <vt:lpstr>LCIF EUROPE Day</vt:lpstr>
      <vt:lpstr>The show must goes on … June 11, 2022  we are waiting for all of you every gift counts specially whom from the heart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CA4 LCIF Day 2022 Committee </vt:lpstr>
      <vt:lpstr>PowerPoint Presentation</vt:lpstr>
      <vt:lpstr>PowerPoint Presentation</vt:lpstr>
      <vt:lpstr>PowerPoint Presentation</vt:lpstr>
      <vt:lpstr>Q &amp; A  Discussions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Lebeck, Lara</dc:creator>
  <cp:lastModifiedBy>Robert Rettby</cp:lastModifiedBy>
  <cp:revision>2485</cp:revision>
  <cp:lastPrinted>2021-08-02T14:24:19Z</cp:lastPrinted>
  <dcterms:created xsi:type="dcterms:W3CDTF">2020-08-19T15:32:31Z</dcterms:created>
  <dcterms:modified xsi:type="dcterms:W3CDTF">2021-12-02T15:01:21Z</dcterms:modified>
</cp:coreProperties>
</file>