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92" r:id="rId3"/>
  </p:sldMasterIdLst>
  <p:notesMasterIdLst>
    <p:notesMasterId r:id="rId37"/>
  </p:notesMasterIdLst>
  <p:sldIdLst>
    <p:sldId id="256" r:id="rId4"/>
    <p:sldId id="1136" r:id="rId5"/>
    <p:sldId id="1144" r:id="rId6"/>
    <p:sldId id="1075" r:id="rId7"/>
    <p:sldId id="1575" r:id="rId8"/>
    <p:sldId id="1459" r:id="rId9"/>
    <p:sldId id="1548" r:id="rId10"/>
    <p:sldId id="1120" r:id="rId11"/>
    <p:sldId id="1564" r:id="rId12"/>
    <p:sldId id="1549" r:id="rId13"/>
    <p:sldId id="1565" r:id="rId14"/>
    <p:sldId id="1567" r:id="rId15"/>
    <p:sldId id="1553" r:id="rId16"/>
    <p:sldId id="885" r:id="rId17"/>
    <p:sldId id="1568" r:id="rId18"/>
    <p:sldId id="911" r:id="rId19"/>
    <p:sldId id="1554" r:id="rId20"/>
    <p:sldId id="1560" r:id="rId21"/>
    <p:sldId id="1577" r:id="rId22"/>
    <p:sldId id="1562" r:id="rId23"/>
    <p:sldId id="1578" r:id="rId24"/>
    <p:sldId id="1145" r:id="rId25"/>
    <p:sldId id="1106" r:id="rId26"/>
    <p:sldId id="1569" r:id="rId27"/>
    <p:sldId id="1104" r:id="rId28"/>
    <p:sldId id="1570" r:id="rId29"/>
    <p:sldId id="1557" r:id="rId30"/>
    <p:sldId id="1572" r:id="rId31"/>
    <p:sldId id="1143" r:id="rId32"/>
    <p:sldId id="1573" r:id="rId33"/>
    <p:sldId id="1574" r:id="rId34"/>
    <p:sldId id="1576" r:id="rId35"/>
    <p:sldId id="1559"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8674F7-575C-AEA7-AB4F-CADE18DF0375}" name="Andrea Small" initials="AS" userId="BFomMJ2Pg7d0Xs3W5idaBPY8PlCvUrbpyNJ7sWWJXxQ="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700"/>
    <a:srgbClr val="76BC21"/>
    <a:srgbClr val="009383"/>
    <a:srgbClr val="F68B1F"/>
    <a:srgbClr val="FF40FF"/>
    <a:srgbClr val="B3B2B1"/>
    <a:srgbClr val="407CCA"/>
    <a:srgbClr val="0D2240"/>
    <a:srgbClr val="55565A"/>
    <a:srgbClr val="0033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12BE3C-A35F-452D-BDD8-BD6FB2B4FC0A}" v="56" dt="2022-10-19T12:08:34.6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14"/>
    <p:restoredTop sz="94795" autoAdjust="0"/>
  </p:normalViewPr>
  <p:slideViewPr>
    <p:cSldViewPr snapToGrid="0" snapToObjects="1">
      <p:cViewPr varScale="1">
        <p:scale>
          <a:sx n="53" d="100"/>
          <a:sy n="53" d="100"/>
        </p:scale>
        <p:origin x="77" y="106"/>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6/11/relationships/changesInfo" Target="changesInfos/changesInfo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Boonprasarn" userId="umSHZOm683UaD1p4CJL07C53KjOl2Nu+sY6Ey1dm6EE=" providerId="None" clId="Web-{A112BE3C-A35F-452D-BDD8-BD6FB2B4FC0A}"/>
    <pc:docChg chg="modSld">
      <pc:chgData name="Julie Boonprasarn" userId="umSHZOm683UaD1p4CJL07C53KjOl2Nu+sY6Ey1dm6EE=" providerId="None" clId="Web-{A112BE3C-A35F-452D-BDD8-BD6FB2B4FC0A}" dt="2022-10-19T12:08:34.656" v="53" actId="1076"/>
      <pc:docMkLst>
        <pc:docMk/>
      </pc:docMkLst>
      <pc:sldChg chg="modSp">
        <pc:chgData name="Julie Boonprasarn" userId="umSHZOm683UaD1p4CJL07C53KjOl2Nu+sY6Ey1dm6EE=" providerId="None" clId="Web-{A112BE3C-A35F-452D-BDD8-BD6FB2B4FC0A}" dt="2022-10-19T12:08:34.656" v="53" actId="1076"/>
        <pc:sldMkLst>
          <pc:docMk/>
          <pc:sldMk cId="2069241818" sldId="1569"/>
        </pc:sldMkLst>
        <pc:spChg chg="mod">
          <ac:chgData name="Julie Boonprasarn" userId="umSHZOm683UaD1p4CJL07C53KjOl2Nu+sY6Ey1dm6EE=" providerId="None" clId="Web-{A112BE3C-A35F-452D-BDD8-BD6FB2B4FC0A}" dt="2022-10-19T12:08:28.718" v="52" actId="20577"/>
          <ac:spMkLst>
            <pc:docMk/>
            <pc:sldMk cId="2069241818" sldId="1569"/>
            <ac:spMk id="3" creationId="{AA75B6F4-7A58-8BD1-F355-4C86E84A3AB8}"/>
          </ac:spMkLst>
        </pc:spChg>
        <pc:spChg chg="mod">
          <ac:chgData name="Julie Boonprasarn" userId="umSHZOm683UaD1p4CJL07C53KjOl2Nu+sY6Ey1dm6EE=" providerId="None" clId="Web-{A112BE3C-A35F-452D-BDD8-BD6FB2B4FC0A}" dt="2022-10-19T12:08:34.656" v="53" actId="1076"/>
          <ac:spMkLst>
            <pc:docMk/>
            <pc:sldMk cId="2069241818" sldId="1569"/>
            <ac:spMk id="4" creationId="{8AB62276-76E3-970D-CC8E-9317B9DB231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5EC50FC-F9F0-994C-8ED5-9766C18DAC95}" type="datetimeFigureOut">
              <a:rPr lang="en-US" smtClean="0"/>
              <a:t>10/19/2022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mailto:globalgrants@lionsclubs.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1774">
              <a:defRPr/>
            </a:pPr>
            <a:fld id="{C3B13DD3-FA6A-4F04-A1D8-6F96853BD7E7}"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557465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b="1" dirty="0">
                <a:latin typeface="Times New Roman" panose="02020603050405020304" pitchFamily="18" charset="0"/>
                <a:cs typeface="Times New Roman" panose="02020603050405020304" pitchFamily="18" charset="0"/>
              </a:rPr>
              <a:t>[PIP YAMADA]</a:t>
            </a:r>
          </a:p>
          <a:p>
            <a:endParaRPr lang="en-US" dirty="0">
              <a:cs typeface="Calibri" panose="020F0502020204030204"/>
            </a:endParaRPr>
          </a:p>
          <a:p>
            <a:r>
              <a:rPr lang="en-US" dirty="0">
                <a:cs typeface="Calibri" panose="020F0502020204030204"/>
              </a:rPr>
              <a:t>It was our sincere pleasure to announce at the Convention that LCIF had not only met but surpassed our US three hundred million dollar goal. As you heard in the video, in total, we raised three hundred and twenty five million US dollars! </a:t>
            </a:r>
          </a:p>
          <a:p>
            <a:endParaRPr lang="en-US" dirty="0">
              <a:cs typeface="Calibri" panose="020F0502020204030204"/>
            </a:endParaRPr>
          </a:p>
          <a:p>
            <a:r>
              <a:rPr lang="en-US" dirty="0">
                <a:cs typeface="Calibri" panose="020F0502020204030204"/>
              </a:rPr>
              <a:t>This amazing accomplishment was made possible by YOU and your fellow Lions and others around the globe.</a:t>
            </a:r>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3427223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b="1" dirty="0">
                <a:latin typeface="Times New Roman" panose="02020603050405020304" pitchFamily="18" charset="0"/>
                <a:cs typeface="Times New Roman" panose="02020603050405020304" pitchFamily="18" charset="0"/>
              </a:rPr>
              <a:t>[PIP YAMADA]</a:t>
            </a:r>
          </a:p>
          <a:p>
            <a:pPr>
              <a:lnSpc>
                <a:spcPct val="103000"/>
              </a:lnSpc>
              <a:spcBef>
                <a:spcPts val="671"/>
              </a:spcBef>
              <a:spcAft>
                <a:spcPts val="671"/>
              </a:spcAft>
            </a:pPr>
            <a:endParaRPr lang="en-US" dirty="0">
              <a:latin typeface="Times New Roman"/>
              <a:cs typeface="Times New Roman"/>
            </a:endParaRPr>
          </a:p>
          <a:p>
            <a:r>
              <a:rPr lang="en-US" dirty="0"/>
              <a:t>But the impact of Campaign 100 goes beyond dollars raised…</a:t>
            </a:r>
          </a:p>
          <a:p>
            <a:endParaRPr lang="en-US" dirty="0">
              <a:ea typeface="Calibri"/>
              <a:cs typeface="Calibri"/>
            </a:endParaRPr>
          </a:p>
          <a:p>
            <a:r>
              <a:rPr lang="en-US" dirty="0"/>
              <a:t>Throughout the course of the campaign, the impact of Campaign 100 was felt globally in a number of ways. </a:t>
            </a:r>
            <a:endParaRPr lang="en-US" dirty="0">
              <a:cs typeface="Calibri" panose="020F0502020204030204"/>
            </a:endParaRPr>
          </a:p>
          <a:p>
            <a:endParaRPr lang="en-US" dirty="0"/>
          </a:p>
          <a:p>
            <a:r>
              <a:rPr lang="en-US" dirty="0"/>
              <a:t>The new grant programs in Childhood Cancer and Hunger improved quality of life for those in need.</a:t>
            </a:r>
            <a:endParaRPr lang="en-US" dirty="0">
              <a:cs typeface="Calibri"/>
            </a:endParaRPr>
          </a:p>
          <a:p>
            <a:endParaRPr lang="en-US" dirty="0">
              <a:cs typeface="Calibri"/>
            </a:endParaRPr>
          </a:p>
          <a:p>
            <a:r>
              <a:rPr lang="en-US" dirty="0">
                <a:cs typeface="Calibri"/>
              </a:rPr>
              <a:t>LCIF mobilized the Refugees and Displaced Persons fund to provide safety and security for those fleeing their homes during immensely challenging times. This was most recently evident through nearly one point eight million dollars in grants to Lions in Ukraine and other surrounding countries helping Ukraine families who fled the country after Russia's invasion in March.</a:t>
            </a:r>
            <a:endParaRPr lang="en-US" dirty="0"/>
          </a:p>
          <a:p>
            <a:endParaRPr lang="en-US" dirty="0"/>
          </a:p>
          <a:p>
            <a:r>
              <a:rPr lang="en-US" dirty="0">
                <a:cs typeface="Calibri"/>
              </a:rPr>
              <a:t>Campaign 100 also </a:t>
            </a:r>
            <a:r>
              <a:rPr lang="en-US" dirty="0"/>
              <a:t>increased LCIF's ability to quickly award grants in times of disaster and during global crises like the COVID-19 pandemic</a:t>
            </a:r>
            <a:endParaRPr lang="en-US" dirty="0">
              <a:cs typeface="Calibri"/>
            </a:endParaRPr>
          </a:p>
          <a:p>
            <a:endParaRPr lang="en-US" dirty="0"/>
          </a:p>
          <a:p>
            <a:r>
              <a:rPr lang="en-US" dirty="0"/>
              <a:t>The campaign offered continued support for the world’s youth through Lions Quest programming and grants.</a:t>
            </a:r>
            <a:endParaRPr lang="en-US" dirty="0">
              <a:cs typeface="Calibri"/>
            </a:endParaRPr>
          </a:p>
          <a:p>
            <a:endParaRPr lang="en-US" dirty="0"/>
          </a:p>
          <a:p>
            <a:r>
              <a:rPr lang="en-US" dirty="0">
                <a:cs typeface="Calibri"/>
              </a:rPr>
              <a:t>LCIF also initiated </a:t>
            </a:r>
            <a:r>
              <a:rPr lang="en-US" dirty="0"/>
              <a:t>innovative grant projects to protect and restore our environment to improve the well-being of all communities.</a:t>
            </a:r>
            <a:endParaRPr lang="en-US" dirty="0">
              <a:cs typeface="Calibri"/>
            </a:endParaRPr>
          </a:p>
          <a:p>
            <a:endParaRPr lang="en-US" dirty="0"/>
          </a:p>
          <a:p>
            <a:r>
              <a:rPr lang="en-US" dirty="0"/>
              <a:t>And, lives changed for the better – many even saved - because of Lions’ service in vision, diabetes and other humanitarian efforts globally.</a:t>
            </a:r>
            <a:endParaRPr lang="en-US" dirty="0">
              <a:cs typeface="Calibri"/>
            </a:endParaRPr>
          </a:p>
          <a:p>
            <a:endParaRPr lang="en-US" dirty="0">
              <a:latin typeface="Calibri"/>
              <a:cs typeface="Calibri"/>
            </a:endParaRPr>
          </a:p>
          <a:p>
            <a:r>
              <a:rPr lang="en-US" dirty="0">
                <a:latin typeface="Calibri"/>
                <a:cs typeface="Calibri"/>
              </a:rPr>
              <a:t>All of this was made possible because of the support of LCIF and Campaign 100. </a:t>
            </a:r>
          </a:p>
          <a:p>
            <a:pPr>
              <a:lnSpc>
                <a:spcPct val="103000"/>
              </a:lnSpc>
              <a:spcBef>
                <a:spcPts val="671"/>
              </a:spcBef>
              <a:spcAft>
                <a:spcPts val="671"/>
              </a:spcAft>
            </a:pPr>
            <a:endParaRPr lang="en-US" dirty="0">
              <a:latin typeface="Times New Roman"/>
              <a:cs typeface="Times New Roman"/>
            </a:endParaRPr>
          </a:p>
          <a:p>
            <a:pPr fontAlgn="base"/>
            <a:endParaRPr lang="en-US" sz="1100" dirty="0">
              <a:cs typeface="Calibri" panose="020F0502020204030204"/>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11</a:t>
            </a:fld>
            <a:endParaRPr lang="en-US"/>
          </a:p>
        </p:txBody>
      </p:sp>
    </p:spTree>
    <p:extLst>
      <p:ext uri="{BB962C8B-B14F-4D97-AF65-F5344CB8AC3E}">
        <p14:creationId xmlns:p14="http://schemas.microsoft.com/office/powerpoint/2010/main" val="2608313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b="1" dirty="0">
                <a:latin typeface="Times New Roman" panose="02020603050405020304" pitchFamily="18" charset="0"/>
                <a:cs typeface="Times New Roman" panose="02020603050405020304" pitchFamily="18" charset="0"/>
              </a:rPr>
              <a:t>[PIP YAMADA]</a:t>
            </a:r>
          </a:p>
          <a:p>
            <a:pPr defTabSz="931774">
              <a:defRPr/>
            </a:pPr>
            <a:endParaRPr lang="en-US" b="1" dirty="0">
              <a:cs typeface="Calibri"/>
            </a:endParaRPr>
          </a:p>
          <a:p>
            <a:r>
              <a:rPr lang="en-US" dirty="0"/>
              <a:t>As we close this chapter on Campaign 100, I want to again thank all of you in this room and around the world for supporting OUR foundation. We are ensuring that our service is magnified through the power of each grant awarded and each [dollar] donated. </a:t>
            </a:r>
          </a:p>
          <a:p>
            <a:endParaRPr lang="en-US" dirty="0">
              <a:cs typeface="Calibri"/>
            </a:endParaRPr>
          </a:p>
          <a:p>
            <a:r>
              <a:rPr lang="en-US" dirty="0">
                <a:cs typeface="Calibri"/>
              </a:rPr>
              <a:t>With that, I would like to turn the presentation back over to Chairperson Doug.</a:t>
            </a:r>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a:p>
        </p:txBody>
      </p:sp>
    </p:spTree>
    <p:extLst>
      <p:ext uri="{BB962C8B-B14F-4D97-AF65-F5344CB8AC3E}">
        <p14:creationId xmlns:p14="http://schemas.microsoft.com/office/powerpoint/2010/main" val="2030847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cs typeface="Calibri"/>
              </a:rPr>
              <a:t>[CHAIRPERSON ALEXANDER]</a:t>
            </a:r>
          </a:p>
          <a:p>
            <a:br>
              <a:rPr lang="en-US" dirty="0">
                <a:cs typeface="+mn-lt"/>
              </a:rPr>
            </a:br>
            <a:r>
              <a:rPr lang="en-US" dirty="0">
                <a:cs typeface="+mn-lt"/>
              </a:rPr>
              <a:t>Thank you, Dr. Yamada.</a:t>
            </a:r>
          </a:p>
          <a:p>
            <a:endParaRPr lang="en-US" dirty="0">
              <a:cs typeface="+mn-lt"/>
            </a:endParaRPr>
          </a:p>
          <a:p>
            <a:r>
              <a:rPr lang="en-US" dirty="0">
                <a:cs typeface="Calibri"/>
              </a:rPr>
              <a:t>Lions, we should all be very proud of what we achieved together throughout the campaign. </a:t>
            </a:r>
          </a:p>
          <a:p>
            <a:endParaRPr lang="en-US" dirty="0">
              <a:cs typeface="Calibri"/>
            </a:endParaRPr>
          </a:p>
          <a:p>
            <a:r>
              <a:rPr lang="en-US" dirty="0">
                <a:cs typeface="Calibri"/>
              </a:rPr>
              <a:t>But, we know that the world will continue to need Lions in the years and decades to come.</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a:p>
        </p:txBody>
      </p:sp>
    </p:spTree>
    <p:extLst>
      <p:ext uri="{BB962C8B-B14F-4D97-AF65-F5344CB8AC3E}">
        <p14:creationId xmlns:p14="http://schemas.microsoft.com/office/powerpoint/2010/main" val="3863824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cs typeface="Calibri"/>
              </a:rPr>
              <a:t>[CHAIRPERSON ALEXANDER]</a:t>
            </a:r>
          </a:p>
          <a:p>
            <a:endParaRPr lang="en-US" dirty="0">
              <a:cs typeface="Calibri"/>
            </a:endParaRPr>
          </a:p>
          <a:p>
            <a:r>
              <a:rPr lang="en-US" dirty="0">
                <a:cs typeface="Calibri"/>
              </a:rPr>
              <a:t>It is only through the continued support of LCIF that we can ensure that the foundation will always be able to support us in our service through life-changing – even life-saving – grants and programs. </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a:p>
        </p:txBody>
      </p:sp>
    </p:spTree>
    <p:extLst>
      <p:ext uri="{BB962C8B-B14F-4D97-AF65-F5344CB8AC3E}">
        <p14:creationId xmlns:p14="http://schemas.microsoft.com/office/powerpoint/2010/main" val="434312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b="1" dirty="0">
                <a:cs typeface="Calibri"/>
              </a:rPr>
              <a:t>[CHAIRPERSON ALEXANDER]</a:t>
            </a:r>
          </a:p>
          <a:p>
            <a:pPr defTabSz="967518">
              <a:defRPr/>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Now I would like to introduce [JULIE BOONPRASARN] </a:t>
            </a:r>
            <a:r>
              <a:rPr lang="en-US" dirty="0">
                <a:cs typeface="Calibri"/>
              </a:rPr>
              <a:t>to walk us through a few examples of how the world needs Lions, and how LCIF magnifies the impact of Lions service across the globe. </a:t>
            </a:r>
          </a:p>
          <a:p>
            <a:pPr defTabSz="967518">
              <a:defRPr/>
            </a:pPr>
            <a:endParaRPr lang="en-US" dirty="0">
              <a:latin typeface="Times New Roman" panose="02020603050405020304" pitchFamily="18" charset="0"/>
              <a:cs typeface="Times New Roman" panose="02020603050405020304" pitchFamily="18" charset="0"/>
            </a:endParaRPr>
          </a:p>
          <a:p>
            <a:pPr defTabSz="967518">
              <a:defRPr/>
            </a:pPr>
            <a:r>
              <a:rPr lang="en-US" b="1" dirty="0">
                <a:latin typeface="Times New Roman" panose="02020603050405020304" pitchFamily="18" charset="0"/>
                <a:cs typeface="Times New Roman" panose="02020603050405020304" pitchFamily="18" charset="0"/>
              </a:rPr>
              <a:t>[JULIE BOONPRASARN]</a:t>
            </a:r>
          </a:p>
          <a:p>
            <a:pPr defTabSz="967518">
              <a:defRPr/>
            </a:pPr>
            <a:endParaRPr lang="en-US" b="1" dirty="0">
              <a:latin typeface="Times New Roman" panose="02020603050405020304" pitchFamily="18" charset="0"/>
              <a:cs typeface="Times New Roman" panose="02020603050405020304" pitchFamily="18" charset="0"/>
            </a:endParaRPr>
          </a:p>
          <a:p>
            <a:pPr defTabSz="967518">
              <a:defRPr/>
            </a:pPr>
            <a:r>
              <a:rPr lang="en-US" dirty="0">
                <a:latin typeface="Times New Roman" panose="02020603050405020304" pitchFamily="18" charset="0"/>
                <a:cs typeface="Times New Roman" panose="02020603050405020304" pitchFamily="18" charset="0"/>
              </a:rPr>
              <a:t>Thank you, Chairperson Alexander! My name is Julie Boonprasarn and I’m the Senior Grants Specialist for Constitutional Area Four, Europe. I review and manage the grant applications for LCIF funding from the Lions of Europe.</a:t>
            </a:r>
          </a:p>
          <a:p>
            <a:pPr defTabSz="967518">
              <a:defRPr/>
            </a:pPr>
            <a:endParaRPr lang="en-US" dirty="0">
              <a:latin typeface="Times New Roman" panose="02020603050405020304" pitchFamily="18" charset="0"/>
              <a:cs typeface="Times New Roman" panose="02020603050405020304" pitchFamily="18" charset="0"/>
            </a:endParaRPr>
          </a:p>
          <a:p>
            <a:pPr defTabSz="967518">
              <a:defRPr/>
            </a:pPr>
            <a:r>
              <a:rPr lang="en-US" dirty="0">
                <a:latin typeface="Times New Roman" panose="02020603050405020304" pitchFamily="18" charset="0"/>
                <a:cs typeface="Times New Roman" panose="02020603050405020304" pitchFamily="18" charset="0"/>
              </a:rPr>
              <a:t>Let’s look at how LCIF is meeting the needs of the world and magnifying the service of Lions.</a:t>
            </a: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15</a:t>
            </a:fld>
            <a:endParaRPr lang="en-US"/>
          </a:p>
        </p:txBody>
      </p:sp>
    </p:spTree>
    <p:extLst>
      <p:ext uri="{BB962C8B-B14F-4D97-AF65-F5344CB8AC3E}">
        <p14:creationId xmlns:p14="http://schemas.microsoft.com/office/powerpoint/2010/main" val="1125085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b="1" dirty="0">
                <a:latin typeface="Times New Roman" panose="02020603050405020304" pitchFamily="18" charset="0"/>
                <a:cs typeface="Times New Roman" panose="02020603050405020304" pitchFamily="18" charset="0"/>
              </a:rPr>
              <a:t>[JULIE BOONPRASARN]</a:t>
            </a:r>
          </a:p>
          <a:p>
            <a:endParaRPr lang="en-US" dirty="0">
              <a:cs typeface="Calibri"/>
            </a:endParaRPr>
          </a:p>
          <a:p>
            <a:r>
              <a:rPr lang="en-US" dirty="0">
                <a:cs typeface="Calibri"/>
              </a:rPr>
              <a:t>We have pulled a few recent statistics from the United Nations 2022 update on the Sustainable Development Goals to show how great the needs of the world continue to be.  For example...</a:t>
            </a:r>
          </a:p>
          <a:p>
            <a:endParaRPr lang="en-US" dirty="0">
              <a:cs typeface="Calibri"/>
            </a:endParaRPr>
          </a:p>
          <a:p>
            <a:r>
              <a:rPr lang="en-US" dirty="0">
                <a:cs typeface="Calibri"/>
              </a:rPr>
              <a:t>According to the report, one in ten people worldwide are currently suffering from hunger; and one in three people in the world lack regular access to adequate food.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16</a:t>
            </a:fld>
            <a:endParaRPr lang="en-US"/>
          </a:p>
        </p:txBody>
      </p:sp>
    </p:spTree>
    <p:extLst>
      <p:ext uri="{BB962C8B-B14F-4D97-AF65-F5344CB8AC3E}">
        <p14:creationId xmlns:p14="http://schemas.microsoft.com/office/powerpoint/2010/main" val="32150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b="1" dirty="0">
                <a:latin typeface="Times New Roman" panose="02020603050405020304" pitchFamily="18" charset="0"/>
                <a:cs typeface="Times New Roman" panose="02020603050405020304" pitchFamily="18" charset="0"/>
              </a:rPr>
              <a:t>[JULIE BOONPRASARN]</a:t>
            </a:r>
          </a:p>
          <a:p>
            <a:pPr defTabSz="931774">
              <a:defRPr/>
            </a:pPr>
            <a:endParaRPr lang="en-US" b="1" dirty="0">
              <a:cs typeface="Calibri"/>
            </a:endParaRPr>
          </a:p>
          <a:p>
            <a:r>
              <a:rPr lang="en-US" dirty="0"/>
              <a:t>No one can truly understand the devastating physical and emotional impact of hunger unless they experience it. Through the LCIF Hunger Grant Program, Lions support school-based feeding programs, food banks, feeding centers, and similar facilities that provide food to people when they need it most. </a:t>
            </a:r>
            <a:br>
              <a:rPr lang="en-US" dirty="0">
                <a:cs typeface="+mn-lt"/>
              </a:rPr>
            </a:br>
            <a:br>
              <a:rPr lang="en-US" dirty="0">
                <a:cs typeface="+mn-lt"/>
              </a:rPr>
            </a:br>
            <a:r>
              <a:rPr lang="en-US" dirty="0">
                <a:cs typeface="+mn-lt"/>
              </a:rPr>
              <a:t>Another opportunity for grant funds is through the District and Club Community Impact grants -- or DCGs. </a:t>
            </a:r>
            <a:r>
              <a:rPr lang="en-US" dirty="0"/>
              <a:t>District and clubs qualifying for the program have the option to use earned funds to carry out local projects and access those funds through the submission of a District and Club Community Impact Grant Application or use them as part of the local matching funds component. </a:t>
            </a:r>
            <a:br>
              <a:rPr lang="en-US" dirty="0">
                <a:ea typeface="Calibri"/>
                <a:cs typeface="+mn-lt"/>
              </a:rPr>
            </a:br>
            <a:br>
              <a:rPr lang="en-US" dirty="0">
                <a:ea typeface="Calibri"/>
                <a:cs typeface="+mn-lt"/>
              </a:rPr>
            </a:br>
            <a:r>
              <a:rPr lang="en-US" dirty="0">
                <a:ea typeface="Calibri"/>
                <a:cs typeface="+mn-lt"/>
              </a:rPr>
              <a:t>Here is an example of how Lions are rising to the challenge of combating hunger in their community. </a:t>
            </a:r>
            <a:r>
              <a:rPr lang="en-US" dirty="0">
                <a:ea typeface="Calibri"/>
                <a:cs typeface="Calibri"/>
              </a:rPr>
              <a:t>In Sicily, Italy, Lions worked with Banco </a:t>
            </a:r>
            <a:r>
              <a:rPr lang="en-US" dirty="0" err="1">
                <a:ea typeface="Calibri"/>
                <a:cs typeface="Calibri"/>
              </a:rPr>
              <a:t>Alimentare</a:t>
            </a:r>
            <a:r>
              <a:rPr lang="en-US" dirty="0">
                <a:ea typeface="Calibri"/>
                <a:cs typeface="Calibri"/>
              </a:rPr>
              <a:t> Sicily to expand their cooked food program. </a:t>
            </a:r>
            <a:r>
              <a:rPr lang="en-US" dirty="0"/>
              <a:t>The food truck is designed to cook 200 meals an hour, allowing an additional 1,000 people to be served annually through its outreach programs. Lions have established an agreement with Banco </a:t>
            </a:r>
            <a:r>
              <a:rPr lang="en-US" dirty="0" err="1"/>
              <a:t>Alimentare</a:t>
            </a:r>
            <a:r>
              <a:rPr lang="en-US" dirty="0"/>
              <a:t> Sicily to volunteer with the food bank and will have access to the food truck for Lion organized meal distribution events. Lions received a nearly seventy-seven-thousand-dollar Hunger grant from Lions Clubs International Foundation (LCIF). With the funds, Lions purchased a truck can continue being a dependable part of their community.</a:t>
            </a:r>
            <a:endParaRPr lang="en-US" dirty="0">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17</a:t>
            </a:fld>
            <a:endParaRPr lang="en-US"/>
          </a:p>
        </p:txBody>
      </p:sp>
    </p:spTree>
    <p:extLst>
      <p:ext uri="{BB962C8B-B14F-4D97-AF65-F5344CB8AC3E}">
        <p14:creationId xmlns:p14="http://schemas.microsoft.com/office/powerpoint/2010/main" val="558915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b="1" dirty="0">
                <a:latin typeface="Times New Roman" panose="02020603050405020304" pitchFamily="18" charset="0"/>
                <a:cs typeface="Times New Roman" panose="02020603050405020304" pitchFamily="18" charset="0"/>
              </a:rPr>
              <a:t>[JULIE BOONPRASARN]</a:t>
            </a:r>
          </a:p>
          <a:p>
            <a:endParaRPr lang="en-US" dirty="0">
              <a:cs typeface="Calibri"/>
            </a:endParaRPr>
          </a:p>
          <a:p>
            <a:r>
              <a:rPr lang="en-US" b="0" dirty="0">
                <a:cs typeface="Calibri"/>
              </a:rPr>
              <a:t>The United Nations Sustainable Goal Report also paints a grim picture of natural disasters </a:t>
            </a:r>
            <a:r>
              <a:rPr lang="en-US" dirty="0">
                <a:cs typeface="Calibri"/>
              </a:rPr>
              <a:t>- </a:t>
            </a:r>
            <a:r>
              <a:rPr lang="en-US" b="0" dirty="0">
                <a:cs typeface="Calibri"/>
              </a:rPr>
              <a:t>which we have been all too familiar with lately with flooding, fires, and tornadoes</a:t>
            </a:r>
            <a:r>
              <a:rPr lang="en-US" dirty="0">
                <a:cs typeface="Calibri"/>
              </a:rPr>
              <a:t> – and predicts that</a:t>
            </a:r>
            <a:r>
              <a:rPr lang="en-US" b="0" dirty="0">
                <a:cs typeface="Calibri"/>
              </a:rPr>
              <a:t> medium- to large-scale disasters will increase by 40% within </a:t>
            </a:r>
            <a:r>
              <a:rPr lang="en-US" dirty="0">
                <a:cs typeface="Calibri"/>
              </a:rPr>
              <a:t>by 2030</a:t>
            </a:r>
            <a:r>
              <a:rPr lang="en-US" b="0" dirty="0">
                <a:cs typeface="Calibri"/>
              </a:rPr>
              <a:t>.</a:t>
            </a:r>
            <a:r>
              <a:rPr lang="en-US" dirty="0">
                <a:cs typeface="Calibri"/>
              </a:rPr>
              <a:t> </a:t>
            </a:r>
            <a:endParaRPr lang="en-US" b="0" dirty="0">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18</a:t>
            </a:fld>
            <a:endParaRPr lang="en-US"/>
          </a:p>
        </p:txBody>
      </p:sp>
    </p:spTree>
    <p:extLst>
      <p:ext uri="{BB962C8B-B14F-4D97-AF65-F5344CB8AC3E}">
        <p14:creationId xmlns:p14="http://schemas.microsoft.com/office/powerpoint/2010/main" val="980888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[JULIE BOONPRASARN]</a:t>
            </a:r>
          </a:p>
          <a:p>
            <a:endParaRPr lang="en-US" dirty="0"/>
          </a:p>
          <a:p>
            <a:r>
              <a:rPr lang="en-US" dirty="0"/>
              <a:t>Whenever and wherever disaster strikes, Lions are often among the first to offer aid. LCIF is ready to support their efforts with funding assistance through global disaster relief programs.</a:t>
            </a:r>
            <a:br>
              <a:rPr lang="en-US" dirty="0">
                <a:cs typeface="+mn-lt"/>
              </a:rPr>
            </a:br>
            <a:br>
              <a:rPr lang="en-US" dirty="0">
                <a:cs typeface="+mn-lt"/>
              </a:rPr>
            </a:br>
            <a:r>
              <a:rPr lang="en-US" dirty="0"/>
              <a:t>With a disaster grant, Lions can do even more for communities devastated by hurricanes, floods, fires and other major events. As a foundation, we are proud to offer a variety of grant options to support various stages of disaster relief operations including disaster preparedness. To date, LCIF has awarded more than a hundred and forty million U.S. dollars in grants for disaster relief. </a:t>
            </a:r>
            <a:endParaRPr lang="en-US" dirty="0">
              <a:cs typeface="Calibri" panose="020F0502020204030204"/>
            </a:endParaRPr>
          </a:p>
          <a:p>
            <a:endParaRPr lang="en-US" dirty="0">
              <a:cs typeface="Calibri" panose="020F0502020204030204"/>
            </a:endParaRPr>
          </a:p>
          <a:p>
            <a:r>
              <a:rPr lang="en-US" dirty="0"/>
              <a:t>One recent example is...</a:t>
            </a:r>
            <a:endParaRPr lang="en-US" dirty="0">
              <a:cs typeface="Calibri"/>
            </a:endParaRPr>
          </a:p>
          <a:p>
            <a:endParaRPr lang="en-US" dirty="0">
              <a:cs typeface="Calibri"/>
            </a:endParaRPr>
          </a:p>
          <a:p>
            <a:r>
              <a:rPr lang="en-US" dirty="0"/>
              <a:t>When devastating floods displaced hundreds in Satu Mare County and Bihor County in Romania, LCIF quickly responded and awarded US$10,000 in disaster relief grant funding.</a:t>
            </a:r>
            <a:endParaRPr lang="en-US" dirty="0">
              <a:cs typeface="Calibri"/>
            </a:endParaRPr>
          </a:p>
          <a:p>
            <a:endParaRPr lang="en-US" dirty="0">
              <a:cs typeface="Calibri"/>
            </a:endParaRPr>
          </a:p>
          <a:p>
            <a:r>
              <a:rPr lang="en-US" dirty="0"/>
              <a:t>LCIF immediately awarded a US$10,000 grant to the Lions in district 108-A Italy to help the Lions distribute boots, shelf-stable food, and blankets for 400 flood victims.</a:t>
            </a: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303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cs typeface="Calibri"/>
              </a:rPr>
              <a:t>[CHAIRPERSON ALEXANDER]</a:t>
            </a:r>
          </a:p>
          <a:p>
            <a:endParaRPr lang="en-US" dirty="0"/>
          </a:p>
          <a:p>
            <a:r>
              <a:rPr lang="en-US" dirty="0">
                <a:cs typeface="Calibri"/>
              </a:rPr>
              <a:t>Hello Lions! Thank you for joining us today to talk about one of my favorite parts of our organization. Lions Clubs International Foundation – or LCIF. </a:t>
            </a:r>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3908923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b="1" dirty="0">
                <a:latin typeface="Times New Roman" panose="02020603050405020304" pitchFamily="18" charset="0"/>
                <a:cs typeface="Times New Roman" panose="02020603050405020304" pitchFamily="18" charset="0"/>
              </a:rPr>
              <a:t>[JULIE BOONPRASARN]</a:t>
            </a:r>
          </a:p>
          <a:p>
            <a:endParaRPr lang="en-US" dirty="0">
              <a:cs typeface="Calibri"/>
            </a:endParaRPr>
          </a:p>
          <a:p>
            <a:r>
              <a:rPr lang="en-US" dirty="0">
                <a:cs typeface="Calibri"/>
              </a:rPr>
              <a:t>As you know, conflicts throughout the world are increasing. With that comes citizens seeking refuge from the crises in and around their home. The war in Ukraine has pushed the already record number of refugees even higher. As of last year, the United Nations reported the number of refugees living outside their country of origin increase by 44% in just six years. </a:t>
            </a:r>
          </a:p>
        </p:txBody>
      </p:sp>
      <p:sp>
        <p:nvSpPr>
          <p:cNvPr id="4" name="Slide Number Placeholder 3"/>
          <p:cNvSpPr>
            <a:spLocks noGrp="1"/>
          </p:cNvSpPr>
          <p:nvPr>
            <p:ph type="sldNum" sz="quarter" idx="5"/>
          </p:nvPr>
        </p:nvSpPr>
        <p:spPr/>
        <p:txBody>
          <a:bodyPr/>
          <a:lstStyle/>
          <a:p>
            <a:fld id="{65F38A34-01B5-8B47-8788-985DCB17BFD7}" type="slidenum">
              <a:rPr lang="en-US" smtClean="0"/>
              <a:t>20</a:t>
            </a:fld>
            <a:endParaRPr lang="en-US"/>
          </a:p>
        </p:txBody>
      </p:sp>
    </p:spTree>
    <p:extLst>
      <p:ext uri="{BB962C8B-B14F-4D97-AF65-F5344CB8AC3E}">
        <p14:creationId xmlns:p14="http://schemas.microsoft.com/office/powerpoint/2010/main" val="1585011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[JULIE BOONPRASARN]</a:t>
            </a:r>
          </a:p>
          <a:p>
            <a:endParaRPr lang="en-US" dirty="0"/>
          </a:p>
          <a:p>
            <a:r>
              <a:rPr lang="en-US" dirty="0"/>
              <a:t>Often refugees flee to safety with limited personal belongings and funds. In March 2022- shortly after the war in Ukraine began, LCIF began a dedicated refugee assistance grant program aimed at providing immediate relief items to refugees fleeing to nearby countries. To date LCIF has awarded nearly two million US dollars for Ukraine refugee relief efforts.</a:t>
            </a:r>
          </a:p>
          <a:p>
            <a:endParaRPr lang="en-US" dirty="0">
              <a:cs typeface="Calibri"/>
            </a:endParaRPr>
          </a:p>
          <a:p>
            <a:r>
              <a:rPr lang="en-US" dirty="0">
                <a:cs typeface="Calibri"/>
              </a:rPr>
              <a:t>For example, In Poland, Lions are managing more than eighty assistance projects throughout the country - many funded by LCIF grant funds. Projects include supplying medications and first aid supplies directly to the border intake facilities, food, clothing, bedding, and furniture to refugee safe houses. With more than 4 million refugees fleeing into Poland, the Lions have truly embodied what it means to serve their communities magnified by funds from LCIF. </a:t>
            </a:r>
          </a:p>
          <a:p>
            <a:endParaRPr lang="en-US" dirty="0">
              <a:cs typeface="Calibri"/>
            </a:endParaRPr>
          </a:p>
          <a:p>
            <a:r>
              <a:rPr lang="en-US" dirty="0">
                <a:cs typeface="Calibri"/>
              </a:rPr>
              <a:t>The project in Poland and many others in the countries surrounding Ukraine were made possible by the Refugees and Displaced Persons Fund, which has received donations from people and organizations around the world that support the service of Lions in these difficult times. If you want to support the Refugees and Displaced Persons Fund, visit lions clubs dot org slash humanitarian resettlement.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593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b="1" dirty="0">
                <a:latin typeface="Times New Roman" panose="02020603050405020304" pitchFamily="18" charset="0"/>
                <a:cs typeface="Times New Roman" panose="02020603050405020304" pitchFamily="18" charset="0"/>
              </a:rPr>
              <a:t>[JULIE BOONPRASARN]</a:t>
            </a:r>
          </a:p>
          <a:p>
            <a:pPr lvl="1"/>
            <a:endParaRPr lang="en-US" dirty="0"/>
          </a:p>
          <a:p>
            <a:pPr lvl="1"/>
            <a:r>
              <a:rPr lang="en-US" dirty="0"/>
              <a:t>These are just a few examples of how important the foundation is the continued service of Lions.</a:t>
            </a:r>
          </a:p>
          <a:p>
            <a:pPr lvl="1"/>
            <a:endParaRPr lang="en-US" dirty="0"/>
          </a:p>
          <a:p>
            <a:pPr lvl="1"/>
            <a:r>
              <a:rPr lang="en-US" dirty="0"/>
              <a:t>To sum up:</a:t>
            </a:r>
          </a:p>
          <a:p>
            <a:pPr lvl="1"/>
            <a:endParaRPr lang="en-US" dirty="0"/>
          </a:p>
          <a:p>
            <a:pPr marL="640594" lvl="1" indent="-174708">
              <a:buFont typeface="Arial" panose="020B0604020202020204" pitchFamily="34" charset="0"/>
              <a:buChar char="•"/>
            </a:pPr>
            <a:r>
              <a:rPr lang="en-US" dirty="0"/>
              <a:t>LCIF grant funding magnifies the service impact of Lions. </a:t>
            </a:r>
          </a:p>
          <a:p>
            <a:pPr marL="640594" lvl="1" indent="-174708">
              <a:buFont typeface="Arial" panose="020B0604020202020204" pitchFamily="34" charset="0"/>
              <a:buChar char="•"/>
            </a:pPr>
            <a:r>
              <a:rPr lang="en-US" dirty="0"/>
              <a:t>Grants can help Lions take on bigger projects that create more sustainable solutions and better lives for the people you serve</a:t>
            </a:r>
          </a:p>
          <a:p>
            <a:pPr marL="640594" lvl="1" indent="-174708">
              <a:buFont typeface="Arial" panose="020B0604020202020204" pitchFamily="34" charset="0"/>
              <a:buChar char="•"/>
            </a:pPr>
            <a:r>
              <a:rPr lang="en-US" dirty="0"/>
              <a:t>LCIF is YOUR global foundation, providing grant opportunities for Lions everywhere</a:t>
            </a:r>
            <a:endParaRPr lang="en-US" dirty="0">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22</a:t>
            </a:fld>
            <a:endParaRPr lang="en-US"/>
          </a:p>
        </p:txBody>
      </p:sp>
    </p:spTree>
    <p:extLst>
      <p:ext uri="{BB962C8B-B14F-4D97-AF65-F5344CB8AC3E}">
        <p14:creationId xmlns:p14="http://schemas.microsoft.com/office/powerpoint/2010/main" val="3505493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b="1" dirty="0">
                <a:latin typeface="Times New Roman" panose="02020603050405020304" pitchFamily="18" charset="0"/>
                <a:cs typeface="Times New Roman" panose="02020603050405020304" pitchFamily="18" charset="0"/>
              </a:rPr>
              <a:t>[JULIE BOONPRASARN]</a:t>
            </a:r>
          </a:p>
          <a:p>
            <a:endParaRPr lang="en-US" dirty="0">
              <a:cs typeface="Calibri"/>
            </a:endParaRPr>
          </a:p>
          <a:p>
            <a:r>
              <a:rPr lang="en-US" dirty="0">
                <a:cs typeface="Calibri"/>
              </a:rPr>
              <a:t>There are several ways that we – that YOU – as a Lion, can help ensure the future of our foundation's ability to continue empowering our service through these grant programs. </a:t>
            </a:r>
          </a:p>
          <a:p>
            <a:endParaRPr lang="en-US" dirty="0">
              <a:cs typeface="Calibri"/>
            </a:endParaRPr>
          </a:p>
          <a:p>
            <a:r>
              <a:rPr lang="en-US" dirty="0">
                <a:cs typeface="Calibri"/>
              </a:rPr>
              <a:t>Allow me to introduce PCC Lou Onley who served as an LCIF Area Leader here in Australia during Campaign 100. Lou is going to speak on the various ways each of us can support the Foundation.</a:t>
            </a: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23</a:t>
            </a:fld>
            <a:endParaRPr lang="en-US"/>
          </a:p>
        </p:txBody>
      </p:sp>
    </p:spTree>
    <p:extLst>
      <p:ext uri="{BB962C8B-B14F-4D97-AF65-F5344CB8AC3E}">
        <p14:creationId xmlns:p14="http://schemas.microsoft.com/office/powerpoint/2010/main" val="1638988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b="1" dirty="0">
                <a:latin typeface="Times New Roman" panose="02020603050405020304" pitchFamily="18" charset="0"/>
                <a:cs typeface="Times New Roman" panose="02020603050405020304" pitchFamily="18" charset="0"/>
              </a:rPr>
              <a:t>[LOU ONLEY]</a:t>
            </a:r>
          </a:p>
          <a:p>
            <a:pPr defTabSz="967518">
              <a:defRPr/>
            </a:pPr>
            <a:endParaRPr lang="en-US" b="1" dirty="0">
              <a:latin typeface="Times New Roman" panose="02020603050405020304" pitchFamily="18" charset="0"/>
              <a:cs typeface="Times New Roman" panose="02020603050405020304" pitchFamily="18" charset="0"/>
            </a:endParaRPr>
          </a:p>
          <a:p>
            <a:pPr defTabSz="967518">
              <a:defRPr/>
            </a:pPr>
            <a:r>
              <a:rPr lang="en-US" dirty="0">
                <a:latin typeface="Times New Roman" panose="02020603050405020304" pitchFamily="18" charset="0"/>
                <a:cs typeface="Times New Roman" panose="02020603050405020304" pitchFamily="18" charset="0"/>
              </a:rPr>
              <a:t>Thank you, Jeff [Introduce self]</a:t>
            </a:r>
          </a:p>
          <a:p>
            <a:pPr defTabSz="967518">
              <a:defRPr/>
            </a:pPr>
            <a:endParaRPr lang="en-US" dirty="0">
              <a:latin typeface="Times New Roman" panose="02020603050405020304" pitchFamily="18" charset="0"/>
              <a:cs typeface="Times New Roman" panose="02020603050405020304" pitchFamily="18" charset="0"/>
            </a:endParaRPr>
          </a:p>
          <a:p>
            <a:r>
              <a:rPr lang="en-US" dirty="0">
                <a:ea typeface="Calibri"/>
                <a:cs typeface="Calibri"/>
              </a:rPr>
              <a:t>As we transition out of Campaign 100, we must remember to continue to support the Foundation through our service by both doing AND giving. </a:t>
            </a: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24</a:t>
            </a:fld>
            <a:endParaRPr lang="en-US"/>
          </a:p>
        </p:txBody>
      </p:sp>
    </p:spTree>
    <p:extLst>
      <p:ext uri="{BB962C8B-B14F-4D97-AF65-F5344CB8AC3E}">
        <p14:creationId xmlns:p14="http://schemas.microsoft.com/office/powerpoint/2010/main" val="3749332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b="1" dirty="0">
                <a:latin typeface="Times New Roman" panose="02020603050405020304" pitchFamily="18" charset="0"/>
                <a:cs typeface="Times New Roman" panose="02020603050405020304" pitchFamily="18" charset="0"/>
              </a:rPr>
              <a:t>[LOU ONLEY]</a:t>
            </a:r>
          </a:p>
          <a:p>
            <a:endParaRPr lang="en-US" dirty="0">
              <a:ea typeface="Calibri"/>
              <a:cs typeface="Calibri"/>
            </a:endParaRPr>
          </a:p>
          <a:p>
            <a:r>
              <a:rPr lang="en-US" dirty="0">
                <a:ea typeface="Calibri"/>
                <a:cs typeface="Calibri"/>
              </a:rPr>
              <a:t>YOU are one of our foundation's </a:t>
            </a:r>
            <a:r>
              <a:rPr lang="en-US" dirty="0"/>
              <a:t>strongest resources, not only because of your personal donations, but also as ambassadors for the foundation, encouraging members of your clubs to support the foundation in a variety of ways, including raising awareness of LCIF, promoting LCIF grant opportunities, and the importance of continuing to support LCIF financially.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25</a:t>
            </a:fld>
            <a:endParaRPr lang="en-US"/>
          </a:p>
        </p:txBody>
      </p:sp>
    </p:spTree>
    <p:extLst>
      <p:ext uri="{BB962C8B-B14F-4D97-AF65-F5344CB8AC3E}">
        <p14:creationId xmlns:p14="http://schemas.microsoft.com/office/powerpoint/2010/main" val="316439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b="1" dirty="0">
                <a:latin typeface="Times New Roman" panose="02020603050405020304" pitchFamily="18" charset="0"/>
                <a:cs typeface="Times New Roman" panose="02020603050405020304" pitchFamily="18" charset="0"/>
              </a:rPr>
              <a:t>[LOU ONLEY]</a:t>
            </a:r>
          </a:p>
          <a:p>
            <a:pPr>
              <a:spcBef>
                <a:spcPct val="20000"/>
              </a:spcBef>
              <a:spcAft>
                <a:spcPct val="0"/>
              </a:spcAft>
            </a:pPr>
            <a:endParaRPr lang="en-US" dirty="0"/>
          </a:p>
          <a:p>
            <a:pPr>
              <a:spcBef>
                <a:spcPct val="20000"/>
              </a:spcBef>
              <a:spcAft>
                <a:spcPct val="0"/>
              </a:spcAft>
            </a:pPr>
            <a:r>
              <a:rPr lang="en-US" dirty="0"/>
              <a:t>Behind every LCIF grant, there is a story filled with inspiration, impact and kindness. To help raise awareness of LCIF’s work, I encourage you to share your personal LCIF empowered stories with not only your fellow Lions, but also within your communities and around the world. </a:t>
            </a:r>
          </a:p>
          <a:p>
            <a:pPr>
              <a:spcBef>
                <a:spcPct val="20000"/>
              </a:spcBef>
              <a:spcAft>
                <a:spcPct val="0"/>
              </a:spcAft>
            </a:pPr>
            <a:endParaRPr lang="en-US" dirty="0"/>
          </a:p>
          <a:p>
            <a:pPr>
              <a:spcBef>
                <a:spcPct val="20000"/>
              </a:spcBef>
              <a:spcAft>
                <a:spcPct val="0"/>
              </a:spcAft>
            </a:pPr>
            <a:r>
              <a:rPr lang="en-US" dirty="0"/>
              <a:t>We need Lions and others to understand why LCIF is so important to our mission of service. </a:t>
            </a:r>
          </a:p>
          <a:p>
            <a:pPr>
              <a:spcBef>
                <a:spcPct val="20000"/>
              </a:spcBef>
              <a:spcAft>
                <a:spcPct val="0"/>
              </a:spcAft>
            </a:pPr>
            <a:endParaRPr lang="en-US" dirty="0">
              <a:ea typeface="Calibri"/>
              <a:cs typeface="Calibri"/>
            </a:endParaRPr>
          </a:p>
          <a:p>
            <a:pPr>
              <a:spcBef>
                <a:spcPct val="20000"/>
              </a:spcBef>
              <a:spcAft>
                <a:spcPct val="0"/>
              </a:spcAft>
            </a:pPr>
            <a:r>
              <a:rPr lang="en-US" dirty="0">
                <a:ea typeface="Calibri"/>
                <a:cs typeface="Calibri"/>
              </a:rPr>
              <a:t>Read and share the stories of service made possible by LCIF on LCIF: Stories of Pride at lcifpride.org, as well as through local media outlets, social media and sharing back with the LCIF team.</a:t>
            </a:r>
          </a:p>
          <a:p>
            <a:pPr>
              <a:spcBef>
                <a:spcPct val="20000"/>
              </a:spcBef>
              <a:spcAft>
                <a:spcPct val="0"/>
              </a:spcAft>
            </a:pPr>
            <a:endParaRPr lang="en-US" dirty="0"/>
          </a:p>
          <a:p>
            <a:pPr>
              <a:spcBef>
                <a:spcPct val="20000"/>
              </a:spcBef>
              <a:spcAft>
                <a:spcPct val="0"/>
              </a:spcAft>
            </a:pPr>
            <a:r>
              <a:rPr lang="en-US" dirty="0"/>
              <a:t>There are so many ways you can help share the impact of LCIF with others. These are just a few examples. </a:t>
            </a:r>
          </a:p>
          <a:p>
            <a:pPr>
              <a:spcBef>
                <a:spcPct val="20000"/>
              </a:spcBef>
              <a:spcAft>
                <a:spcPct val="0"/>
              </a:spcAft>
            </a:pPr>
            <a:endParaRPr lang="en-US" dirty="0"/>
          </a:p>
          <a:p>
            <a:pPr>
              <a:spcBef>
                <a:spcPct val="20000"/>
              </a:spcBef>
              <a:spcAft>
                <a:spcPct val="0"/>
              </a:spcAft>
            </a:pPr>
            <a:endParaRPr lang="en-US" dirty="0">
              <a:ea typeface="Calibri"/>
              <a:cs typeface="Calibri"/>
            </a:endParaRPr>
          </a:p>
          <a:p>
            <a:pPr>
              <a:spcBef>
                <a:spcPct val="20000"/>
              </a:spcBef>
              <a:spcAft>
                <a:spcPct val="0"/>
              </a:spcAft>
            </a:pPr>
            <a:endParaRPr lang="en-US" i="1" dirty="0">
              <a:ea typeface="Calibri"/>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26</a:t>
            </a:fld>
            <a:endParaRPr lang="en-US"/>
          </a:p>
        </p:txBody>
      </p:sp>
    </p:spTree>
    <p:extLst>
      <p:ext uri="{BB962C8B-B14F-4D97-AF65-F5344CB8AC3E}">
        <p14:creationId xmlns:p14="http://schemas.microsoft.com/office/powerpoint/2010/main" val="979259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b="1" dirty="0">
                <a:latin typeface="Times New Roman" panose="02020603050405020304" pitchFamily="18" charset="0"/>
                <a:cs typeface="Times New Roman" panose="02020603050405020304" pitchFamily="18" charset="0"/>
              </a:rPr>
              <a:t>[LOU ONLEY]</a:t>
            </a:r>
          </a:p>
          <a:p>
            <a:pPr>
              <a:spcBef>
                <a:spcPct val="20000"/>
              </a:spcBef>
              <a:spcAft>
                <a:spcPct val="0"/>
              </a:spcAft>
            </a:pPr>
            <a:endParaRPr lang="en-US" dirty="0"/>
          </a:p>
          <a:p>
            <a:pPr>
              <a:spcBef>
                <a:spcPct val="20000"/>
              </a:spcBef>
              <a:spcAft>
                <a:spcPct val="0"/>
              </a:spcAft>
            </a:pPr>
            <a:r>
              <a:rPr lang="en-US" dirty="0"/>
              <a:t>Promote LCIF grant opportunities to Lions and educate them on the grant application process, and grant implementation. </a:t>
            </a:r>
          </a:p>
          <a:p>
            <a:pPr>
              <a:spcBef>
                <a:spcPct val="20000"/>
              </a:spcBef>
              <a:spcAft>
                <a:spcPct val="0"/>
              </a:spcAft>
            </a:pPr>
            <a:r>
              <a:rPr lang="en-US" dirty="0">
                <a:ea typeface="Calibri"/>
                <a:cs typeface="Calibri"/>
              </a:rPr>
              <a:t>Remind Lions that there is a team of dedicated staff at LCIF who are there to help with the process. Email </a:t>
            </a:r>
            <a:r>
              <a:rPr lang="en-US" dirty="0">
                <a:ea typeface="Calibri"/>
                <a:cs typeface="Calibri"/>
                <a:hlinkClick r:id="rId3"/>
              </a:rPr>
              <a:t>LCIFGlobalGrants@lionsclubs.org</a:t>
            </a:r>
            <a:r>
              <a:rPr lang="en-US" dirty="0">
                <a:ea typeface="Calibri"/>
                <a:cs typeface="Calibri"/>
              </a:rPr>
              <a:t> with questions.</a:t>
            </a:r>
          </a:p>
          <a:p>
            <a:pPr>
              <a:spcBef>
                <a:spcPct val="20000"/>
              </a:spcBef>
              <a:spcAft>
                <a:spcPct val="0"/>
              </a:spcAft>
            </a:pPr>
            <a:r>
              <a:rPr lang="en-US" dirty="0">
                <a:ea typeface="Calibri"/>
                <a:cs typeface="Calibri"/>
              </a:rPr>
              <a:t>The LCIF website is also an excellent resource of information. Visit lionsclubs.org/grants toolkit to explore whether there is a grant program for your club, district, or multiple district – now or in the future. </a:t>
            </a:r>
          </a:p>
          <a:p>
            <a:pPr>
              <a:spcBef>
                <a:spcPct val="20000"/>
              </a:spcBef>
              <a:spcAft>
                <a:spcPct val="0"/>
              </a:spcAft>
            </a:pPr>
            <a:endParaRPr lang="en-US" dirty="0">
              <a:ea typeface="Calibri"/>
              <a:cs typeface="Calibri"/>
            </a:endParaRPr>
          </a:p>
          <a:p>
            <a:pPr>
              <a:spcBef>
                <a:spcPct val="20000"/>
              </a:spcBef>
              <a:spcAft>
                <a:spcPct val="0"/>
              </a:spcAft>
            </a:pPr>
            <a:r>
              <a:rPr lang="en-US" dirty="0">
                <a:ea typeface="Calibri"/>
                <a:cs typeface="Calibri"/>
              </a:rPr>
              <a:t>Remember to share these resources with your fellow Lions.</a:t>
            </a:r>
          </a:p>
          <a:p>
            <a:pPr>
              <a:spcBef>
                <a:spcPct val="20000"/>
              </a:spcBef>
              <a:spcAft>
                <a:spcPct val="0"/>
              </a:spcAft>
            </a:pPr>
            <a:endParaRPr lang="en-US" dirty="0">
              <a:ea typeface="Calibri"/>
              <a:cs typeface="Calibri"/>
            </a:endParaRPr>
          </a:p>
          <a:p>
            <a:pPr>
              <a:spcBef>
                <a:spcPct val="20000"/>
              </a:spcBef>
              <a:spcAft>
                <a:spcPct val="0"/>
              </a:spcAft>
            </a:pPr>
            <a:r>
              <a:rPr lang="en-US" dirty="0">
                <a:ea typeface="Calibri"/>
                <a:cs typeface="Calibri"/>
              </a:rPr>
              <a:t>You can learn more about LCIF grants opportunities here at the ANZI Forum by attend LCIF Grant Seminar tomorrow morning at 9:00 AM with Ben </a:t>
            </a:r>
            <a:r>
              <a:rPr lang="en-US" dirty="0" err="1">
                <a:ea typeface="Calibri"/>
                <a:cs typeface="Calibri"/>
              </a:rPr>
              <a:t>Furtransky</a:t>
            </a:r>
            <a:r>
              <a:rPr lang="en-US">
                <a:ea typeface="Calibri"/>
                <a:cs typeface="Calibri"/>
              </a:rPr>
              <a:t>, LCIF’s Department </a:t>
            </a:r>
            <a:r>
              <a:rPr lang="en-US" dirty="0">
                <a:ea typeface="Calibri"/>
                <a:cs typeface="Calibri"/>
              </a:rPr>
              <a:t>Manager for Global Grants.</a:t>
            </a:r>
          </a:p>
          <a:p>
            <a:pPr>
              <a:spcBef>
                <a:spcPct val="20000"/>
              </a:spcBef>
              <a:spcAft>
                <a:spcPct val="0"/>
              </a:spcAft>
            </a:pPr>
            <a:endParaRPr lang="en-US" dirty="0">
              <a:ea typeface="Calibri"/>
              <a:cs typeface="Calibri"/>
            </a:endParaRPr>
          </a:p>
          <a:p>
            <a:pPr>
              <a:spcBef>
                <a:spcPct val="20000"/>
              </a:spcBef>
              <a:spcAft>
                <a:spcPct val="0"/>
              </a:spcAft>
            </a:pPr>
            <a:endParaRPr lang="en-US" dirty="0">
              <a:ea typeface="Calibri"/>
              <a:cs typeface="Calibri"/>
            </a:endParaRPr>
          </a:p>
          <a:p>
            <a:pPr>
              <a:spcBef>
                <a:spcPct val="20000"/>
              </a:spcBef>
              <a:spcAft>
                <a:spcPct val="0"/>
              </a:spcAft>
            </a:pPr>
            <a:endParaRPr lang="en-US" dirty="0"/>
          </a:p>
          <a:p>
            <a:pPr>
              <a:spcBef>
                <a:spcPct val="20000"/>
              </a:spcBef>
              <a:spcAft>
                <a:spcPct val="0"/>
              </a:spcAft>
            </a:pPr>
            <a:endParaRPr lang="en-US" i="1" dirty="0">
              <a:ea typeface="Calibri"/>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27</a:t>
            </a:fld>
            <a:endParaRPr lang="en-US"/>
          </a:p>
        </p:txBody>
      </p:sp>
    </p:spTree>
    <p:extLst>
      <p:ext uri="{BB962C8B-B14F-4D97-AF65-F5344CB8AC3E}">
        <p14:creationId xmlns:p14="http://schemas.microsoft.com/office/powerpoint/2010/main" val="8827850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b="1" dirty="0">
                <a:latin typeface="Times New Roman" panose="02020603050405020304" pitchFamily="18" charset="0"/>
                <a:cs typeface="Times New Roman" panose="02020603050405020304" pitchFamily="18" charset="0"/>
              </a:rPr>
              <a:t>[LOU ONLEY]</a:t>
            </a:r>
          </a:p>
          <a:p>
            <a:pPr>
              <a:spcBef>
                <a:spcPct val="20000"/>
              </a:spcBef>
              <a:spcAft>
                <a:spcPct val="0"/>
              </a:spcAft>
            </a:pPr>
            <a:endParaRPr lang="en-US" dirty="0"/>
          </a:p>
          <a:p>
            <a:pPr>
              <a:spcBef>
                <a:spcPct val="20000"/>
              </a:spcBef>
              <a:spcAft>
                <a:spcPct val="0"/>
              </a:spcAft>
            </a:pPr>
            <a:r>
              <a:rPr lang="en-US" dirty="0"/>
              <a:t>There is no doubt that we made history through Campaign 100. And we should all be proud of what we were able to accomplish together. </a:t>
            </a:r>
          </a:p>
          <a:p>
            <a:pPr>
              <a:spcBef>
                <a:spcPct val="20000"/>
              </a:spcBef>
              <a:spcAft>
                <a:spcPct val="0"/>
              </a:spcAft>
            </a:pPr>
            <a:endParaRPr lang="en-US" dirty="0">
              <a:ea typeface="Calibri"/>
              <a:cs typeface="Calibri"/>
            </a:endParaRPr>
          </a:p>
          <a:p>
            <a:pPr>
              <a:spcBef>
                <a:spcPct val="20000"/>
              </a:spcBef>
              <a:spcAft>
                <a:spcPct val="0"/>
              </a:spcAft>
            </a:pPr>
            <a:r>
              <a:rPr lang="en-US" dirty="0"/>
              <a:t>We must build on this momentum to ensure our foundation’s ability empower our service for generations to come. </a:t>
            </a:r>
            <a:endParaRPr lang="en-US" dirty="0">
              <a:ea typeface="Calibri"/>
              <a:cs typeface="Calibri"/>
            </a:endParaRPr>
          </a:p>
          <a:p>
            <a:pPr>
              <a:spcBef>
                <a:spcPct val="20000"/>
              </a:spcBef>
              <a:spcAft>
                <a:spcPct val="0"/>
              </a:spcAft>
            </a:pPr>
            <a:endParaRPr lang="en-US" dirty="0"/>
          </a:p>
          <a:p>
            <a:pPr>
              <a:spcBef>
                <a:spcPct val="20000"/>
              </a:spcBef>
              <a:spcAft>
                <a:spcPct val="0"/>
              </a:spcAft>
            </a:pPr>
            <a:endParaRPr lang="en-US" dirty="0">
              <a:ea typeface="Calibri"/>
              <a:cs typeface="Calibri"/>
            </a:endParaRPr>
          </a:p>
          <a:p>
            <a:pPr>
              <a:spcBef>
                <a:spcPct val="20000"/>
              </a:spcBef>
              <a:spcAft>
                <a:spcPct val="0"/>
              </a:spcAft>
            </a:pPr>
            <a:endParaRPr lang="en-US" dirty="0">
              <a:ea typeface="Calibri"/>
              <a:cs typeface="Calibri"/>
            </a:endParaRPr>
          </a:p>
          <a:p>
            <a:pPr>
              <a:spcBef>
                <a:spcPct val="20000"/>
              </a:spcBef>
              <a:spcAft>
                <a:spcPct val="0"/>
              </a:spcAft>
            </a:pPr>
            <a:endParaRPr lang="en-US" i="1" dirty="0">
              <a:ea typeface="Calibri"/>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28</a:t>
            </a:fld>
            <a:endParaRPr lang="en-US"/>
          </a:p>
        </p:txBody>
      </p:sp>
    </p:spTree>
    <p:extLst>
      <p:ext uri="{BB962C8B-B14F-4D97-AF65-F5344CB8AC3E}">
        <p14:creationId xmlns:p14="http://schemas.microsoft.com/office/powerpoint/2010/main" val="2305739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b="1" dirty="0">
                <a:latin typeface="Times New Roman" panose="02020603050405020304" pitchFamily="18" charset="0"/>
                <a:cs typeface="Times New Roman" panose="02020603050405020304" pitchFamily="18" charset="0"/>
              </a:rPr>
              <a:t>[LOU ONLEY]</a:t>
            </a:r>
          </a:p>
          <a:p>
            <a:endParaRPr lang="en-US" b="1" dirty="0">
              <a:latin typeface="Times New Roman"/>
              <a:cs typeface="Times New Roman"/>
            </a:endParaRPr>
          </a:p>
          <a:p>
            <a:r>
              <a:rPr lang="en-US" dirty="0"/>
              <a:t>The grant funding mentioned in the examples we shared today is only possible through continued support of LCIF from Lions, Leos, Lions clubs, partners and friends of the foundation. </a:t>
            </a:r>
            <a:endParaRPr lang="en-US" dirty="0">
              <a:cs typeface="Calibri"/>
            </a:endParaRPr>
          </a:p>
          <a:p>
            <a:r>
              <a:rPr lang="en-US" dirty="0"/>
              <a:t>Our world continues to need Lions.  And Lions need funding from our global foundation to magnify the impact of their service. </a:t>
            </a:r>
            <a:endParaRPr lang="en-US" dirty="0">
              <a:cs typeface="Calibri"/>
            </a:endParaRPr>
          </a:p>
          <a:p>
            <a:endParaRPr lang="en-US" dirty="0"/>
          </a:p>
          <a:p>
            <a:r>
              <a:rPr lang="en-US" dirty="0"/>
              <a:t>With 100% of donations going towards grants and programs, LCIF empowers the compassionate service of Lions and those who need our help.</a:t>
            </a:r>
          </a:p>
          <a:p>
            <a:r>
              <a:rPr lang="en-US" dirty="0">
                <a:ea typeface="Calibri"/>
                <a:cs typeface="Calibri"/>
              </a:rPr>
              <a:t>This means that every donation, no matter the amount, is making a difference in our communities, both locally and globally. </a:t>
            </a:r>
          </a:p>
          <a:p>
            <a:endParaRPr lang="en-US" dirty="0">
              <a:ea typeface="Calibri"/>
              <a:cs typeface="Calibri"/>
            </a:endParaRPr>
          </a:p>
          <a:p>
            <a:r>
              <a:rPr lang="en-US" dirty="0">
                <a:ea typeface="Calibri"/>
                <a:cs typeface="Calibri"/>
              </a:rPr>
              <a:t>There are several ways that you can personally support the foundation, or encourage others to contribute to LCIF</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29</a:t>
            </a:fld>
            <a:endParaRPr lang="en-US"/>
          </a:p>
        </p:txBody>
      </p:sp>
    </p:spTree>
    <p:extLst>
      <p:ext uri="{BB962C8B-B14F-4D97-AF65-F5344CB8AC3E}">
        <p14:creationId xmlns:p14="http://schemas.microsoft.com/office/powerpoint/2010/main" val="3800871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[CHAIRPERSON ALEXANDER]</a:t>
            </a:r>
          </a:p>
          <a:p>
            <a:endParaRPr lang="en-US" b="1" dirty="0">
              <a:cs typeface="Calibri"/>
            </a:endParaRPr>
          </a:p>
          <a:p>
            <a:r>
              <a:rPr lang="en-US" dirty="0">
                <a:cs typeface="Calibri"/>
              </a:rPr>
              <a:t>LCIF plays a very important role in our global service as Lions. How? LCIF </a:t>
            </a:r>
            <a:r>
              <a:rPr lang="en-US" dirty="0"/>
              <a:t>encourages Lions in one region to show their global friendship and help out Lions in another region during a time of need. As humanitarians, we are each guided by kindness to serve not only those in our own communities, but also people in need around the world.  Through LCIF, we can make possible what may be beyond the capacity of a single club or district. Foundation grants enable us to complete large-scale projects that individuals and clubs can't do alone. </a:t>
            </a:r>
            <a:endParaRPr lang="en-US" dirty="0">
              <a:cs typeface="Calibri"/>
            </a:endParaRPr>
          </a:p>
          <a:p>
            <a:endParaRPr lang="en-US" dirty="0">
              <a:cs typeface="Calibri"/>
            </a:endParaRPr>
          </a:p>
          <a:p>
            <a:r>
              <a:rPr lang="en-US" dirty="0">
                <a:cs typeface="Calibri"/>
              </a:rPr>
              <a:t>In fact, LCIF is the only Lions foundation to empower the service of Lions worldwide and remains committed to magnifying YOUR service while strengthening our humanitarian mission. </a:t>
            </a: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2968858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b="1" dirty="0">
                <a:latin typeface="Times New Roman" panose="02020603050405020304" pitchFamily="18" charset="0"/>
                <a:cs typeface="Times New Roman" panose="02020603050405020304" pitchFamily="18" charset="0"/>
              </a:rPr>
              <a:t>[LOU ONLEY]</a:t>
            </a:r>
          </a:p>
          <a:p>
            <a:endParaRPr lang="en-US" dirty="0"/>
          </a:p>
          <a:p>
            <a:r>
              <a:rPr lang="en-US" dirty="0"/>
              <a:t>Several options for giving to are available. Visit </a:t>
            </a:r>
            <a:r>
              <a:rPr lang="en-US" dirty="0" err="1"/>
              <a:t>lionsclubs.org</a:t>
            </a:r>
            <a:r>
              <a:rPr lang="en-US" dirty="0"/>
              <a:t>/</a:t>
            </a:r>
            <a:r>
              <a:rPr lang="en-US" dirty="0" err="1"/>
              <a:t>waystogive</a:t>
            </a:r>
            <a:r>
              <a:rPr lang="en-US" dirty="0"/>
              <a:t> to learn more.  </a:t>
            </a:r>
          </a:p>
          <a:p>
            <a:endParaRPr lang="en-US" dirty="0">
              <a:ea typeface="Calibri"/>
              <a:cs typeface="Calibri"/>
            </a:endParaRPr>
          </a:p>
          <a:p>
            <a:r>
              <a:rPr lang="en-US" dirty="0">
                <a:ea typeface="Calibri"/>
                <a:cs typeface="Calibri"/>
              </a:rPr>
              <a:t>First, consider making a personal donation or pledge. Or, work with your club or district to launch an online or in-person fundraising event. Facebook is an excellent way to host a fundraiser that not only encourages donations to LCIF, but also increases the visibility of the impact of our foundation with your family, friends, and community. </a:t>
            </a:r>
          </a:p>
          <a:p>
            <a:endParaRPr lang="en-US" dirty="0">
              <a:ea typeface="Calibri"/>
              <a:cs typeface="Calibri"/>
            </a:endParaRPr>
          </a:p>
          <a:p>
            <a:r>
              <a:rPr lang="en-US" dirty="0">
                <a:ea typeface="Calibri"/>
                <a:cs typeface="Calibri"/>
              </a:rPr>
              <a:t>LCIF is also truly honored when thoughtful Lions include us in their planned giving. There are many options, and our staff can help you find one that works for you.</a:t>
            </a:r>
          </a:p>
          <a:p>
            <a:endParaRPr lang="en-US" dirty="0">
              <a:ea typeface="Calibri"/>
              <a:cs typeface="Calibri"/>
            </a:endParaRPr>
          </a:p>
          <a:p>
            <a:r>
              <a:rPr lang="en-US" dirty="0">
                <a:ea typeface="Calibri"/>
                <a:cs typeface="Calibri"/>
              </a:rPr>
              <a:t>Learn more during the Planned giving seminar...</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30</a:t>
            </a:fld>
            <a:endParaRPr lang="en-US"/>
          </a:p>
        </p:txBody>
      </p:sp>
    </p:spTree>
    <p:extLst>
      <p:ext uri="{BB962C8B-B14F-4D97-AF65-F5344CB8AC3E}">
        <p14:creationId xmlns:p14="http://schemas.microsoft.com/office/powerpoint/2010/main" val="1613862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b="1" dirty="0">
                <a:latin typeface="Times New Roman" panose="02020603050405020304" pitchFamily="18" charset="0"/>
                <a:cs typeface="Times New Roman" panose="02020603050405020304" pitchFamily="18" charset="0"/>
              </a:rPr>
              <a:t>[LOU ONLEY]</a:t>
            </a:r>
          </a:p>
          <a:p>
            <a:endParaRPr lang="en-US" dirty="0"/>
          </a:p>
          <a:p>
            <a:r>
              <a:rPr lang="en-US" dirty="0"/>
              <a:t>Without the generous donations of our donors, our foundation would be unable to provide the incredible levels of support that are empowering the service of Lions everywhere.</a:t>
            </a:r>
            <a:r>
              <a:rPr lang="en-US" dirty="0">
                <a:cs typeface="Calibri"/>
              </a:rPr>
              <a:t> And, LCIF offers special recognition for our donors through a variety of ways. </a:t>
            </a:r>
            <a:endParaRPr lang="en-US" dirty="0"/>
          </a:p>
          <a:p>
            <a:endParaRPr lang="en-US" dirty="0">
              <a:cs typeface="Calibri"/>
            </a:endParaRPr>
          </a:p>
          <a:p>
            <a:r>
              <a:rPr lang="en-US" dirty="0">
                <a:cs typeface="Calibri"/>
              </a:rPr>
              <a:t>One of our most popular recognition programs is the Melvin Jones Fellowship. </a:t>
            </a:r>
            <a:endParaRPr lang="en-US" dirty="0"/>
          </a:p>
          <a:p>
            <a:r>
              <a:rPr lang="en-US" dirty="0"/>
              <a:t>Becoming a Melvin Jones Fellow is a distinct honor of a Lion – an honor bestowed upon you as a donor to our great foundation or as a gift from your fellow Lions to recognize your service. Or, perhaps a combination of the two. Melvin Jones Fellows are creating a better future for our world. </a:t>
            </a:r>
          </a:p>
          <a:p>
            <a:endParaRPr lang="en-US" dirty="0">
              <a:cs typeface="+mn-lt"/>
            </a:endParaRPr>
          </a:p>
          <a:p>
            <a:r>
              <a:rPr lang="en-US" dirty="0">
                <a:cs typeface="+mn-lt"/>
              </a:rPr>
              <a:t>Another popular recognition program is the Lions Share program that recognizes those individuals who give annually to the foundation in one of three levels. </a:t>
            </a:r>
          </a:p>
          <a:p>
            <a:endParaRPr lang="en-US" dirty="0">
              <a:cs typeface="+mn-lt"/>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31</a:t>
            </a:fld>
            <a:endParaRPr lang="en-US"/>
          </a:p>
        </p:txBody>
      </p:sp>
    </p:spTree>
    <p:extLst>
      <p:ext uri="{BB962C8B-B14F-4D97-AF65-F5344CB8AC3E}">
        <p14:creationId xmlns:p14="http://schemas.microsoft.com/office/powerpoint/2010/main" val="3665242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b="1" dirty="0">
                <a:latin typeface="Times New Roman" panose="02020603050405020304" pitchFamily="18" charset="0"/>
                <a:cs typeface="Times New Roman" panose="02020603050405020304" pitchFamily="18" charset="0"/>
              </a:rPr>
              <a:t>[LOU ONLEY]</a:t>
            </a:r>
          </a:p>
          <a:p>
            <a:endParaRPr lang="en-US" dirty="0"/>
          </a:p>
          <a:p>
            <a:r>
              <a:rPr lang="en-US" dirty="0">
                <a:cs typeface="+mn-lt"/>
              </a:rPr>
              <a:t>LCIF also offers a variety of awards for clubs.</a:t>
            </a:r>
          </a:p>
          <a:p>
            <a:endParaRPr lang="en-US" dirty="0">
              <a:cs typeface="+mn-lt"/>
            </a:endParaRPr>
          </a:p>
          <a:p>
            <a:endParaRPr lang="en-US" dirty="0">
              <a:cs typeface="+mn-lt"/>
            </a:endParaRPr>
          </a:p>
          <a:p>
            <a:pPr marL="174708" indent="-174708">
              <a:buFont typeface="Arial" panose="020B0604020202020204" pitchFamily="34" charset="0"/>
              <a:buChar char="•"/>
            </a:pPr>
            <a:r>
              <a:rPr lang="en-US" baseline="0" dirty="0"/>
              <a:t>Clubs can be recognized for their total per-member average giving on an annual basis – this is inclusive of all of their fundraising, not just member giving! Clubs will receive the patch annually when they obtain the following levels: $50, $100, $250, $500, and $1,000.</a:t>
            </a:r>
          </a:p>
          <a:p>
            <a:pPr marL="174708" indent="-174708">
              <a:buFont typeface="Arial" panose="020B0604020202020204" pitchFamily="34" charset="0"/>
              <a:buChar char="•"/>
            </a:pPr>
            <a:r>
              <a:rPr lang="en-US" dirty="0">
                <a:solidFill>
                  <a:srgbClr val="FFFFFF"/>
                </a:solidFill>
                <a:latin typeface="Century Gothic" panose="020F0302020204030204"/>
              </a:rPr>
              <a:t>Clubs receive a 100 Percent Member Support banner patch and chevron the first time every member donates a minimum of US$50 within a fiscal year. Clubs receive a chevron for each subsequent year they achieve 100% member support.</a:t>
            </a:r>
            <a:endParaRPr lang="en-US" dirty="0"/>
          </a:p>
          <a:p>
            <a:endParaRPr lang="en-US" dirty="0">
              <a:cs typeface="+mn-lt"/>
            </a:endParaRPr>
          </a:p>
          <a:p>
            <a:r>
              <a:rPr lang="en-US" dirty="0">
                <a:cs typeface="+mn-lt"/>
              </a:rPr>
              <a:t>You can learn more about LCIF's recognition programs on our website.</a:t>
            </a:r>
          </a:p>
          <a:p>
            <a:endParaRPr lang="en-US" dirty="0">
              <a:ea typeface="Calibri"/>
              <a:cs typeface="Calibri"/>
            </a:endParaRPr>
          </a:p>
          <a:p>
            <a:r>
              <a:rPr lang="en-US" dirty="0">
                <a:ea typeface="Calibri"/>
                <a:cs typeface="Calibri"/>
              </a:rPr>
              <a:t>Now I would like to turn the presentation back over to Chairperson Alexander for closing remarks before we open it up for questions.</a:t>
            </a:r>
          </a:p>
          <a:p>
            <a:br>
              <a:rPr lang="en-US" dirty="0">
                <a:cs typeface="+mn-lt"/>
              </a:rPr>
            </a:br>
            <a:endParaRPr lang="en-US" dirty="0">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32</a:t>
            </a:fld>
            <a:endParaRPr lang="en-US"/>
          </a:p>
        </p:txBody>
      </p:sp>
    </p:spTree>
    <p:extLst>
      <p:ext uri="{BB962C8B-B14F-4D97-AF65-F5344CB8AC3E}">
        <p14:creationId xmlns:p14="http://schemas.microsoft.com/office/powerpoint/2010/main" val="2155812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latin typeface="Times New Roman" panose="02020603050405020304" pitchFamily="18" charset="0"/>
                <a:cs typeface="Times New Roman" panose="02020603050405020304" pitchFamily="18" charset="0"/>
              </a:rPr>
              <a:t>[CHAIRPERSON ALEXANDER]</a:t>
            </a:r>
          </a:p>
          <a:p>
            <a:endParaRPr lang="en-US" dirty="0"/>
          </a:p>
          <a:p>
            <a:r>
              <a:rPr lang="en-US" dirty="0"/>
              <a:t>Thank you, [staff name]. </a:t>
            </a:r>
          </a:p>
          <a:p>
            <a:endParaRPr lang="en-US" dirty="0"/>
          </a:p>
          <a:p>
            <a:r>
              <a:rPr lang="en-US" dirty="0"/>
              <a:t>Although those benefitting from your support may never know of your generosity, Lions Clubs International Foundation and our beneficiaries are grateful for your support.</a:t>
            </a:r>
          </a:p>
          <a:p>
            <a:endParaRPr lang="en-US" dirty="0">
              <a:cs typeface="Calibri"/>
            </a:endParaRPr>
          </a:p>
          <a:p>
            <a:r>
              <a:rPr lang="en-US" dirty="0">
                <a:cs typeface="Calibri"/>
              </a:rPr>
              <a:t>That concludes today's seminar. Thank you all for joining us and learning more about our global foundation, LCIF. </a:t>
            </a:r>
            <a:br>
              <a:rPr lang="en-US" dirty="0">
                <a:cs typeface="+mn-lt"/>
              </a:rPr>
            </a:br>
            <a:endParaRPr lang="en-US" dirty="0">
              <a:cs typeface="+mn-lt"/>
            </a:endParaRPr>
          </a:p>
          <a:p>
            <a:r>
              <a:rPr lang="en-US" dirty="0">
                <a:cs typeface="Calibri"/>
              </a:rPr>
              <a:t>Please be sure to attend the other LCIF seminars scheduled during the forum...  </a:t>
            </a:r>
          </a:p>
          <a:p>
            <a:endParaRPr lang="en-US" dirty="0">
              <a:cs typeface="Calibri"/>
            </a:endParaRPr>
          </a:p>
          <a:p>
            <a:r>
              <a:rPr lang="en-US" dirty="0">
                <a:cs typeface="Calibri"/>
              </a:rPr>
              <a:t>Open it up for questions….</a:t>
            </a:r>
          </a:p>
        </p:txBody>
      </p:sp>
      <p:sp>
        <p:nvSpPr>
          <p:cNvPr id="4" name="Slide Number Placeholder 3"/>
          <p:cNvSpPr>
            <a:spLocks noGrp="1"/>
          </p:cNvSpPr>
          <p:nvPr>
            <p:ph type="sldNum" sz="quarter" idx="5"/>
          </p:nvPr>
        </p:nvSpPr>
        <p:spPr/>
        <p:txBody>
          <a:bodyPr/>
          <a:lstStyle/>
          <a:p>
            <a:fld id="{65F38A34-01B5-8B47-8788-985DCB17BFD7}" type="slidenum">
              <a:rPr lang="en-US" smtClean="0"/>
              <a:t>33</a:t>
            </a:fld>
            <a:endParaRPr lang="en-US"/>
          </a:p>
        </p:txBody>
      </p:sp>
    </p:spTree>
    <p:extLst>
      <p:ext uri="{BB962C8B-B14F-4D97-AF65-F5344CB8AC3E}">
        <p14:creationId xmlns:p14="http://schemas.microsoft.com/office/powerpoint/2010/main" val="1507290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cs typeface="Calibri"/>
              </a:rPr>
              <a:t>[CHAIRPERSON ALEXANDER]</a:t>
            </a:r>
          </a:p>
          <a:p>
            <a:endParaRPr lang="en-US" dirty="0">
              <a:cs typeface="Calibri"/>
            </a:endParaRPr>
          </a:p>
          <a:p>
            <a:r>
              <a:rPr lang="en-US" dirty="0">
                <a:cs typeface="Calibri"/>
              </a:rPr>
              <a:t>LCIF was founded in 1968 to take the work of Lions to new heights by tackling global problems and assisting Lions with both large- and small- scale humanitarian projects. Since its founding, LCIF has awarded more than one point two billion U.S. dollars in grants to Lions, filling our organization's history with high-impact projects, meaningful partnerships, and the kindness and service of Lions.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a:p>
        </p:txBody>
      </p:sp>
    </p:spTree>
    <p:extLst>
      <p:ext uri="{BB962C8B-B14F-4D97-AF65-F5344CB8AC3E}">
        <p14:creationId xmlns:p14="http://schemas.microsoft.com/office/powerpoint/2010/main" val="395203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cs typeface="Calibri"/>
              </a:rPr>
              <a:t>[CHAIRPERSON ALEXANDER]</a:t>
            </a:r>
          </a:p>
          <a:p>
            <a:endParaRPr lang="en-US" dirty="0">
              <a:cs typeface="Calibri"/>
            </a:endParaRPr>
          </a:p>
          <a:p>
            <a:r>
              <a:rPr lang="en-US" dirty="0">
                <a:cs typeface="Calibri"/>
              </a:rPr>
              <a:t>Here in Constitutional Area VII you can see that LCIF has supported grants totaling over $26 million dollars.</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 tremendous amount of service was enabled through these grants.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But it takes the generosity of our Lions to make these grants happen.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Let’s take a moment to celebrate LCIF's recent fundraising successes made possible by Lions and other supporters like YOU.</a:t>
            </a:r>
          </a:p>
          <a:p>
            <a:endParaRPr lang="en-US" dirty="0">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2598424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cs typeface="Calibri"/>
              </a:rPr>
              <a:t>[CHAIRPERSON ALEXANDER]</a:t>
            </a:r>
          </a:p>
          <a:p>
            <a:endParaRPr lang="en-US" dirty="0"/>
          </a:p>
          <a:p>
            <a:r>
              <a:rPr lang="en-US" dirty="0"/>
              <a:t>At the International Lions Convention in Las Vegas, Nevada in 2018, LCIF announced the most ambitions fundraising effort in Lions' history - Campaign 100. The campaign goal was to raise three hundred million U.S. dollars to expand Lions' commitment to communities and empower our service for years and decades to come by:</a:t>
            </a:r>
            <a:endParaRPr lang="en-US" dirty="0">
              <a:cs typeface="Calibri"/>
            </a:endParaRPr>
          </a:p>
          <a:p>
            <a:endParaRPr lang="en-US" sz="1400" dirty="0">
              <a:latin typeface="Times New Roman" panose="02020603050405020304" pitchFamily="18" charset="0"/>
              <a:cs typeface="Times New Roman" panose="02020603050405020304" pitchFamily="18" charset="0"/>
            </a:endParaRPr>
          </a:p>
          <a:p>
            <a:pPr marL="178027" indent="-178027">
              <a:buFont typeface="Arial" panose="020B0604020202020204" pitchFamily="34" charset="0"/>
              <a:buChar char="•"/>
            </a:pPr>
            <a:r>
              <a:rPr lang="en-US" sz="1400" dirty="0">
                <a:solidFill>
                  <a:srgbClr val="000000"/>
                </a:solidFill>
                <a:latin typeface="Times New Roman" panose="02020603050405020304" pitchFamily="18" charset="0"/>
                <a:cs typeface="Times New Roman" panose="02020603050405020304" pitchFamily="18" charset="0"/>
              </a:rPr>
              <a:t>Increasing our service impact in the areas of vision, youth, disaster relief, and humanitarian causes;</a:t>
            </a:r>
          </a:p>
          <a:p>
            <a:endParaRPr lang="en-US" sz="1400" dirty="0">
              <a:solidFill>
                <a:srgbClr val="000000"/>
              </a:solidFill>
              <a:latin typeface="Times New Roman" panose="02020603050405020304" pitchFamily="18" charset="0"/>
              <a:cs typeface="Times New Roman" panose="02020603050405020304" pitchFamily="18" charset="0"/>
            </a:endParaRPr>
          </a:p>
          <a:p>
            <a:pPr marL="178027" indent="-178027">
              <a:buFont typeface="Arial" panose="020B0604020202020204" pitchFamily="34" charset="0"/>
              <a:buChar char="•"/>
            </a:pPr>
            <a:r>
              <a:rPr lang="en-US" sz="1400" dirty="0">
                <a:solidFill>
                  <a:srgbClr val="000000"/>
                </a:solidFill>
                <a:latin typeface="Times New Roman" panose="02020603050405020304" pitchFamily="18" charset="0"/>
                <a:cs typeface="Times New Roman" panose="02020603050405020304" pitchFamily="18" charset="0"/>
              </a:rPr>
              <a:t>Fighting diabetes and improving the quality of life for those diagnosed;</a:t>
            </a:r>
          </a:p>
          <a:p>
            <a:endParaRPr lang="en-US" sz="1400" dirty="0">
              <a:solidFill>
                <a:srgbClr val="000000"/>
              </a:solidFill>
              <a:latin typeface="Times New Roman" panose="02020603050405020304" pitchFamily="18" charset="0"/>
              <a:cs typeface="Times New Roman" panose="02020603050405020304" pitchFamily="18" charset="0"/>
            </a:endParaRPr>
          </a:p>
          <a:p>
            <a:pPr marL="178027" indent="-178027">
              <a:buFont typeface="Arial" panose="020B0604020202020204" pitchFamily="34" charset="0"/>
              <a:buChar char="•"/>
            </a:pPr>
            <a:r>
              <a:rPr lang="en-US" sz="1400" dirty="0">
                <a:solidFill>
                  <a:srgbClr val="000000"/>
                </a:solidFill>
                <a:latin typeface="Times New Roman" panose="02020603050405020304" pitchFamily="18" charset="0"/>
                <a:cs typeface="Times New Roman" panose="02020603050405020304" pitchFamily="18" charset="0"/>
              </a:rPr>
              <a:t>And expanding our global causes to include hunger, childhood cancer, and environment</a:t>
            </a:r>
          </a:p>
          <a:p>
            <a:endParaRPr lang="en-US" sz="1400" dirty="0">
              <a:solidFill>
                <a:srgbClr val="00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AE45CF7-7425-FD40-8218-CC60E76BE5A1}" type="slidenum">
              <a:rPr lang="en-US" smtClean="0"/>
              <a:t>6</a:t>
            </a:fld>
            <a:endParaRPr lang="en-US"/>
          </a:p>
        </p:txBody>
      </p:sp>
    </p:spTree>
    <p:extLst>
      <p:ext uri="{BB962C8B-B14F-4D97-AF65-F5344CB8AC3E}">
        <p14:creationId xmlns:p14="http://schemas.microsoft.com/office/powerpoint/2010/main" val="1313444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lnSpc>
                <a:spcPct val="103000"/>
              </a:lnSpc>
              <a:spcBef>
                <a:spcPts val="684"/>
              </a:spcBef>
              <a:spcAft>
                <a:spcPts val="684"/>
              </a:spcAft>
              <a:defRPr/>
            </a:pPr>
            <a:r>
              <a:rPr lang="en-US" b="1" dirty="0">
                <a:cs typeface="Calibri"/>
              </a:rPr>
              <a:t>[CHAIRPERSON ALEXANDER]</a:t>
            </a:r>
          </a:p>
          <a:p>
            <a:pPr defTabSz="949478">
              <a:lnSpc>
                <a:spcPct val="103000"/>
              </a:lnSpc>
              <a:spcBef>
                <a:spcPts val="684"/>
              </a:spcBef>
              <a:spcAft>
                <a:spcPts val="684"/>
              </a:spcAft>
              <a:defRPr/>
            </a:pPr>
            <a:endParaRPr lang="en-US" dirty="0">
              <a:solidFill>
                <a:prstClr val="black"/>
              </a:solidFill>
              <a:latin typeface="Times New Roman"/>
              <a:ea typeface="Arial" panose="020B0604020202020204" pitchFamily="34" charset="0"/>
              <a:cs typeface="Times New Roman"/>
            </a:endParaRPr>
          </a:p>
          <a:p>
            <a:pPr defTabSz="949478">
              <a:lnSpc>
                <a:spcPct val="103000"/>
              </a:lnSpc>
              <a:spcBef>
                <a:spcPts val="684"/>
              </a:spcBef>
              <a:spcAft>
                <a:spcPts val="684"/>
              </a:spcAft>
              <a:defRPr/>
            </a:pPr>
            <a:r>
              <a:rPr lang="en-US" dirty="0">
                <a:solidFill>
                  <a:prstClr val="black"/>
                </a:solidFill>
                <a:latin typeface="Times New Roman"/>
                <a:ea typeface="Arial" panose="020B0604020202020204" pitchFamily="34" charset="0"/>
                <a:cs typeface="Times New Roman"/>
              </a:rPr>
              <a:t>Our goals were high for this campaign, but we knew that through this achievement, hundreds of millions of lives would be changed for the better. </a:t>
            </a:r>
            <a:endParaRPr lang="en-US" dirty="0">
              <a:solidFill>
                <a:prstClr val="black"/>
              </a:solidFill>
              <a:latin typeface="Times New Roman" panose="02020603050405020304" pitchFamily="18" charset="0"/>
              <a:ea typeface="Arial" panose="020B0604020202020204" pitchFamily="34" charset="0"/>
            </a:endParaRPr>
          </a:p>
        </p:txBody>
      </p:sp>
      <p:sp>
        <p:nvSpPr>
          <p:cNvPr id="4" name="Slide Number Placeholder 3"/>
          <p:cNvSpPr>
            <a:spLocks noGrp="1"/>
          </p:cNvSpPr>
          <p:nvPr>
            <p:ph type="sldNum" sz="quarter" idx="5"/>
          </p:nvPr>
        </p:nvSpPr>
        <p:spPr/>
        <p:txBody>
          <a:bodyPr/>
          <a:lstStyle/>
          <a:p>
            <a:fld id="{9AE45CF7-7425-FD40-8218-CC60E76BE5A1}" type="slidenum">
              <a:rPr lang="en-US" smtClean="0"/>
              <a:t>7</a:t>
            </a:fld>
            <a:endParaRPr lang="en-US"/>
          </a:p>
        </p:txBody>
      </p:sp>
    </p:spTree>
    <p:extLst>
      <p:ext uri="{BB962C8B-B14F-4D97-AF65-F5344CB8AC3E}">
        <p14:creationId xmlns:p14="http://schemas.microsoft.com/office/powerpoint/2010/main" val="1404607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cs typeface="Calibri"/>
              </a:rPr>
              <a:t>[CHAIRPERSON ALEXANDER]</a:t>
            </a:r>
          </a:p>
          <a:p>
            <a:endParaRPr lang="en-US" dirty="0">
              <a:cs typeface="Calibri"/>
            </a:endParaRPr>
          </a:p>
          <a:p>
            <a:r>
              <a:rPr lang="en-US" dirty="0">
                <a:cs typeface="Calibri"/>
              </a:rPr>
              <a:t>At the 104th International Lions Convention in Montreal, Canada, LCIF announced that it had not only reached but exceeded the campaign goals, making history for our organization. </a:t>
            </a:r>
            <a:endParaRPr lang="en-US" b="1" dirty="0">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3130724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r>
              <a:rPr lang="en-US" b="1" dirty="0">
                <a:cs typeface="Calibri"/>
              </a:rPr>
              <a:t>[CHAIRPERSON ALEXANDER]</a:t>
            </a:r>
          </a:p>
          <a:p>
            <a:pPr defTabSz="967518">
              <a:defRPr/>
            </a:pPr>
            <a:endParaRPr lang="en-US" dirty="0">
              <a:latin typeface="Times New Roman" panose="02020603050405020304" pitchFamily="18" charset="0"/>
              <a:cs typeface="Times New Roman" panose="02020603050405020304" pitchFamily="18" charset="0"/>
            </a:endParaRPr>
          </a:p>
          <a:p>
            <a:pPr defTabSz="967518">
              <a:defRPr/>
            </a:pPr>
            <a:r>
              <a:rPr lang="en-US" dirty="0">
                <a:latin typeface="Times New Roman"/>
                <a:cs typeface="Times New Roman"/>
              </a:rPr>
              <a:t>Now I would like to introduce Past International President Dr. Jitsuhiro Yamada, Campaign 100 International Chairperson to talk more about our accomplishments!</a:t>
            </a:r>
            <a:endParaRPr lang="en-US" dirty="0"/>
          </a:p>
          <a:p>
            <a:pPr defTabSz="967518">
              <a:defRPr/>
            </a:pPr>
            <a:endParaRPr lang="en-US" dirty="0">
              <a:latin typeface="Times New Roman" panose="02020603050405020304" pitchFamily="18" charset="0"/>
              <a:cs typeface="Times New Roman" panose="02020603050405020304" pitchFamily="18" charset="0"/>
            </a:endParaRPr>
          </a:p>
          <a:p>
            <a:pPr defTabSz="967518">
              <a:defRPr/>
            </a:pPr>
            <a:r>
              <a:rPr lang="en-US" b="1" dirty="0">
                <a:latin typeface="Times New Roman" panose="02020603050405020304" pitchFamily="18" charset="0"/>
                <a:cs typeface="Times New Roman" panose="02020603050405020304" pitchFamily="18" charset="0"/>
              </a:rPr>
              <a:t>[PIP YAMADA]</a:t>
            </a:r>
          </a:p>
          <a:p>
            <a:pPr defTabSz="967518">
              <a:defRPr/>
            </a:pPr>
            <a:endParaRPr lang="en-US" b="1" dirty="0">
              <a:latin typeface="Times New Roman" panose="02020603050405020304" pitchFamily="18" charset="0"/>
              <a:cs typeface="Times New Roman" panose="02020603050405020304" pitchFamily="18" charset="0"/>
            </a:endParaRPr>
          </a:p>
          <a:p>
            <a:pPr defTabSz="967518">
              <a:defRPr/>
            </a:pPr>
            <a:r>
              <a:rPr lang="en-US" dirty="0">
                <a:latin typeface="Times New Roman"/>
                <a:cs typeface="Times New Roman"/>
              </a:rPr>
              <a:t>Thank you, Chairperson Doug. Lions, I am honored to be with you today as we celebrate the success of Campaign 100 and look towards our foundation’s bright future.</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1814172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83707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213398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606450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648980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103660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348562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891296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343394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312426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3672538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66275213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625889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597500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961764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2471962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16380771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3398982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819257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3932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16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2757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3318684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7186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15669643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DB7CF-837E-4CB8-9844-EC90FA2BDF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FC7DF3A0-03CB-47E6-A500-C99BF5B78A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9DFE622-897E-4ABF-9BFA-D734C9ACC713}"/>
              </a:ext>
            </a:extLst>
          </p:cNvPr>
          <p:cNvSpPr>
            <a:spLocks noGrp="1"/>
          </p:cNvSpPr>
          <p:nvPr>
            <p:ph type="dt" sz="half" idx="10"/>
          </p:nvPr>
        </p:nvSpPr>
        <p:spPr/>
        <p:txBody>
          <a:bodyPr/>
          <a:lstStyle/>
          <a:p>
            <a:fld id="{52328DFC-E554-43C5-A470-74E3AFA62119}" type="datetimeFigureOut">
              <a:rPr lang="en-AU" smtClean="0"/>
              <a:t>19/10/2022</a:t>
            </a:fld>
            <a:endParaRPr lang="en-AU"/>
          </a:p>
        </p:txBody>
      </p:sp>
      <p:sp>
        <p:nvSpPr>
          <p:cNvPr id="5" name="Footer Placeholder 4">
            <a:extLst>
              <a:ext uri="{FF2B5EF4-FFF2-40B4-BE49-F238E27FC236}">
                <a16:creationId xmlns:a16="http://schemas.microsoft.com/office/drawing/2014/main" id="{91BEE039-DBAA-4F79-8F0E-0463ADED72C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CB03F30-713B-4988-A10B-6B8656BA7A8A}"/>
              </a:ext>
            </a:extLst>
          </p:cNvPr>
          <p:cNvSpPr>
            <a:spLocks noGrp="1"/>
          </p:cNvSpPr>
          <p:nvPr>
            <p:ph type="sldNum" sz="quarter" idx="12"/>
          </p:nvPr>
        </p:nvSpPr>
        <p:spPr/>
        <p:txBody>
          <a:bodyPr/>
          <a:lstStyle/>
          <a:p>
            <a:fld id="{0CC9D9AF-EC0C-44EC-992B-B1EFFFEF81E7}" type="slidenum">
              <a:rPr lang="en-AU" smtClean="0"/>
              <a:t>‹#›</a:t>
            </a:fld>
            <a:endParaRPr lang="en-AU"/>
          </a:p>
        </p:txBody>
      </p:sp>
    </p:spTree>
    <p:extLst>
      <p:ext uri="{BB962C8B-B14F-4D97-AF65-F5344CB8AC3E}">
        <p14:creationId xmlns:p14="http://schemas.microsoft.com/office/powerpoint/2010/main" val="4149241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049EF-D2F5-45AC-96AB-03DC983F07E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450A139-C609-406A-8472-3E06EC5FD0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8922D4D-6283-4614-A822-8F7F538CDFE5}"/>
              </a:ext>
            </a:extLst>
          </p:cNvPr>
          <p:cNvSpPr>
            <a:spLocks noGrp="1"/>
          </p:cNvSpPr>
          <p:nvPr>
            <p:ph type="dt" sz="half" idx="10"/>
          </p:nvPr>
        </p:nvSpPr>
        <p:spPr/>
        <p:txBody>
          <a:bodyPr/>
          <a:lstStyle/>
          <a:p>
            <a:fld id="{52328DFC-E554-43C5-A470-74E3AFA62119}" type="datetimeFigureOut">
              <a:rPr lang="en-AU" smtClean="0"/>
              <a:t>19/10/2022</a:t>
            </a:fld>
            <a:endParaRPr lang="en-AU"/>
          </a:p>
        </p:txBody>
      </p:sp>
      <p:sp>
        <p:nvSpPr>
          <p:cNvPr id="5" name="Footer Placeholder 4">
            <a:extLst>
              <a:ext uri="{FF2B5EF4-FFF2-40B4-BE49-F238E27FC236}">
                <a16:creationId xmlns:a16="http://schemas.microsoft.com/office/drawing/2014/main" id="{909BE753-F4D3-491F-92FE-ADCE51F1E2A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9D49819-22CB-443D-8D87-0AFD72D894F3}"/>
              </a:ext>
            </a:extLst>
          </p:cNvPr>
          <p:cNvSpPr>
            <a:spLocks noGrp="1"/>
          </p:cNvSpPr>
          <p:nvPr>
            <p:ph type="sldNum" sz="quarter" idx="12"/>
          </p:nvPr>
        </p:nvSpPr>
        <p:spPr/>
        <p:txBody>
          <a:bodyPr/>
          <a:lstStyle/>
          <a:p>
            <a:fld id="{0CC9D9AF-EC0C-44EC-992B-B1EFFFEF81E7}" type="slidenum">
              <a:rPr lang="en-AU" smtClean="0"/>
              <a:t>‹#›</a:t>
            </a:fld>
            <a:endParaRPr lang="en-AU"/>
          </a:p>
        </p:txBody>
      </p:sp>
    </p:spTree>
    <p:extLst>
      <p:ext uri="{BB962C8B-B14F-4D97-AF65-F5344CB8AC3E}">
        <p14:creationId xmlns:p14="http://schemas.microsoft.com/office/powerpoint/2010/main" val="18920146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092A7-803D-4FD3-923D-8A8B28F1A8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EB2237D1-8310-4DAF-841A-BA0AE4AD8A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70CD6E-1805-4903-909B-1DCEDCCBD9FA}"/>
              </a:ext>
            </a:extLst>
          </p:cNvPr>
          <p:cNvSpPr>
            <a:spLocks noGrp="1"/>
          </p:cNvSpPr>
          <p:nvPr>
            <p:ph type="dt" sz="half" idx="10"/>
          </p:nvPr>
        </p:nvSpPr>
        <p:spPr/>
        <p:txBody>
          <a:bodyPr/>
          <a:lstStyle/>
          <a:p>
            <a:fld id="{52328DFC-E554-43C5-A470-74E3AFA62119}" type="datetimeFigureOut">
              <a:rPr lang="en-AU" smtClean="0"/>
              <a:t>19/10/2022</a:t>
            </a:fld>
            <a:endParaRPr lang="en-AU"/>
          </a:p>
        </p:txBody>
      </p:sp>
      <p:sp>
        <p:nvSpPr>
          <p:cNvPr id="5" name="Footer Placeholder 4">
            <a:extLst>
              <a:ext uri="{FF2B5EF4-FFF2-40B4-BE49-F238E27FC236}">
                <a16:creationId xmlns:a16="http://schemas.microsoft.com/office/drawing/2014/main" id="{C26CF86B-A07D-465E-A099-D09F14D5667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8A470E8-5E8D-43D2-840F-95934E8FC0D3}"/>
              </a:ext>
            </a:extLst>
          </p:cNvPr>
          <p:cNvSpPr>
            <a:spLocks noGrp="1"/>
          </p:cNvSpPr>
          <p:nvPr>
            <p:ph type="sldNum" sz="quarter" idx="12"/>
          </p:nvPr>
        </p:nvSpPr>
        <p:spPr/>
        <p:txBody>
          <a:bodyPr/>
          <a:lstStyle/>
          <a:p>
            <a:fld id="{0CC9D9AF-EC0C-44EC-992B-B1EFFFEF81E7}" type="slidenum">
              <a:rPr lang="en-AU" smtClean="0"/>
              <a:t>‹#›</a:t>
            </a:fld>
            <a:endParaRPr lang="en-AU"/>
          </a:p>
        </p:txBody>
      </p:sp>
    </p:spTree>
    <p:extLst>
      <p:ext uri="{BB962C8B-B14F-4D97-AF65-F5344CB8AC3E}">
        <p14:creationId xmlns:p14="http://schemas.microsoft.com/office/powerpoint/2010/main" val="3430979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95BFF-96B1-47C6-B465-873A49CDD78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C399F54-43BD-4678-9ADE-B82EC70B58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87A12B29-9252-4D7A-B63B-3F2369B89D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65BEA5E8-81E7-48E8-B4ED-CB5972AC6F51}"/>
              </a:ext>
            </a:extLst>
          </p:cNvPr>
          <p:cNvSpPr>
            <a:spLocks noGrp="1"/>
          </p:cNvSpPr>
          <p:nvPr>
            <p:ph type="dt" sz="half" idx="10"/>
          </p:nvPr>
        </p:nvSpPr>
        <p:spPr/>
        <p:txBody>
          <a:bodyPr/>
          <a:lstStyle/>
          <a:p>
            <a:fld id="{52328DFC-E554-43C5-A470-74E3AFA62119}" type="datetimeFigureOut">
              <a:rPr lang="en-AU" smtClean="0"/>
              <a:t>19/10/2022</a:t>
            </a:fld>
            <a:endParaRPr lang="en-AU"/>
          </a:p>
        </p:txBody>
      </p:sp>
      <p:sp>
        <p:nvSpPr>
          <p:cNvPr id="6" name="Footer Placeholder 5">
            <a:extLst>
              <a:ext uri="{FF2B5EF4-FFF2-40B4-BE49-F238E27FC236}">
                <a16:creationId xmlns:a16="http://schemas.microsoft.com/office/drawing/2014/main" id="{5372CE29-ED06-4321-AC0B-3BB51BC53FE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D0DE82D-6B43-4239-9145-4ECBC4FF181D}"/>
              </a:ext>
            </a:extLst>
          </p:cNvPr>
          <p:cNvSpPr>
            <a:spLocks noGrp="1"/>
          </p:cNvSpPr>
          <p:nvPr>
            <p:ph type="sldNum" sz="quarter" idx="12"/>
          </p:nvPr>
        </p:nvSpPr>
        <p:spPr/>
        <p:txBody>
          <a:bodyPr/>
          <a:lstStyle/>
          <a:p>
            <a:fld id="{0CC9D9AF-EC0C-44EC-992B-B1EFFFEF81E7}" type="slidenum">
              <a:rPr lang="en-AU" smtClean="0"/>
              <a:t>‹#›</a:t>
            </a:fld>
            <a:endParaRPr lang="en-AU"/>
          </a:p>
        </p:txBody>
      </p:sp>
    </p:spTree>
    <p:extLst>
      <p:ext uri="{BB962C8B-B14F-4D97-AF65-F5344CB8AC3E}">
        <p14:creationId xmlns:p14="http://schemas.microsoft.com/office/powerpoint/2010/main" val="3829561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60E0-CA52-4D2A-8D5A-1A517F37203D}"/>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BF8508A-C364-47F9-BEB8-E2AF8AB9A7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552487-94E8-44A2-AE77-C6745F10DF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6D8615E-AD50-4458-8B04-59188F58D6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6A5AB1-1497-484C-841F-E10A629F3E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4A785322-12AF-4CE0-9ADF-0886FF7389E5}"/>
              </a:ext>
            </a:extLst>
          </p:cNvPr>
          <p:cNvSpPr>
            <a:spLocks noGrp="1"/>
          </p:cNvSpPr>
          <p:nvPr>
            <p:ph type="dt" sz="half" idx="10"/>
          </p:nvPr>
        </p:nvSpPr>
        <p:spPr/>
        <p:txBody>
          <a:bodyPr/>
          <a:lstStyle/>
          <a:p>
            <a:fld id="{52328DFC-E554-43C5-A470-74E3AFA62119}" type="datetimeFigureOut">
              <a:rPr lang="en-AU" smtClean="0"/>
              <a:t>19/10/2022</a:t>
            </a:fld>
            <a:endParaRPr lang="en-AU"/>
          </a:p>
        </p:txBody>
      </p:sp>
      <p:sp>
        <p:nvSpPr>
          <p:cNvPr id="8" name="Footer Placeholder 7">
            <a:extLst>
              <a:ext uri="{FF2B5EF4-FFF2-40B4-BE49-F238E27FC236}">
                <a16:creationId xmlns:a16="http://schemas.microsoft.com/office/drawing/2014/main" id="{948517D3-7792-4CAE-966C-2CCA4C9BA7F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1FA802FE-7ED4-48A6-A37B-E3F76E9DB438}"/>
              </a:ext>
            </a:extLst>
          </p:cNvPr>
          <p:cNvSpPr>
            <a:spLocks noGrp="1"/>
          </p:cNvSpPr>
          <p:nvPr>
            <p:ph type="sldNum" sz="quarter" idx="12"/>
          </p:nvPr>
        </p:nvSpPr>
        <p:spPr/>
        <p:txBody>
          <a:bodyPr/>
          <a:lstStyle/>
          <a:p>
            <a:fld id="{0CC9D9AF-EC0C-44EC-992B-B1EFFFEF81E7}" type="slidenum">
              <a:rPr lang="en-AU" smtClean="0"/>
              <a:t>‹#›</a:t>
            </a:fld>
            <a:endParaRPr lang="en-AU"/>
          </a:p>
        </p:txBody>
      </p:sp>
    </p:spTree>
    <p:extLst>
      <p:ext uri="{BB962C8B-B14F-4D97-AF65-F5344CB8AC3E}">
        <p14:creationId xmlns:p14="http://schemas.microsoft.com/office/powerpoint/2010/main" val="3420480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DC534-C324-4296-AFE5-98E8273A3EBF}"/>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2C72BDDB-9313-40FF-A994-632963EC7CAD}"/>
              </a:ext>
            </a:extLst>
          </p:cNvPr>
          <p:cNvSpPr>
            <a:spLocks noGrp="1"/>
          </p:cNvSpPr>
          <p:nvPr>
            <p:ph type="dt" sz="half" idx="10"/>
          </p:nvPr>
        </p:nvSpPr>
        <p:spPr/>
        <p:txBody>
          <a:bodyPr/>
          <a:lstStyle/>
          <a:p>
            <a:fld id="{52328DFC-E554-43C5-A470-74E3AFA62119}" type="datetimeFigureOut">
              <a:rPr lang="en-AU" smtClean="0"/>
              <a:t>19/10/2022</a:t>
            </a:fld>
            <a:endParaRPr lang="en-AU"/>
          </a:p>
        </p:txBody>
      </p:sp>
      <p:sp>
        <p:nvSpPr>
          <p:cNvPr id="4" name="Footer Placeholder 3">
            <a:extLst>
              <a:ext uri="{FF2B5EF4-FFF2-40B4-BE49-F238E27FC236}">
                <a16:creationId xmlns:a16="http://schemas.microsoft.com/office/drawing/2014/main" id="{019CF0B1-EC42-4CC7-93EE-751503AB113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ADBE986-F21B-4E40-9D97-0FFB6EBC5F6F}"/>
              </a:ext>
            </a:extLst>
          </p:cNvPr>
          <p:cNvSpPr>
            <a:spLocks noGrp="1"/>
          </p:cNvSpPr>
          <p:nvPr>
            <p:ph type="sldNum" sz="quarter" idx="12"/>
          </p:nvPr>
        </p:nvSpPr>
        <p:spPr/>
        <p:txBody>
          <a:bodyPr/>
          <a:lstStyle/>
          <a:p>
            <a:fld id="{0CC9D9AF-EC0C-44EC-992B-B1EFFFEF81E7}" type="slidenum">
              <a:rPr lang="en-AU" smtClean="0"/>
              <a:t>‹#›</a:t>
            </a:fld>
            <a:endParaRPr lang="en-AU"/>
          </a:p>
        </p:txBody>
      </p:sp>
    </p:spTree>
    <p:extLst>
      <p:ext uri="{BB962C8B-B14F-4D97-AF65-F5344CB8AC3E}">
        <p14:creationId xmlns:p14="http://schemas.microsoft.com/office/powerpoint/2010/main" val="40466921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36D3A0-0806-4F2E-B22B-E486C33C2AB3}"/>
              </a:ext>
            </a:extLst>
          </p:cNvPr>
          <p:cNvSpPr>
            <a:spLocks noGrp="1"/>
          </p:cNvSpPr>
          <p:nvPr>
            <p:ph type="dt" sz="half" idx="10"/>
          </p:nvPr>
        </p:nvSpPr>
        <p:spPr/>
        <p:txBody>
          <a:bodyPr/>
          <a:lstStyle/>
          <a:p>
            <a:fld id="{52328DFC-E554-43C5-A470-74E3AFA62119}" type="datetimeFigureOut">
              <a:rPr lang="en-AU" smtClean="0"/>
              <a:t>19/10/2022</a:t>
            </a:fld>
            <a:endParaRPr lang="en-AU"/>
          </a:p>
        </p:txBody>
      </p:sp>
      <p:sp>
        <p:nvSpPr>
          <p:cNvPr id="3" name="Footer Placeholder 2">
            <a:extLst>
              <a:ext uri="{FF2B5EF4-FFF2-40B4-BE49-F238E27FC236}">
                <a16:creationId xmlns:a16="http://schemas.microsoft.com/office/drawing/2014/main" id="{D597A3CD-E58B-4C37-B364-02815343BDE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F9A6DA5-8C3C-4823-AA41-2CECA0D618B2}"/>
              </a:ext>
            </a:extLst>
          </p:cNvPr>
          <p:cNvSpPr>
            <a:spLocks noGrp="1"/>
          </p:cNvSpPr>
          <p:nvPr>
            <p:ph type="sldNum" sz="quarter" idx="12"/>
          </p:nvPr>
        </p:nvSpPr>
        <p:spPr/>
        <p:txBody>
          <a:bodyPr/>
          <a:lstStyle/>
          <a:p>
            <a:fld id="{0CC9D9AF-EC0C-44EC-992B-B1EFFFEF81E7}" type="slidenum">
              <a:rPr lang="en-AU" smtClean="0"/>
              <a:t>‹#›</a:t>
            </a:fld>
            <a:endParaRPr lang="en-AU"/>
          </a:p>
        </p:txBody>
      </p:sp>
    </p:spTree>
    <p:extLst>
      <p:ext uri="{BB962C8B-B14F-4D97-AF65-F5344CB8AC3E}">
        <p14:creationId xmlns:p14="http://schemas.microsoft.com/office/powerpoint/2010/main" val="22585961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A0FED-101E-41B4-87CC-BC89B7734E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2314FF6-8390-4ADC-BB29-64E9BABAFF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8AA7269-3542-4419-A25D-88D7E3CAFC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89034-929F-43C4-BE5C-E22F31DDAE1D}"/>
              </a:ext>
            </a:extLst>
          </p:cNvPr>
          <p:cNvSpPr>
            <a:spLocks noGrp="1"/>
          </p:cNvSpPr>
          <p:nvPr>
            <p:ph type="dt" sz="half" idx="10"/>
          </p:nvPr>
        </p:nvSpPr>
        <p:spPr/>
        <p:txBody>
          <a:bodyPr/>
          <a:lstStyle/>
          <a:p>
            <a:fld id="{52328DFC-E554-43C5-A470-74E3AFA62119}" type="datetimeFigureOut">
              <a:rPr lang="en-AU" smtClean="0"/>
              <a:t>19/10/2022</a:t>
            </a:fld>
            <a:endParaRPr lang="en-AU"/>
          </a:p>
        </p:txBody>
      </p:sp>
      <p:sp>
        <p:nvSpPr>
          <p:cNvPr id="6" name="Footer Placeholder 5">
            <a:extLst>
              <a:ext uri="{FF2B5EF4-FFF2-40B4-BE49-F238E27FC236}">
                <a16:creationId xmlns:a16="http://schemas.microsoft.com/office/drawing/2014/main" id="{D761B2B7-8149-4FBB-B1FF-F7F3D183B5A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4FB0FE7-B7BA-4E21-90F5-F04B6BE035F5}"/>
              </a:ext>
            </a:extLst>
          </p:cNvPr>
          <p:cNvSpPr>
            <a:spLocks noGrp="1"/>
          </p:cNvSpPr>
          <p:nvPr>
            <p:ph type="sldNum" sz="quarter" idx="12"/>
          </p:nvPr>
        </p:nvSpPr>
        <p:spPr/>
        <p:txBody>
          <a:bodyPr/>
          <a:lstStyle/>
          <a:p>
            <a:fld id="{0CC9D9AF-EC0C-44EC-992B-B1EFFFEF81E7}" type="slidenum">
              <a:rPr lang="en-AU" smtClean="0"/>
              <a:t>‹#›</a:t>
            </a:fld>
            <a:endParaRPr lang="en-AU"/>
          </a:p>
        </p:txBody>
      </p:sp>
    </p:spTree>
    <p:extLst>
      <p:ext uri="{BB962C8B-B14F-4D97-AF65-F5344CB8AC3E}">
        <p14:creationId xmlns:p14="http://schemas.microsoft.com/office/powerpoint/2010/main" val="737111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38540923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C16AE-3539-487F-A0AE-77486CBBA5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49FD38E-1CC6-48B3-B7FE-895D59A9E7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98944A0-3479-4A4E-AA5B-824CFF1B16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B90647-0B12-4F4C-9F90-252743CBA854}"/>
              </a:ext>
            </a:extLst>
          </p:cNvPr>
          <p:cNvSpPr>
            <a:spLocks noGrp="1"/>
          </p:cNvSpPr>
          <p:nvPr>
            <p:ph type="dt" sz="half" idx="10"/>
          </p:nvPr>
        </p:nvSpPr>
        <p:spPr/>
        <p:txBody>
          <a:bodyPr/>
          <a:lstStyle/>
          <a:p>
            <a:fld id="{52328DFC-E554-43C5-A470-74E3AFA62119}" type="datetimeFigureOut">
              <a:rPr lang="en-AU" smtClean="0"/>
              <a:t>19/10/2022</a:t>
            </a:fld>
            <a:endParaRPr lang="en-AU"/>
          </a:p>
        </p:txBody>
      </p:sp>
      <p:sp>
        <p:nvSpPr>
          <p:cNvPr id="6" name="Footer Placeholder 5">
            <a:extLst>
              <a:ext uri="{FF2B5EF4-FFF2-40B4-BE49-F238E27FC236}">
                <a16:creationId xmlns:a16="http://schemas.microsoft.com/office/drawing/2014/main" id="{FA61A41F-2978-4EF4-96B9-1A725424064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241D6D8-A18C-4042-894F-D2CF0E5FCDEE}"/>
              </a:ext>
            </a:extLst>
          </p:cNvPr>
          <p:cNvSpPr>
            <a:spLocks noGrp="1"/>
          </p:cNvSpPr>
          <p:nvPr>
            <p:ph type="sldNum" sz="quarter" idx="12"/>
          </p:nvPr>
        </p:nvSpPr>
        <p:spPr/>
        <p:txBody>
          <a:bodyPr/>
          <a:lstStyle/>
          <a:p>
            <a:fld id="{0CC9D9AF-EC0C-44EC-992B-B1EFFFEF81E7}" type="slidenum">
              <a:rPr lang="en-AU" smtClean="0"/>
              <a:t>‹#›</a:t>
            </a:fld>
            <a:endParaRPr lang="en-AU"/>
          </a:p>
        </p:txBody>
      </p:sp>
    </p:spTree>
    <p:extLst>
      <p:ext uri="{BB962C8B-B14F-4D97-AF65-F5344CB8AC3E}">
        <p14:creationId xmlns:p14="http://schemas.microsoft.com/office/powerpoint/2010/main" val="32310491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D589E-150A-4B47-B816-857C29EC10A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4896188-B4FF-4081-8B98-6C53995C65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0BAA844-29F5-4B35-8FD9-EC2BC9C665AD}"/>
              </a:ext>
            </a:extLst>
          </p:cNvPr>
          <p:cNvSpPr>
            <a:spLocks noGrp="1"/>
          </p:cNvSpPr>
          <p:nvPr>
            <p:ph type="dt" sz="half" idx="10"/>
          </p:nvPr>
        </p:nvSpPr>
        <p:spPr/>
        <p:txBody>
          <a:bodyPr/>
          <a:lstStyle/>
          <a:p>
            <a:fld id="{52328DFC-E554-43C5-A470-74E3AFA62119}" type="datetimeFigureOut">
              <a:rPr lang="en-AU" smtClean="0"/>
              <a:t>19/10/2022</a:t>
            </a:fld>
            <a:endParaRPr lang="en-AU"/>
          </a:p>
        </p:txBody>
      </p:sp>
      <p:sp>
        <p:nvSpPr>
          <p:cNvPr id="5" name="Footer Placeholder 4">
            <a:extLst>
              <a:ext uri="{FF2B5EF4-FFF2-40B4-BE49-F238E27FC236}">
                <a16:creationId xmlns:a16="http://schemas.microsoft.com/office/drawing/2014/main" id="{071A0C7B-09B9-4970-80F3-BE9D15893D4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22F1B01-5BDC-467A-A2E8-E005B45D25A1}"/>
              </a:ext>
            </a:extLst>
          </p:cNvPr>
          <p:cNvSpPr>
            <a:spLocks noGrp="1"/>
          </p:cNvSpPr>
          <p:nvPr>
            <p:ph type="sldNum" sz="quarter" idx="12"/>
          </p:nvPr>
        </p:nvSpPr>
        <p:spPr/>
        <p:txBody>
          <a:bodyPr/>
          <a:lstStyle/>
          <a:p>
            <a:fld id="{0CC9D9AF-EC0C-44EC-992B-B1EFFFEF81E7}" type="slidenum">
              <a:rPr lang="en-AU" smtClean="0"/>
              <a:t>‹#›</a:t>
            </a:fld>
            <a:endParaRPr lang="en-AU"/>
          </a:p>
        </p:txBody>
      </p:sp>
    </p:spTree>
    <p:extLst>
      <p:ext uri="{BB962C8B-B14F-4D97-AF65-F5344CB8AC3E}">
        <p14:creationId xmlns:p14="http://schemas.microsoft.com/office/powerpoint/2010/main" val="15701857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525EA2-1F94-46DD-99C0-E1CDBDCD594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228B648-9A66-4FEA-AF66-ABB35251C9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B3DCDDD-1C02-40BC-9D11-57F7EDDC2079}"/>
              </a:ext>
            </a:extLst>
          </p:cNvPr>
          <p:cNvSpPr>
            <a:spLocks noGrp="1"/>
          </p:cNvSpPr>
          <p:nvPr>
            <p:ph type="dt" sz="half" idx="10"/>
          </p:nvPr>
        </p:nvSpPr>
        <p:spPr/>
        <p:txBody>
          <a:bodyPr/>
          <a:lstStyle/>
          <a:p>
            <a:fld id="{52328DFC-E554-43C5-A470-74E3AFA62119}" type="datetimeFigureOut">
              <a:rPr lang="en-AU" smtClean="0"/>
              <a:t>19/10/2022</a:t>
            </a:fld>
            <a:endParaRPr lang="en-AU"/>
          </a:p>
        </p:txBody>
      </p:sp>
      <p:sp>
        <p:nvSpPr>
          <p:cNvPr id="5" name="Footer Placeholder 4">
            <a:extLst>
              <a:ext uri="{FF2B5EF4-FFF2-40B4-BE49-F238E27FC236}">
                <a16:creationId xmlns:a16="http://schemas.microsoft.com/office/drawing/2014/main" id="{80B8A9B7-C166-4932-BC8D-5D188B3FE1F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46D3C0F-E262-4D79-872E-1B52C8538C66}"/>
              </a:ext>
            </a:extLst>
          </p:cNvPr>
          <p:cNvSpPr>
            <a:spLocks noGrp="1"/>
          </p:cNvSpPr>
          <p:nvPr>
            <p:ph type="sldNum" sz="quarter" idx="12"/>
          </p:nvPr>
        </p:nvSpPr>
        <p:spPr/>
        <p:txBody>
          <a:bodyPr/>
          <a:lstStyle/>
          <a:p>
            <a:fld id="{0CC9D9AF-EC0C-44EC-992B-B1EFFFEF81E7}" type="slidenum">
              <a:rPr lang="en-AU" smtClean="0"/>
              <a:t>‹#›</a:t>
            </a:fld>
            <a:endParaRPr lang="en-AU"/>
          </a:p>
        </p:txBody>
      </p:sp>
    </p:spTree>
    <p:extLst>
      <p:ext uri="{BB962C8B-B14F-4D97-AF65-F5344CB8AC3E}">
        <p14:creationId xmlns:p14="http://schemas.microsoft.com/office/powerpoint/2010/main" val="4158731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755087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4114513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731117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1143341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147952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9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295046466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0" r:id="rId3"/>
    <p:sldLayoutId id="2147483673" r:id="rId4"/>
    <p:sldLayoutId id="2147483674" r:id="rId5"/>
    <p:sldLayoutId id="2147483665" r:id="rId6"/>
    <p:sldLayoutId id="2147483675" r:id="rId7"/>
    <p:sldLayoutId id="2147483679" r:id="rId8"/>
    <p:sldLayoutId id="2147483687" r:id="rId9"/>
    <p:sldLayoutId id="2147483682" r:id="rId10"/>
    <p:sldLayoutId id="2147483680" r:id="rId11"/>
    <p:sldLayoutId id="2147483676" r:id="rId12"/>
    <p:sldLayoutId id="2147483689" r:id="rId13"/>
    <p:sldLayoutId id="2147483686" r:id="rId14"/>
    <p:sldLayoutId id="2147483684" r:id="rId15"/>
    <p:sldLayoutId id="2147483688" r:id="rId16"/>
    <p:sldLayoutId id="2147483677" r:id="rId17"/>
    <p:sldLayoutId id="2147483681" r:id="rId18"/>
    <p:sldLayoutId id="2147483685" r:id="rId19"/>
    <p:sldLayoutId id="2147483678" r:id="rId20"/>
    <p:sldLayoutId id="2147483683" r:id="rId21"/>
    <p:sldLayoutId id="2147483666" r:id="rId22"/>
    <p:sldLayoutId id="2147483667" r:id="rId23"/>
    <p:sldLayoutId id="2147483668" r:id="rId24"/>
    <p:sldLayoutId id="2147483669" r:id="rId25"/>
    <p:sldLayoutId id="2147483670" r:id="rId26"/>
    <p:sldLayoutId id="2147483671" r:id="rId27"/>
    <p:sldLayoutId id="2147483672" r:id="rId28"/>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49AA42-C974-4601-A3B3-E622C30BF5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F38DFAE-79AE-4200-A2BD-E2C4F4CDC9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ACEA269-A8DA-42B6-B2B5-82977E6315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28DFC-E554-43C5-A470-74E3AFA62119}" type="datetimeFigureOut">
              <a:rPr lang="en-AU" smtClean="0"/>
              <a:t>19/10/2022</a:t>
            </a:fld>
            <a:endParaRPr lang="en-AU"/>
          </a:p>
        </p:txBody>
      </p:sp>
      <p:sp>
        <p:nvSpPr>
          <p:cNvPr id="5" name="Footer Placeholder 4">
            <a:extLst>
              <a:ext uri="{FF2B5EF4-FFF2-40B4-BE49-F238E27FC236}">
                <a16:creationId xmlns:a16="http://schemas.microsoft.com/office/drawing/2014/main" id="{D971EB07-8097-4368-BD8B-A398CB02BE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59E92D50-26D0-44EE-B55C-5FA394CAF8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C9D9AF-EC0C-44EC-992B-B1EFFFEF81E7}" type="slidenum">
              <a:rPr lang="en-AU" smtClean="0"/>
              <a:t>‹#›</a:t>
            </a:fld>
            <a:endParaRPr lang="en-AU"/>
          </a:p>
        </p:txBody>
      </p:sp>
    </p:spTree>
    <p:extLst>
      <p:ext uri="{BB962C8B-B14F-4D97-AF65-F5344CB8AC3E}">
        <p14:creationId xmlns:p14="http://schemas.microsoft.com/office/powerpoint/2010/main" val="419831306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hyperlink" Target="https://unstats.un.org/sdgs/report/2022/The-Sustainable-Development-Goals-Report-2022.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hyperlink" Target="https://unstats.un.org/sdgs/report/2022/The-Sustainable-Development-Goals-Report-2022.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hyperlink" Target="https://unstats.un.org/sdgs/report/2022/The-Sustainable-Development-Goals-Report-2022.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41.png"/><Relationship Id="rId7"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microsoft.com/office/2007/relationships/hdphoto" Target="../media/hdphoto3.wdp"/><Relationship Id="rId11" Type="http://schemas.openxmlformats.org/officeDocument/2006/relationships/image" Target="../media/image47.jpg"/><Relationship Id="rId5" Type="http://schemas.openxmlformats.org/officeDocument/2006/relationships/image" Target="../media/image42.png"/><Relationship Id="rId10" Type="http://schemas.openxmlformats.org/officeDocument/2006/relationships/image" Target="../media/image46.jpg"/><Relationship Id="rId4" Type="http://schemas.microsoft.com/office/2007/relationships/hdphoto" Target="../media/hdphoto2.wdp"/><Relationship Id="rId9" Type="http://schemas.openxmlformats.org/officeDocument/2006/relationships/image" Target="../media/image45.jp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21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FC431-34D6-4F66-88A3-313F99C5E002}"/>
              </a:ext>
            </a:extLst>
          </p:cNvPr>
          <p:cNvSpPr>
            <a:spLocks noGrp="1"/>
          </p:cNvSpPr>
          <p:nvPr>
            <p:ph type="ctrTitle"/>
          </p:nvPr>
        </p:nvSpPr>
        <p:spPr>
          <a:xfrm>
            <a:off x="1524000" y="1917505"/>
            <a:ext cx="9144000" cy="2387600"/>
          </a:xfrm>
        </p:spPr>
        <p:txBody>
          <a:bodyPr>
            <a:normAutofit fontScale="90000"/>
          </a:bodyPr>
          <a:lstStyle/>
          <a:p>
            <a:r>
              <a:rPr lang="en-AU" b="1" dirty="0">
                <a:solidFill>
                  <a:schemeClr val="bg1"/>
                </a:solidFill>
              </a:rPr>
              <a:t>Lions Clubs International Foundation:</a:t>
            </a:r>
            <a:br>
              <a:rPr lang="en-AU" b="1" dirty="0">
                <a:solidFill>
                  <a:schemeClr val="bg1"/>
                </a:solidFill>
              </a:rPr>
            </a:br>
            <a:r>
              <a:rPr lang="en-AU" b="1" dirty="0">
                <a:solidFill>
                  <a:schemeClr val="bg1"/>
                </a:solidFill>
              </a:rPr>
              <a:t>Supporting the Global Community</a:t>
            </a:r>
          </a:p>
        </p:txBody>
      </p:sp>
      <p:sp>
        <p:nvSpPr>
          <p:cNvPr id="3" name="Subtitle 2">
            <a:extLst>
              <a:ext uri="{FF2B5EF4-FFF2-40B4-BE49-F238E27FC236}">
                <a16:creationId xmlns:a16="http://schemas.microsoft.com/office/drawing/2014/main" id="{6061DF89-4571-464F-BA5F-C83F349D64E5}"/>
              </a:ext>
            </a:extLst>
          </p:cNvPr>
          <p:cNvSpPr>
            <a:spLocks noGrp="1"/>
          </p:cNvSpPr>
          <p:nvPr>
            <p:ph type="subTitle" idx="1"/>
          </p:nvPr>
        </p:nvSpPr>
        <p:spPr>
          <a:xfrm>
            <a:off x="1524000" y="4397180"/>
            <a:ext cx="9144000" cy="1655762"/>
          </a:xfrm>
        </p:spPr>
        <p:txBody>
          <a:bodyPr/>
          <a:lstStyle/>
          <a:p>
            <a:endParaRPr lang="en-AU" dirty="0">
              <a:solidFill>
                <a:schemeClr val="bg1"/>
              </a:solidFill>
            </a:endParaRPr>
          </a:p>
          <a:p>
            <a:r>
              <a:rPr lang="en-AU" dirty="0">
                <a:solidFill>
                  <a:schemeClr val="bg1"/>
                </a:solidFill>
              </a:rPr>
              <a:t>IPIP Douglas X. Alexander</a:t>
            </a:r>
          </a:p>
          <a:p>
            <a:r>
              <a:rPr lang="en-AU" i="1" dirty="0">
                <a:solidFill>
                  <a:schemeClr val="bg1"/>
                </a:solidFill>
              </a:rPr>
              <a:t>LCIF Chairperson</a:t>
            </a:r>
          </a:p>
        </p:txBody>
      </p:sp>
      <p:pic>
        <p:nvPicPr>
          <p:cNvPr id="5" name="Picture 4">
            <a:extLst>
              <a:ext uri="{FF2B5EF4-FFF2-40B4-BE49-F238E27FC236}">
                <a16:creationId xmlns:a16="http://schemas.microsoft.com/office/drawing/2014/main" id="{CEF08392-6CF9-385C-1817-C2EA858B76DA}"/>
              </a:ext>
            </a:extLst>
          </p:cNvPr>
          <p:cNvPicPr>
            <a:picLocks noChangeAspect="1"/>
          </p:cNvPicPr>
          <p:nvPr/>
        </p:nvPicPr>
        <p:blipFill rotWithShape="1">
          <a:blip r:embed="rId3"/>
          <a:srcRect b="11642"/>
          <a:stretch/>
        </p:blipFill>
        <p:spPr>
          <a:xfrm>
            <a:off x="4310716" y="370882"/>
            <a:ext cx="3570567" cy="767254"/>
          </a:xfrm>
          <a:prstGeom prst="rect">
            <a:avLst/>
          </a:prstGeom>
        </p:spPr>
      </p:pic>
    </p:spTree>
    <p:extLst>
      <p:ext uri="{BB962C8B-B14F-4D97-AF65-F5344CB8AC3E}">
        <p14:creationId xmlns:p14="http://schemas.microsoft.com/office/powerpoint/2010/main" val="3683272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4929B-6A24-D64F-264E-23A54913C4AE}"/>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3B16B0E-D906-F680-14B7-65CD791BA9EF}"/>
              </a:ext>
            </a:extLst>
          </p:cNvPr>
          <p:cNvSpPr txBox="1"/>
          <p:nvPr/>
        </p:nvSpPr>
        <p:spPr>
          <a:xfrm>
            <a:off x="368968" y="1582340"/>
            <a:ext cx="11454064" cy="3693319"/>
          </a:xfrm>
          <a:prstGeom prst="rect">
            <a:avLst/>
          </a:prstGeom>
          <a:noFill/>
        </p:spPr>
        <p:txBody>
          <a:bodyPr wrap="square" rtlCol="0">
            <a:spAutoFit/>
          </a:bodyPr>
          <a:lstStyle/>
          <a:p>
            <a:pPr algn="ctr"/>
            <a:r>
              <a:rPr lang="en-US" sz="13800" b="1" dirty="0">
                <a:solidFill>
                  <a:srgbClr val="FFFFFF"/>
                </a:solidFill>
                <a:cs typeface="Arial" panose="020B0604020202020204" pitchFamily="34" charset="0"/>
              </a:rPr>
              <a:t>US$325 </a:t>
            </a:r>
            <a:br>
              <a:rPr lang="en-US" sz="13800" b="1" dirty="0">
                <a:solidFill>
                  <a:srgbClr val="FFFFFF"/>
                </a:solidFill>
                <a:cs typeface="Arial" panose="020B0604020202020204" pitchFamily="34" charset="0"/>
              </a:rPr>
            </a:br>
            <a:r>
              <a:rPr lang="en-US" sz="9600" b="1" dirty="0">
                <a:solidFill>
                  <a:srgbClr val="FFFFFF"/>
                </a:solidFill>
                <a:cs typeface="Arial" panose="020B0604020202020204" pitchFamily="34" charset="0"/>
              </a:rPr>
              <a:t>MILLION</a:t>
            </a:r>
            <a:endParaRPr lang="en-US" sz="13800" b="1" dirty="0">
              <a:solidFill>
                <a:srgbClr val="FFFFFF"/>
              </a:solidFill>
              <a:cs typeface="Arial" panose="020B0604020202020204" pitchFamily="34" charset="0"/>
            </a:endParaRPr>
          </a:p>
        </p:txBody>
      </p:sp>
    </p:spTree>
    <p:extLst>
      <p:ext uri="{BB962C8B-B14F-4D97-AF65-F5344CB8AC3E}">
        <p14:creationId xmlns:p14="http://schemas.microsoft.com/office/powerpoint/2010/main" val="248039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ody Copy">
            <a:extLst>
              <a:ext uri="{FF2B5EF4-FFF2-40B4-BE49-F238E27FC236}">
                <a16:creationId xmlns:a16="http://schemas.microsoft.com/office/drawing/2014/main" id="{2E50E5EB-D1FE-7D49-B16E-C5870ABEC04F}"/>
              </a:ext>
            </a:extLst>
          </p:cNvPr>
          <p:cNvSpPr txBox="1">
            <a:spLocks/>
          </p:cNvSpPr>
          <p:nvPr/>
        </p:nvSpPr>
        <p:spPr>
          <a:xfrm>
            <a:off x="6809646" y="864601"/>
            <a:ext cx="4914756" cy="564112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Bef>
                <a:spcPts val="0"/>
              </a:spcBef>
              <a:spcAft>
                <a:spcPts val="1800"/>
              </a:spcAft>
              <a:buClr>
                <a:srgbClr val="EBB700"/>
              </a:buClr>
              <a:buSzPct val="100000"/>
              <a:buFont typeface="Lucida Grande" panose="020B0600040502020204" pitchFamily="34" charset="0"/>
              <a:buChar char="▶"/>
            </a:pPr>
            <a:r>
              <a:rPr lang="en-US" kern="0" dirty="0">
                <a:solidFill>
                  <a:schemeClr val="bg1"/>
                </a:solidFill>
                <a:latin typeface="Arial" charset="0"/>
                <a:ea typeface="Arial" charset="0"/>
                <a:cs typeface="Arial" charset="0"/>
              </a:rPr>
              <a:t>New grant programs in Childhood Cancer and Hunger </a:t>
            </a:r>
          </a:p>
          <a:p>
            <a:pPr marL="342900" indent="-342900">
              <a:spcBef>
                <a:spcPts val="0"/>
              </a:spcBef>
              <a:spcAft>
                <a:spcPts val="1800"/>
              </a:spcAft>
              <a:buClr>
                <a:srgbClr val="EBB700"/>
              </a:buClr>
              <a:buSzPct val="100000"/>
              <a:buFont typeface="Lucida Grande" panose="020B0600040502020204" pitchFamily="34" charset="0"/>
              <a:buChar char="▶"/>
            </a:pPr>
            <a:r>
              <a:rPr lang="en-US" kern="0" dirty="0">
                <a:solidFill>
                  <a:schemeClr val="bg1"/>
                </a:solidFill>
                <a:latin typeface="Arial" charset="0"/>
                <a:ea typeface="Arial" charset="0"/>
                <a:cs typeface="Arial" charset="0"/>
              </a:rPr>
              <a:t>Mobilized the Refugees and Displaced Persons fund </a:t>
            </a:r>
          </a:p>
          <a:p>
            <a:pPr marL="342900" indent="-342900">
              <a:spcBef>
                <a:spcPts val="0"/>
              </a:spcBef>
              <a:spcAft>
                <a:spcPts val="1800"/>
              </a:spcAft>
              <a:buClr>
                <a:srgbClr val="EBB700"/>
              </a:buClr>
              <a:buSzPct val="100000"/>
              <a:buFont typeface="Lucida Grande" panose="020B0600040502020204" pitchFamily="34" charset="0"/>
              <a:buChar char="▶"/>
            </a:pPr>
            <a:r>
              <a:rPr lang="en-US" kern="0" dirty="0">
                <a:solidFill>
                  <a:schemeClr val="bg1"/>
                </a:solidFill>
                <a:latin typeface="Arial" charset="0"/>
                <a:ea typeface="Arial" charset="0"/>
                <a:cs typeface="Arial" charset="0"/>
              </a:rPr>
              <a:t>Increased ability to quickly award grants in times of disaster and during global crises </a:t>
            </a:r>
          </a:p>
          <a:p>
            <a:pPr marL="342900" indent="-342900">
              <a:spcBef>
                <a:spcPts val="0"/>
              </a:spcBef>
              <a:spcAft>
                <a:spcPts val="1800"/>
              </a:spcAft>
              <a:buClr>
                <a:srgbClr val="EBB700"/>
              </a:buClr>
              <a:buSzPct val="100000"/>
              <a:buFont typeface="Lucida Grande" panose="020B0600040502020204" pitchFamily="34" charset="0"/>
              <a:buChar char="▶"/>
            </a:pPr>
            <a:r>
              <a:rPr lang="en-US" kern="0" dirty="0">
                <a:solidFill>
                  <a:schemeClr val="bg1"/>
                </a:solidFill>
                <a:latin typeface="Arial" charset="0"/>
                <a:ea typeface="Arial" charset="0"/>
                <a:cs typeface="Arial" charset="0"/>
              </a:rPr>
              <a:t>Continued support for the world’s youth </a:t>
            </a:r>
          </a:p>
          <a:p>
            <a:pPr marL="342900" indent="-342900">
              <a:spcBef>
                <a:spcPts val="0"/>
              </a:spcBef>
              <a:spcAft>
                <a:spcPts val="1800"/>
              </a:spcAft>
              <a:buClr>
                <a:srgbClr val="EBB700"/>
              </a:buClr>
              <a:buSzPct val="100000"/>
              <a:buFont typeface="Lucida Grande" panose="020B0600040502020204" pitchFamily="34" charset="0"/>
              <a:buChar char="▶"/>
            </a:pPr>
            <a:r>
              <a:rPr lang="en-US" kern="0" dirty="0">
                <a:solidFill>
                  <a:schemeClr val="bg1"/>
                </a:solidFill>
                <a:latin typeface="Arial" charset="0"/>
                <a:ea typeface="Arial" charset="0"/>
                <a:cs typeface="Arial" charset="0"/>
              </a:rPr>
              <a:t>Innovative grant projects to protect and restore our environment </a:t>
            </a:r>
          </a:p>
          <a:p>
            <a:pPr marL="342900" indent="-342900">
              <a:spcBef>
                <a:spcPts val="0"/>
              </a:spcBef>
              <a:spcAft>
                <a:spcPts val="1800"/>
              </a:spcAft>
              <a:buClr>
                <a:srgbClr val="EBB700"/>
              </a:buClr>
              <a:buSzPct val="100000"/>
              <a:buFont typeface="Lucida Grande" panose="020B0600040502020204" pitchFamily="34" charset="0"/>
              <a:buChar char="▶"/>
            </a:pPr>
            <a:r>
              <a:rPr lang="en-US" kern="0" dirty="0">
                <a:solidFill>
                  <a:schemeClr val="bg1"/>
                </a:solidFill>
                <a:latin typeface="Arial" charset="0"/>
                <a:ea typeface="Arial" charset="0"/>
                <a:cs typeface="Arial" charset="0"/>
              </a:rPr>
              <a:t>Lives changed for the better – many even saved - because of Lions’ service</a:t>
            </a: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263504"/>
            <a:ext cx="5092507" cy="2045303"/>
          </a:xfrm>
          <a:prstGeom prst="rect">
            <a:avLst/>
          </a:prstGeom>
          <a:noFill/>
        </p:spPr>
        <p:txBody>
          <a:bodyPr wrap="square" rtlCol="0" anchor="b">
            <a:spAutoFit/>
          </a:bodyPr>
          <a:lstStyle/>
          <a:p>
            <a:pPr algn="ctr">
              <a:lnSpc>
                <a:spcPts val="8000"/>
              </a:lnSpc>
            </a:pPr>
            <a:r>
              <a:rPr lang="en-US" sz="5400" b="1" dirty="0">
                <a:solidFill>
                  <a:srgbClr val="00338D"/>
                </a:solidFill>
                <a:latin typeface="Arial" panose="020B0604020202020204" pitchFamily="34" charset="0"/>
                <a:ea typeface="Arial" charset="0"/>
                <a:cs typeface="Arial" panose="020B0604020202020204" pitchFamily="34" charset="0"/>
              </a:rPr>
              <a:t>Campaign 100 Achievements</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25106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4929B-6A24-D64F-264E-23A54913C4AE}"/>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3B16B0E-D906-F680-14B7-65CD791BA9EF}"/>
              </a:ext>
            </a:extLst>
          </p:cNvPr>
          <p:cNvSpPr txBox="1"/>
          <p:nvPr/>
        </p:nvSpPr>
        <p:spPr>
          <a:xfrm>
            <a:off x="425897" y="2640702"/>
            <a:ext cx="11454064" cy="1323439"/>
          </a:xfrm>
          <a:prstGeom prst="rect">
            <a:avLst/>
          </a:prstGeom>
          <a:noFill/>
        </p:spPr>
        <p:txBody>
          <a:bodyPr wrap="square" rtlCol="0">
            <a:spAutoFit/>
          </a:bodyPr>
          <a:lstStyle/>
          <a:p>
            <a:pPr algn="ctr"/>
            <a:r>
              <a:rPr lang="en-US" sz="8000" b="1" dirty="0">
                <a:solidFill>
                  <a:srgbClr val="FFFFFF"/>
                </a:solidFill>
                <a:cs typeface="Arial" panose="020B0604020202020204" pitchFamily="34" charset="0"/>
              </a:rPr>
              <a:t>THANK YOU!</a:t>
            </a:r>
          </a:p>
        </p:txBody>
      </p:sp>
      <p:cxnSp>
        <p:nvCxnSpPr>
          <p:cNvPr id="7" name="Straight Connector 6">
            <a:extLst>
              <a:ext uri="{FF2B5EF4-FFF2-40B4-BE49-F238E27FC236}">
                <a16:creationId xmlns:a16="http://schemas.microsoft.com/office/drawing/2014/main" id="{5A41CE10-BEAD-A59D-4AC8-4C4977EEF977}"/>
              </a:ext>
            </a:extLst>
          </p:cNvPr>
          <p:cNvCxnSpPr/>
          <p:nvPr/>
        </p:nvCxnSpPr>
        <p:spPr>
          <a:xfrm>
            <a:off x="4357260" y="3933507"/>
            <a:ext cx="3591339" cy="0"/>
          </a:xfrm>
          <a:prstGeom prst="line">
            <a:avLst/>
          </a:prstGeom>
          <a:noFill/>
          <a:ln w="57150" cap="flat" cmpd="sng" algn="ctr">
            <a:solidFill>
              <a:srgbClr val="EBB700"/>
            </a:solidFill>
            <a:prstDash val="solid"/>
            <a:miter lim="800000"/>
          </a:ln>
          <a:effectLst/>
        </p:spPr>
      </p:cxnSp>
      <p:sp>
        <p:nvSpPr>
          <p:cNvPr id="9" name="Rectangle 8">
            <a:extLst>
              <a:ext uri="{FF2B5EF4-FFF2-40B4-BE49-F238E27FC236}">
                <a16:creationId xmlns:a16="http://schemas.microsoft.com/office/drawing/2014/main" id="{68DF7E3C-D04F-D18D-1177-C36FAB3AFAE3}"/>
              </a:ext>
            </a:extLst>
          </p:cNvPr>
          <p:cNvSpPr/>
          <p:nvPr/>
        </p:nvSpPr>
        <p:spPr>
          <a:xfrm>
            <a:off x="6986180" y="473334"/>
            <a:ext cx="3978167" cy="769441"/>
          </a:xfrm>
          <a:prstGeom prst="rect">
            <a:avLst/>
          </a:prstGeom>
        </p:spPr>
        <p:txBody>
          <a:bodyPr wrap="square" anchor="ctr">
            <a:spAutoFit/>
          </a:bodyPr>
          <a:lstStyle/>
          <a:p>
            <a:pPr algn="ctr"/>
            <a:r>
              <a:rPr lang="en-US" sz="4400" b="1" dirty="0" err="1">
                <a:solidFill>
                  <a:srgbClr val="407CCA"/>
                </a:solidFill>
              </a:rPr>
              <a:t>감사합니다</a:t>
            </a:r>
            <a:endParaRPr lang="en-US" sz="4400" b="1" dirty="0">
              <a:solidFill>
                <a:srgbClr val="407CCA"/>
              </a:solidFill>
            </a:endParaRPr>
          </a:p>
        </p:txBody>
      </p:sp>
      <p:sp>
        <p:nvSpPr>
          <p:cNvPr id="10" name="Rectangle 9">
            <a:extLst>
              <a:ext uri="{FF2B5EF4-FFF2-40B4-BE49-F238E27FC236}">
                <a16:creationId xmlns:a16="http://schemas.microsoft.com/office/drawing/2014/main" id="{9737E61F-F617-5103-5E6B-B85E5DAF4F7D}"/>
              </a:ext>
            </a:extLst>
          </p:cNvPr>
          <p:cNvSpPr/>
          <p:nvPr/>
        </p:nvSpPr>
        <p:spPr>
          <a:xfrm>
            <a:off x="1401381" y="3900240"/>
            <a:ext cx="2405763" cy="707886"/>
          </a:xfrm>
          <a:prstGeom prst="rect">
            <a:avLst/>
          </a:prstGeom>
        </p:spPr>
        <p:txBody>
          <a:bodyPr wrap="square" anchor="ctr">
            <a:spAutoFit/>
          </a:bodyPr>
          <a:lstStyle/>
          <a:p>
            <a:pPr algn="ctr"/>
            <a:r>
              <a:rPr lang="en-US" sz="4000" b="1" dirty="0">
                <a:solidFill>
                  <a:schemeClr val="accent6"/>
                </a:solidFill>
              </a:rPr>
              <a:t>GRAZIE</a:t>
            </a:r>
          </a:p>
        </p:txBody>
      </p:sp>
      <p:sp>
        <p:nvSpPr>
          <p:cNvPr id="11" name="Rectangle 10">
            <a:extLst>
              <a:ext uri="{FF2B5EF4-FFF2-40B4-BE49-F238E27FC236}">
                <a16:creationId xmlns:a16="http://schemas.microsoft.com/office/drawing/2014/main" id="{D068EF74-1E4D-738D-EA2A-6FE9DAD242D2}"/>
              </a:ext>
            </a:extLst>
          </p:cNvPr>
          <p:cNvSpPr/>
          <p:nvPr/>
        </p:nvSpPr>
        <p:spPr>
          <a:xfrm>
            <a:off x="759145" y="449640"/>
            <a:ext cx="6096000" cy="769441"/>
          </a:xfrm>
          <a:prstGeom prst="rect">
            <a:avLst/>
          </a:prstGeom>
        </p:spPr>
        <p:txBody>
          <a:bodyPr anchor="ctr">
            <a:spAutoFit/>
          </a:bodyPr>
          <a:lstStyle/>
          <a:p>
            <a:pPr algn="ctr"/>
            <a:r>
              <a:rPr lang="en-US" sz="4400" b="1" dirty="0" err="1">
                <a:solidFill>
                  <a:schemeClr val="accent5"/>
                </a:solidFill>
              </a:rPr>
              <a:t>ありがとうございます</a:t>
            </a:r>
            <a:endParaRPr lang="en-US" sz="4400" b="1" dirty="0">
              <a:solidFill>
                <a:schemeClr val="accent5"/>
              </a:solidFill>
            </a:endParaRPr>
          </a:p>
        </p:txBody>
      </p:sp>
      <p:sp>
        <p:nvSpPr>
          <p:cNvPr id="12" name="Rectangle 11">
            <a:extLst>
              <a:ext uri="{FF2B5EF4-FFF2-40B4-BE49-F238E27FC236}">
                <a16:creationId xmlns:a16="http://schemas.microsoft.com/office/drawing/2014/main" id="{FB61EA56-EF6F-E9A1-F5AF-DCAD63820AF4}"/>
              </a:ext>
            </a:extLst>
          </p:cNvPr>
          <p:cNvSpPr/>
          <p:nvPr/>
        </p:nvSpPr>
        <p:spPr>
          <a:xfrm>
            <a:off x="4586527" y="1501929"/>
            <a:ext cx="3132804" cy="769441"/>
          </a:xfrm>
          <a:prstGeom prst="rect">
            <a:avLst/>
          </a:prstGeom>
        </p:spPr>
        <p:txBody>
          <a:bodyPr wrap="square" anchor="ctr">
            <a:spAutoFit/>
          </a:bodyPr>
          <a:lstStyle/>
          <a:p>
            <a:pPr algn="ctr"/>
            <a:r>
              <a:rPr lang="en-US" sz="4400" b="1" dirty="0" err="1">
                <a:solidFill>
                  <a:schemeClr val="accent2"/>
                </a:solidFill>
              </a:rPr>
              <a:t>謝謝您</a:t>
            </a:r>
            <a:r>
              <a:rPr lang="en-US" sz="4400" b="1" dirty="0">
                <a:solidFill>
                  <a:schemeClr val="accent2"/>
                </a:solidFill>
              </a:rPr>
              <a:t>！</a:t>
            </a:r>
          </a:p>
        </p:txBody>
      </p:sp>
      <p:sp>
        <p:nvSpPr>
          <p:cNvPr id="13" name="Rectangle 12">
            <a:extLst>
              <a:ext uri="{FF2B5EF4-FFF2-40B4-BE49-F238E27FC236}">
                <a16:creationId xmlns:a16="http://schemas.microsoft.com/office/drawing/2014/main" id="{0D16B348-5431-8F60-C330-44D300D87892}"/>
              </a:ext>
            </a:extLst>
          </p:cNvPr>
          <p:cNvSpPr/>
          <p:nvPr/>
        </p:nvSpPr>
        <p:spPr>
          <a:xfrm>
            <a:off x="5147356" y="4254183"/>
            <a:ext cx="3978167" cy="707886"/>
          </a:xfrm>
          <a:prstGeom prst="rect">
            <a:avLst/>
          </a:prstGeom>
        </p:spPr>
        <p:txBody>
          <a:bodyPr wrap="square" anchor="ctr">
            <a:spAutoFit/>
          </a:bodyPr>
          <a:lstStyle/>
          <a:p>
            <a:pPr algn="ctr"/>
            <a:r>
              <a:rPr lang="en-US" sz="4000" b="1" dirty="0">
                <a:solidFill>
                  <a:schemeClr val="accent3"/>
                </a:solidFill>
              </a:rPr>
              <a:t>GRACIAS</a:t>
            </a:r>
          </a:p>
        </p:txBody>
      </p:sp>
      <p:sp>
        <p:nvSpPr>
          <p:cNvPr id="14" name="Rectangle 13">
            <a:extLst>
              <a:ext uri="{FF2B5EF4-FFF2-40B4-BE49-F238E27FC236}">
                <a16:creationId xmlns:a16="http://schemas.microsoft.com/office/drawing/2014/main" id="{C56B49E4-914E-4283-5EFE-5090325DD654}"/>
              </a:ext>
            </a:extLst>
          </p:cNvPr>
          <p:cNvSpPr/>
          <p:nvPr/>
        </p:nvSpPr>
        <p:spPr>
          <a:xfrm>
            <a:off x="808268" y="4848205"/>
            <a:ext cx="5997753" cy="707886"/>
          </a:xfrm>
          <a:prstGeom prst="rect">
            <a:avLst/>
          </a:prstGeom>
        </p:spPr>
        <p:txBody>
          <a:bodyPr wrap="square" anchor="ctr">
            <a:spAutoFit/>
          </a:bodyPr>
          <a:lstStyle/>
          <a:p>
            <a:pPr algn="ctr"/>
            <a:r>
              <a:rPr lang="en-US" sz="4000" b="1" dirty="0">
                <a:solidFill>
                  <a:schemeClr val="accent2"/>
                </a:solidFill>
              </a:rPr>
              <a:t>MUITO OBRIGADO</a:t>
            </a:r>
          </a:p>
        </p:txBody>
      </p:sp>
      <p:sp>
        <p:nvSpPr>
          <p:cNvPr id="15" name="Rectangle 14">
            <a:extLst>
              <a:ext uri="{FF2B5EF4-FFF2-40B4-BE49-F238E27FC236}">
                <a16:creationId xmlns:a16="http://schemas.microsoft.com/office/drawing/2014/main" id="{E75504B7-2D44-A796-AA59-3CA48271F70E}"/>
              </a:ext>
            </a:extLst>
          </p:cNvPr>
          <p:cNvSpPr/>
          <p:nvPr/>
        </p:nvSpPr>
        <p:spPr>
          <a:xfrm>
            <a:off x="8569509" y="1602410"/>
            <a:ext cx="2815665" cy="707886"/>
          </a:xfrm>
          <a:prstGeom prst="rect">
            <a:avLst/>
          </a:prstGeom>
        </p:spPr>
        <p:txBody>
          <a:bodyPr wrap="square" anchor="ctr">
            <a:spAutoFit/>
          </a:bodyPr>
          <a:lstStyle/>
          <a:p>
            <a:pPr algn="ctr"/>
            <a:r>
              <a:rPr lang="en-US" sz="4000" b="1" dirty="0">
                <a:solidFill>
                  <a:schemeClr val="accent5"/>
                </a:solidFill>
              </a:rPr>
              <a:t>KIITOS</a:t>
            </a:r>
          </a:p>
        </p:txBody>
      </p:sp>
      <p:sp>
        <p:nvSpPr>
          <p:cNvPr id="16" name="Rectangle 15">
            <a:extLst>
              <a:ext uri="{FF2B5EF4-FFF2-40B4-BE49-F238E27FC236}">
                <a16:creationId xmlns:a16="http://schemas.microsoft.com/office/drawing/2014/main" id="{D9B6F326-0DD4-10FC-B452-A9FAC217079A}"/>
              </a:ext>
            </a:extLst>
          </p:cNvPr>
          <p:cNvSpPr/>
          <p:nvPr/>
        </p:nvSpPr>
        <p:spPr>
          <a:xfrm>
            <a:off x="7908751" y="3801386"/>
            <a:ext cx="3622412" cy="707886"/>
          </a:xfrm>
          <a:prstGeom prst="rect">
            <a:avLst/>
          </a:prstGeom>
        </p:spPr>
        <p:txBody>
          <a:bodyPr wrap="square" anchor="ctr">
            <a:spAutoFit/>
          </a:bodyPr>
          <a:lstStyle/>
          <a:p>
            <a:pPr algn="ctr"/>
            <a:r>
              <a:rPr lang="en-US" sz="4000" b="1" dirty="0">
                <a:solidFill>
                  <a:schemeClr val="bg1"/>
                </a:solidFill>
              </a:rPr>
              <a:t>TACK</a:t>
            </a:r>
          </a:p>
        </p:txBody>
      </p:sp>
      <p:sp>
        <p:nvSpPr>
          <p:cNvPr id="17" name="Rectangle 16">
            <a:extLst>
              <a:ext uri="{FF2B5EF4-FFF2-40B4-BE49-F238E27FC236}">
                <a16:creationId xmlns:a16="http://schemas.microsoft.com/office/drawing/2014/main" id="{FDA7CD6E-D0A6-D753-FFB5-C43B31D289D0}"/>
              </a:ext>
            </a:extLst>
          </p:cNvPr>
          <p:cNvSpPr/>
          <p:nvPr/>
        </p:nvSpPr>
        <p:spPr>
          <a:xfrm>
            <a:off x="1592280" y="1770733"/>
            <a:ext cx="2023963" cy="707886"/>
          </a:xfrm>
          <a:prstGeom prst="rect">
            <a:avLst/>
          </a:prstGeom>
        </p:spPr>
        <p:txBody>
          <a:bodyPr wrap="square" anchor="ctr">
            <a:spAutoFit/>
          </a:bodyPr>
          <a:lstStyle/>
          <a:p>
            <a:pPr algn="ctr"/>
            <a:r>
              <a:rPr lang="en-US" sz="4000" b="1" dirty="0">
                <a:solidFill>
                  <a:schemeClr val="bg1"/>
                </a:solidFill>
              </a:rPr>
              <a:t>MERCI</a:t>
            </a:r>
          </a:p>
        </p:txBody>
      </p:sp>
      <p:sp>
        <p:nvSpPr>
          <p:cNvPr id="18" name="Rectangle 17">
            <a:extLst>
              <a:ext uri="{FF2B5EF4-FFF2-40B4-BE49-F238E27FC236}">
                <a16:creationId xmlns:a16="http://schemas.microsoft.com/office/drawing/2014/main" id="{76A7E666-CDC9-D204-9802-61CAB1A58CC2}"/>
              </a:ext>
            </a:extLst>
          </p:cNvPr>
          <p:cNvSpPr/>
          <p:nvPr/>
        </p:nvSpPr>
        <p:spPr>
          <a:xfrm>
            <a:off x="8751919" y="5159778"/>
            <a:ext cx="2212428" cy="707886"/>
          </a:xfrm>
          <a:prstGeom prst="rect">
            <a:avLst/>
          </a:prstGeom>
        </p:spPr>
        <p:txBody>
          <a:bodyPr wrap="square" anchor="ctr">
            <a:spAutoFit/>
          </a:bodyPr>
          <a:lstStyle/>
          <a:p>
            <a:pPr algn="ctr"/>
            <a:r>
              <a:rPr lang="en-US" sz="4000" b="1" dirty="0">
                <a:solidFill>
                  <a:schemeClr val="accent6"/>
                </a:solidFill>
              </a:rPr>
              <a:t>DANKE</a:t>
            </a:r>
          </a:p>
        </p:txBody>
      </p:sp>
    </p:spTree>
    <p:extLst>
      <p:ext uri="{BB962C8B-B14F-4D97-AF65-F5344CB8AC3E}">
        <p14:creationId xmlns:p14="http://schemas.microsoft.com/office/powerpoint/2010/main" val="277029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Large #">
            <a:extLst>
              <a:ext uri="{FF2B5EF4-FFF2-40B4-BE49-F238E27FC236}">
                <a16:creationId xmlns:a16="http://schemas.microsoft.com/office/drawing/2014/main" id="{D5C17C08-696E-5D47-A66B-B4D6203DC3C2}"/>
              </a:ext>
            </a:extLst>
          </p:cNvPr>
          <p:cNvSpPr txBox="1"/>
          <p:nvPr/>
        </p:nvSpPr>
        <p:spPr>
          <a:xfrm>
            <a:off x="592580" y="4991287"/>
            <a:ext cx="6509416" cy="1208023"/>
          </a:xfrm>
          <a:prstGeom prst="rect">
            <a:avLst/>
          </a:prstGeom>
          <a:noFill/>
        </p:spPr>
        <p:txBody>
          <a:bodyPr wrap="square" lIns="91440" tIns="45720" rIns="91440" bIns="45720" rtlCol="0" anchor="t">
            <a:spAutoFit/>
          </a:bodyPr>
          <a:lstStyle/>
          <a:p>
            <a:pPr>
              <a:lnSpc>
                <a:spcPts val="6500"/>
              </a:lnSpc>
              <a:defRPr/>
            </a:pPr>
            <a:r>
              <a:rPr lang="en-US" sz="6600" b="1" dirty="0">
                <a:solidFill>
                  <a:srgbClr val="EBB700"/>
                </a:solidFill>
                <a:latin typeface="Arial"/>
                <a:cs typeface="Arial"/>
              </a:rPr>
              <a:t>What's Next?</a:t>
            </a:r>
            <a:endParaRPr lang="en-US" dirty="0"/>
          </a:p>
          <a:p>
            <a:pPr marL="0" marR="0" lvl="0" indent="0" algn="l" defTabSz="914400" rtl="0" eaLnBrk="1" fontAlgn="auto" latinLnBrk="0" hangingPunct="1">
              <a:lnSpc>
                <a:spcPts val="2200"/>
              </a:lnSpc>
              <a:spcBef>
                <a:spcPts val="0"/>
              </a:spcBef>
              <a:spcAft>
                <a:spcPts val="0"/>
              </a:spcAft>
              <a:buClrTx/>
              <a:buSzTx/>
              <a:buFontTx/>
              <a:buNone/>
              <a:tabLst/>
              <a:defRPr/>
            </a:pPr>
            <a:endParaRPr lang="en-US" sz="2400" b="0" i="0" u="none" strike="noStrike" kern="1200" cap="none" spc="0" normalizeH="0" baseline="0" noProof="0" dirty="0">
              <a:ln>
                <a:noFill/>
              </a:ln>
              <a:solidFill>
                <a:srgbClr val="FEFFFF"/>
              </a:solidFill>
              <a:effectLst/>
              <a:uLnTx/>
              <a:uFillTx/>
              <a:latin typeface="Arial" panose="020B0604020202020204" pitchFamily="34" charset="0"/>
              <a:ea typeface="Arial" charset="0"/>
              <a:cs typeface="Arial" panose="020B0604020202020204" pitchFamily="34" charset="0"/>
            </a:endParaRPr>
          </a:p>
        </p:txBody>
      </p:sp>
      <p:grpSp>
        <p:nvGrpSpPr>
          <p:cNvPr id="3" name="Group 2">
            <a:extLst>
              <a:ext uri="{FF2B5EF4-FFF2-40B4-BE49-F238E27FC236}">
                <a16:creationId xmlns:a16="http://schemas.microsoft.com/office/drawing/2014/main" id="{20A65070-B5E0-F543-85BB-58A429735C96}"/>
              </a:ext>
            </a:extLst>
          </p:cNvPr>
          <p:cNvGrpSpPr/>
          <p:nvPr/>
        </p:nvGrpSpPr>
        <p:grpSpPr>
          <a:xfrm>
            <a:off x="724830" y="6022187"/>
            <a:ext cx="1527718" cy="178419"/>
            <a:chOff x="713679" y="5508702"/>
            <a:chExt cx="1527718" cy="178419"/>
          </a:xfrm>
        </p:grpSpPr>
        <p:sp>
          <p:nvSpPr>
            <p:cNvPr id="2" name="Oval 1">
              <a:extLst>
                <a:ext uri="{FF2B5EF4-FFF2-40B4-BE49-F238E27FC236}">
                  <a16:creationId xmlns:a16="http://schemas.microsoft.com/office/drawing/2014/main" id="{DE9E712C-4FD4-F249-AF5F-639CC72B99D9}"/>
                </a:ext>
              </a:extLst>
            </p:cNvPr>
            <p:cNvSpPr/>
            <p:nvPr/>
          </p:nvSpPr>
          <p:spPr>
            <a:xfrm>
              <a:off x="713679" y="5508702"/>
              <a:ext cx="178419" cy="178419"/>
            </a:xfrm>
            <a:prstGeom prst="ellipse">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66D43BC6-0089-9048-96E5-6369E6D231D4}"/>
                </a:ext>
              </a:extLst>
            </p:cNvPr>
            <p:cNvSpPr/>
            <p:nvPr/>
          </p:nvSpPr>
          <p:spPr>
            <a:xfrm>
              <a:off x="983539" y="5508702"/>
              <a:ext cx="178419" cy="178419"/>
            </a:xfrm>
            <a:prstGeom prst="ellipse">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24DE0899-DEE1-FB4F-A1B2-21B0DD87F4FD}"/>
                </a:ext>
              </a:extLst>
            </p:cNvPr>
            <p:cNvSpPr/>
            <p:nvPr/>
          </p:nvSpPr>
          <p:spPr>
            <a:xfrm>
              <a:off x="1253399" y="5508702"/>
              <a:ext cx="178419" cy="178419"/>
            </a:xfrm>
            <a:prstGeom prst="ellipse">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99CC31EA-3D4B-A849-B910-58A7D68F61E6}"/>
                </a:ext>
              </a:extLst>
            </p:cNvPr>
            <p:cNvSpPr/>
            <p:nvPr/>
          </p:nvSpPr>
          <p:spPr>
            <a:xfrm>
              <a:off x="1523259" y="5508702"/>
              <a:ext cx="178419" cy="178419"/>
            </a:xfrm>
            <a:prstGeom prst="ellipse">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75793459-DAC2-AA40-A3C7-27AC0AA01A09}"/>
                </a:ext>
              </a:extLst>
            </p:cNvPr>
            <p:cNvSpPr/>
            <p:nvPr/>
          </p:nvSpPr>
          <p:spPr>
            <a:xfrm>
              <a:off x="1793119" y="5508702"/>
              <a:ext cx="178419" cy="178419"/>
            </a:xfrm>
            <a:prstGeom prst="ellipse">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860C8076-143C-2948-8658-273403346CF1}"/>
                </a:ext>
              </a:extLst>
            </p:cNvPr>
            <p:cNvSpPr/>
            <p:nvPr/>
          </p:nvSpPr>
          <p:spPr>
            <a:xfrm>
              <a:off x="2062978" y="5508702"/>
              <a:ext cx="178419" cy="178419"/>
            </a:xfrm>
            <a:prstGeom prst="ellipse">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06643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D9BC90B6-0FAA-9847-9F08-9267A2D376A7}"/>
              </a:ext>
            </a:extLst>
          </p:cNvPr>
          <p:cNvSpPr/>
          <p:nvPr/>
        </p:nvSpPr>
        <p:spPr>
          <a:xfrm>
            <a:off x="-2483"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40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1873082" y="3429000"/>
            <a:ext cx="8440866" cy="2319674"/>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5400" kern="0" dirty="0">
                <a:solidFill>
                  <a:srgbClr val="00338D"/>
                </a:solidFill>
                <a:latin typeface="Arial"/>
                <a:cs typeface="Arial"/>
              </a:rPr>
              <a:t>LCIF empowers Lions to ALWAYS ANSWER!</a:t>
            </a:r>
            <a:endParaRPr lang="en-US" sz="5400" kern="0" dirty="0">
              <a:solidFill>
                <a:srgbClr val="00338D"/>
              </a:solidFill>
            </a:endParaRPr>
          </a:p>
        </p:txBody>
      </p:sp>
      <p:sp>
        <p:nvSpPr>
          <p:cNvPr id="4" name="Yellow Bar">
            <a:extLst>
              <a:ext uri="{FF2B5EF4-FFF2-40B4-BE49-F238E27FC236}">
                <a16:creationId xmlns:a16="http://schemas.microsoft.com/office/drawing/2014/main" id="{BB1323C2-86E0-EE4D-A8AE-3DDAADA40940}"/>
              </a:ext>
            </a:extLst>
          </p:cNvPr>
          <p:cNvSpPr/>
          <p:nvPr/>
        </p:nvSpPr>
        <p:spPr>
          <a:xfrm>
            <a:off x="5368386" y="3429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0" name="Rectangle 9">
            <a:extLst>
              <a:ext uri="{FF2B5EF4-FFF2-40B4-BE49-F238E27FC236}">
                <a16:creationId xmlns:a16="http://schemas.microsoft.com/office/drawing/2014/main" id="{E50E1C2F-C156-905C-C371-736F15550A53}"/>
              </a:ext>
            </a:extLst>
          </p:cNvPr>
          <p:cNvSpPr/>
          <p:nvPr/>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5F06626-EB7F-D80C-BC7D-EE2DAAF96CF6}"/>
              </a:ext>
            </a:extLst>
          </p:cNvPr>
          <p:cNvPicPr>
            <a:picLocks noChangeAspect="1"/>
          </p:cNvPicPr>
          <p:nvPr/>
        </p:nvPicPr>
        <p:blipFill>
          <a:blip r:embed="rId4"/>
          <a:srcRect/>
          <a:stretch/>
        </p:blipFill>
        <p:spPr>
          <a:xfrm>
            <a:off x="9597697" y="6397623"/>
            <a:ext cx="1378746" cy="402593"/>
          </a:xfrm>
          <a:prstGeom prst="rect">
            <a:avLst/>
          </a:prstGeom>
        </p:spPr>
      </p:pic>
      <p:grpSp>
        <p:nvGrpSpPr>
          <p:cNvPr id="12" name="Group 11">
            <a:extLst>
              <a:ext uri="{FF2B5EF4-FFF2-40B4-BE49-F238E27FC236}">
                <a16:creationId xmlns:a16="http://schemas.microsoft.com/office/drawing/2014/main" id="{00AF752B-9F73-528A-D746-9901C965FF28}"/>
              </a:ext>
            </a:extLst>
          </p:cNvPr>
          <p:cNvGrpSpPr/>
          <p:nvPr/>
        </p:nvGrpSpPr>
        <p:grpSpPr>
          <a:xfrm>
            <a:off x="11273010" y="6416040"/>
            <a:ext cx="125096" cy="365760"/>
            <a:chOff x="9970956" y="6416040"/>
            <a:chExt cx="125096" cy="365760"/>
          </a:xfrm>
        </p:grpSpPr>
        <p:cxnSp>
          <p:nvCxnSpPr>
            <p:cNvPr id="13" name="Straight Connector 12">
              <a:extLst>
                <a:ext uri="{FF2B5EF4-FFF2-40B4-BE49-F238E27FC236}">
                  <a16:creationId xmlns:a16="http://schemas.microsoft.com/office/drawing/2014/main" id="{5D7FBBE0-67A5-D751-0720-16540F7AD79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9D1D41B-D8D6-B698-500A-C65202B60D3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6" name="Slide Number Placeholder 19">
            <a:extLst>
              <a:ext uri="{FF2B5EF4-FFF2-40B4-BE49-F238E27FC236}">
                <a16:creationId xmlns:a16="http://schemas.microsoft.com/office/drawing/2014/main" id="{7554904A-C7EC-5B7D-C984-FD50DC3E2380}"/>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14</a:t>
            </a:fld>
            <a:endParaRPr lang="en-US" sz="1400" dirty="0">
              <a:solidFill>
                <a:srgbClr val="00338D"/>
              </a:solidFill>
            </a:endParaRPr>
          </a:p>
        </p:txBody>
      </p:sp>
      <p:sp>
        <p:nvSpPr>
          <p:cNvPr id="2" name="Headline">
            <a:extLst>
              <a:ext uri="{FF2B5EF4-FFF2-40B4-BE49-F238E27FC236}">
                <a16:creationId xmlns:a16="http://schemas.microsoft.com/office/drawing/2014/main" id="{9337E482-3884-3E5C-3671-FA086DF9705F}"/>
              </a:ext>
            </a:extLst>
          </p:cNvPr>
          <p:cNvSpPr txBox="1">
            <a:spLocks/>
          </p:cNvSpPr>
          <p:nvPr/>
        </p:nvSpPr>
        <p:spPr>
          <a:xfrm>
            <a:off x="1718986" y="1579244"/>
            <a:ext cx="8749060" cy="164654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00338D"/>
                </a:solidFill>
              </a:rPr>
              <a:t>The calls to serve a world in need continue to grow. </a:t>
            </a:r>
          </a:p>
        </p:txBody>
      </p:sp>
    </p:spTree>
    <p:extLst>
      <p:ext uri="{BB962C8B-B14F-4D97-AF65-F5344CB8AC3E}">
        <p14:creationId xmlns:p14="http://schemas.microsoft.com/office/powerpoint/2010/main" val="107257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7EB83-3E57-CB0B-E3EC-8A052E2FA534}"/>
              </a:ext>
            </a:extLst>
          </p:cNvPr>
          <p:cNvSpPr>
            <a:spLocks noGrp="1"/>
          </p:cNvSpPr>
          <p:nvPr>
            <p:ph type="ctrTitle"/>
          </p:nvPr>
        </p:nvSpPr>
        <p:spPr/>
        <p:txBody>
          <a:bodyPr>
            <a:normAutofit/>
          </a:bodyPr>
          <a:lstStyle/>
          <a:p>
            <a:r>
              <a:rPr lang="en-US" sz="6600" dirty="0"/>
              <a:t>OUR WORLD </a:t>
            </a:r>
            <a:br>
              <a:rPr lang="en-US" sz="6600" dirty="0"/>
            </a:br>
            <a:r>
              <a:rPr lang="en-US" sz="6600" dirty="0"/>
              <a:t>IN NEED</a:t>
            </a:r>
          </a:p>
        </p:txBody>
      </p:sp>
      <p:sp>
        <p:nvSpPr>
          <p:cNvPr id="3" name="Text Placeholder 2">
            <a:extLst>
              <a:ext uri="{FF2B5EF4-FFF2-40B4-BE49-F238E27FC236}">
                <a16:creationId xmlns:a16="http://schemas.microsoft.com/office/drawing/2014/main" id="{AA75B6F4-7A58-8BD1-F355-4C86E84A3AB8}"/>
              </a:ext>
            </a:extLst>
          </p:cNvPr>
          <p:cNvSpPr>
            <a:spLocks noGrp="1"/>
          </p:cNvSpPr>
          <p:nvPr>
            <p:ph type="body" sz="quarter" idx="13"/>
          </p:nvPr>
        </p:nvSpPr>
        <p:spPr/>
        <p:txBody>
          <a:bodyPr/>
          <a:lstStyle/>
          <a:p>
            <a:r>
              <a:rPr lang="en-US" dirty="0"/>
              <a:t>Julie Boonprasarn</a:t>
            </a:r>
          </a:p>
        </p:txBody>
      </p:sp>
      <p:sp>
        <p:nvSpPr>
          <p:cNvPr id="4" name="Text Placeholder 3">
            <a:extLst>
              <a:ext uri="{FF2B5EF4-FFF2-40B4-BE49-F238E27FC236}">
                <a16:creationId xmlns:a16="http://schemas.microsoft.com/office/drawing/2014/main" id="{8AB62276-76E3-970D-CC8E-9317B9DB2318}"/>
              </a:ext>
            </a:extLst>
          </p:cNvPr>
          <p:cNvSpPr>
            <a:spLocks noGrp="1"/>
          </p:cNvSpPr>
          <p:nvPr>
            <p:ph type="body" sz="quarter" idx="14"/>
          </p:nvPr>
        </p:nvSpPr>
        <p:spPr/>
        <p:txBody>
          <a:bodyPr/>
          <a:lstStyle/>
          <a:p>
            <a:r>
              <a:rPr lang="en-US" dirty="0"/>
              <a:t>Senior Grants Specialist</a:t>
            </a:r>
          </a:p>
        </p:txBody>
      </p:sp>
      <p:pic>
        <p:nvPicPr>
          <p:cNvPr id="5" name="Picture 4">
            <a:extLst>
              <a:ext uri="{FF2B5EF4-FFF2-40B4-BE49-F238E27FC236}">
                <a16:creationId xmlns:a16="http://schemas.microsoft.com/office/drawing/2014/main" id="{73CFA2E2-1FE9-E167-FDFB-A031BCDF0065}"/>
              </a:ext>
            </a:extLst>
          </p:cNvPr>
          <p:cNvPicPr>
            <a:picLocks noChangeAspect="1"/>
          </p:cNvPicPr>
          <p:nvPr/>
        </p:nvPicPr>
        <p:blipFill>
          <a:blip r:embed="rId3"/>
          <a:srcRect l="8119" r="8119"/>
          <a:stretch/>
        </p:blipFill>
        <p:spPr>
          <a:xfrm>
            <a:off x="6411747" y="420090"/>
            <a:ext cx="6291293" cy="64544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7193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BF9E5835-88D5-A647-AB37-1FE1B4CDDB58}"/>
              </a:ext>
            </a:extLst>
          </p:cNvPr>
          <p:cNvPicPr>
            <a:picLocks noChangeAspect="1"/>
          </p:cNvPicPr>
          <p:nvPr/>
        </p:nvPicPr>
        <p:blipFill>
          <a:blip r:embed="rId3"/>
          <a:stretch>
            <a:fillRect/>
          </a:stretch>
        </p:blipFill>
        <p:spPr>
          <a:xfrm>
            <a:off x="2474494" y="-192506"/>
            <a:ext cx="7243011" cy="7243011"/>
          </a:xfrm>
          <a:prstGeom prst="rect">
            <a:avLst/>
          </a:prstGeom>
        </p:spPr>
      </p:pic>
      <p:sp>
        <p:nvSpPr>
          <p:cNvPr id="2" name="TextBox 1">
            <a:extLst>
              <a:ext uri="{FF2B5EF4-FFF2-40B4-BE49-F238E27FC236}">
                <a16:creationId xmlns:a16="http://schemas.microsoft.com/office/drawing/2014/main" id="{0C81B2CC-B8EE-0891-D8F3-E242AC223C7D}"/>
              </a:ext>
            </a:extLst>
          </p:cNvPr>
          <p:cNvSpPr txBox="1"/>
          <p:nvPr/>
        </p:nvSpPr>
        <p:spPr>
          <a:xfrm>
            <a:off x="119920" y="6475750"/>
            <a:ext cx="3957405" cy="261610"/>
          </a:xfrm>
          <a:prstGeom prst="rect">
            <a:avLst/>
          </a:prstGeom>
          <a:noFill/>
        </p:spPr>
        <p:txBody>
          <a:bodyPr wrap="square" rtlCol="0">
            <a:spAutoFit/>
          </a:bodyPr>
          <a:lstStyle/>
          <a:p>
            <a:r>
              <a:rPr lang="en-US" sz="1100" i="1" dirty="0">
                <a:solidFill>
                  <a:schemeClr val="bg1"/>
                </a:solidFill>
                <a:hlinkClick r:id="rId4">
                  <a:extLst>
                    <a:ext uri="{A12FA001-AC4F-418D-AE19-62706E023703}">
                      <ahyp:hlinkClr xmlns:ahyp="http://schemas.microsoft.com/office/drawing/2018/hyperlinkcolor" val="tx"/>
                    </a:ext>
                  </a:extLst>
                </a:hlinkClick>
              </a:rPr>
              <a:t>United Nations Sustainable Goals Report 2022</a:t>
            </a:r>
            <a:endParaRPr lang="en-US" sz="1100" i="1" dirty="0">
              <a:solidFill>
                <a:schemeClr val="bg1"/>
              </a:solidFill>
            </a:endParaRPr>
          </a:p>
        </p:txBody>
      </p:sp>
    </p:spTree>
    <p:extLst>
      <p:ext uri="{BB962C8B-B14F-4D97-AF65-F5344CB8AC3E}">
        <p14:creationId xmlns:p14="http://schemas.microsoft.com/office/powerpoint/2010/main" val="186957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7D41A6-1F1A-CF7F-F50A-7CB26182C86B}"/>
              </a:ext>
            </a:extLst>
          </p:cNvPr>
          <p:cNvPicPr>
            <a:picLocks noChangeAspect="1"/>
          </p:cNvPicPr>
          <p:nvPr/>
        </p:nvPicPr>
        <p:blipFill>
          <a:blip r:embed="rId3"/>
          <a:stretch>
            <a:fillRect/>
          </a:stretch>
        </p:blipFill>
        <p:spPr>
          <a:xfrm>
            <a:off x="5468103" y="1026427"/>
            <a:ext cx="6494627" cy="4805146"/>
          </a:xfrm>
          <a:prstGeom prst="rect">
            <a:avLst/>
          </a:prstGeom>
        </p:spPr>
      </p:pic>
      <p:sp>
        <p:nvSpPr>
          <p:cNvPr id="8" name="Rectangle 7">
            <a:extLst>
              <a:ext uri="{FF2B5EF4-FFF2-40B4-BE49-F238E27FC236}">
                <a16:creationId xmlns:a16="http://schemas.microsoft.com/office/drawing/2014/main" id="{C0C0B617-763C-7252-F2A5-8A8F5A8E7D01}"/>
              </a:ext>
            </a:extLst>
          </p:cNvPr>
          <p:cNvSpPr/>
          <p:nvPr/>
        </p:nvSpPr>
        <p:spPr>
          <a:xfrm>
            <a:off x="408395" y="4334431"/>
            <a:ext cx="4808182" cy="1971232"/>
          </a:xfrm>
          <a:prstGeom prst="rect">
            <a:avLst/>
          </a:prstGeom>
          <a:solidFill>
            <a:srgbClr val="F68B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logo&#10;&#10;Description automatically generated">
            <a:extLst>
              <a:ext uri="{FF2B5EF4-FFF2-40B4-BE49-F238E27FC236}">
                <a16:creationId xmlns:a16="http://schemas.microsoft.com/office/drawing/2014/main" id="{BF9E5835-88D5-A647-AB37-1FE1B4CDDB58}"/>
              </a:ext>
            </a:extLst>
          </p:cNvPr>
          <p:cNvPicPr>
            <a:picLocks noChangeAspect="1"/>
          </p:cNvPicPr>
          <p:nvPr/>
        </p:nvPicPr>
        <p:blipFill>
          <a:blip r:embed="rId4"/>
          <a:stretch>
            <a:fillRect/>
          </a:stretch>
        </p:blipFill>
        <p:spPr>
          <a:xfrm>
            <a:off x="408395" y="-352926"/>
            <a:ext cx="5194749" cy="5194749"/>
          </a:xfrm>
          <a:prstGeom prst="rect">
            <a:avLst/>
          </a:prstGeom>
        </p:spPr>
      </p:pic>
      <p:sp>
        <p:nvSpPr>
          <p:cNvPr id="5" name="TextBox 4">
            <a:extLst>
              <a:ext uri="{FF2B5EF4-FFF2-40B4-BE49-F238E27FC236}">
                <a16:creationId xmlns:a16="http://schemas.microsoft.com/office/drawing/2014/main" id="{5E3B79BD-ED1D-D0E4-2A86-AA51B0225D48}"/>
              </a:ext>
            </a:extLst>
          </p:cNvPr>
          <p:cNvSpPr txBox="1"/>
          <p:nvPr/>
        </p:nvSpPr>
        <p:spPr>
          <a:xfrm>
            <a:off x="541820" y="4412106"/>
            <a:ext cx="4926283" cy="1815882"/>
          </a:xfrm>
          <a:prstGeom prst="rect">
            <a:avLst/>
          </a:prstGeom>
          <a:noFill/>
        </p:spPr>
        <p:txBody>
          <a:bodyPr wrap="square" rtlCol="0">
            <a:spAutoFit/>
          </a:bodyPr>
          <a:lstStyle/>
          <a:p>
            <a:pPr marL="571500" indent="-571500">
              <a:buClr>
                <a:schemeClr val="bg1"/>
              </a:buClr>
              <a:buFont typeface="System Font Regular"/>
              <a:buChar char="➤"/>
            </a:pPr>
            <a:r>
              <a:rPr lang="en-US" sz="2800" b="1" dirty="0">
                <a:solidFill>
                  <a:schemeClr val="bg1"/>
                </a:solidFill>
              </a:rPr>
              <a:t>Hunger Grants</a:t>
            </a:r>
          </a:p>
          <a:p>
            <a:pPr marL="571500" indent="-571500">
              <a:buClr>
                <a:schemeClr val="bg1"/>
              </a:buClr>
              <a:buFont typeface="System Font Regular"/>
              <a:buChar char="➤"/>
            </a:pPr>
            <a:endParaRPr lang="en-US" sz="2800" b="1" dirty="0">
              <a:solidFill>
                <a:schemeClr val="bg1"/>
              </a:solidFill>
            </a:endParaRPr>
          </a:p>
          <a:p>
            <a:pPr marL="571500" indent="-571500">
              <a:buClr>
                <a:schemeClr val="bg1"/>
              </a:buClr>
              <a:buFont typeface="System Font Regular"/>
              <a:buChar char="➤"/>
            </a:pPr>
            <a:r>
              <a:rPr lang="en-US" sz="2800" b="1" dirty="0">
                <a:solidFill>
                  <a:schemeClr val="bg1"/>
                </a:solidFill>
              </a:rPr>
              <a:t>Community Impact </a:t>
            </a:r>
            <a:br>
              <a:rPr lang="en-US" sz="2800" b="1" dirty="0">
                <a:solidFill>
                  <a:schemeClr val="bg1"/>
                </a:solidFill>
              </a:rPr>
            </a:br>
            <a:r>
              <a:rPr lang="en-US" sz="2800" b="1" dirty="0">
                <a:solidFill>
                  <a:schemeClr val="bg1"/>
                </a:solidFill>
              </a:rPr>
              <a:t>Grants (DCG)</a:t>
            </a:r>
          </a:p>
        </p:txBody>
      </p:sp>
      <p:sp>
        <p:nvSpPr>
          <p:cNvPr id="6" name="TextBox 5">
            <a:extLst>
              <a:ext uri="{FF2B5EF4-FFF2-40B4-BE49-F238E27FC236}">
                <a16:creationId xmlns:a16="http://schemas.microsoft.com/office/drawing/2014/main" id="{AE60BD35-583D-0F99-1D0A-F1B69DC3F707}"/>
              </a:ext>
            </a:extLst>
          </p:cNvPr>
          <p:cNvSpPr txBox="1"/>
          <p:nvPr/>
        </p:nvSpPr>
        <p:spPr>
          <a:xfrm>
            <a:off x="6096000" y="5034422"/>
            <a:ext cx="5069305" cy="923330"/>
          </a:xfrm>
          <a:prstGeom prst="rect">
            <a:avLst/>
          </a:prstGeom>
          <a:solidFill>
            <a:schemeClr val="accent3"/>
          </a:solidFill>
        </p:spPr>
        <p:txBody>
          <a:bodyPr wrap="square" lIns="91440" tIns="45720" rIns="91440" bIns="45720" rtlCol="0" anchor="t">
            <a:spAutoFit/>
          </a:bodyPr>
          <a:lstStyle/>
          <a:p>
            <a:r>
              <a:rPr lang="en-US" dirty="0">
                <a:solidFill>
                  <a:schemeClr val="bg1"/>
                </a:solidFill>
              </a:rPr>
              <a:t>Lions in Italy purchased a transport vehicle to deliver meals from the local food bank to families in need.</a:t>
            </a:r>
          </a:p>
        </p:txBody>
      </p:sp>
    </p:spTree>
    <p:extLst>
      <p:ext uri="{BB962C8B-B14F-4D97-AF65-F5344CB8AC3E}">
        <p14:creationId xmlns:p14="http://schemas.microsoft.com/office/powerpoint/2010/main" val="3048288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descr="Logo&#10;&#10;Description automatically generated with low confidence">
            <a:extLst>
              <a:ext uri="{FF2B5EF4-FFF2-40B4-BE49-F238E27FC236}">
                <a16:creationId xmlns:a16="http://schemas.microsoft.com/office/drawing/2014/main" id="{6C230213-6DFE-5BE5-C0CB-609539D190FA}"/>
              </a:ext>
            </a:extLst>
          </p:cNvPr>
          <p:cNvPicPr>
            <a:picLocks noChangeAspect="1"/>
          </p:cNvPicPr>
          <p:nvPr/>
        </p:nvPicPr>
        <p:blipFill rotWithShape="1">
          <a:blip r:embed="rId3"/>
          <a:srcRect t="12459" b="24809"/>
          <a:stretch/>
        </p:blipFill>
        <p:spPr>
          <a:xfrm>
            <a:off x="1750011" y="869431"/>
            <a:ext cx="8691977" cy="5452672"/>
          </a:xfrm>
          <a:prstGeom prst="rect">
            <a:avLst/>
          </a:prstGeom>
        </p:spPr>
      </p:pic>
      <p:sp>
        <p:nvSpPr>
          <p:cNvPr id="5" name="TextBox 4">
            <a:extLst>
              <a:ext uri="{FF2B5EF4-FFF2-40B4-BE49-F238E27FC236}">
                <a16:creationId xmlns:a16="http://schemas.microsoft.com/office/drawing/2014/main" id="{102AF451-4D61-4D4F-B1CA-2549BAB13B25}"/>
              </a:ext>
            </a:extLst>
          </p:cNvPr>
          <p:cNvSpPr txBox="1"/>
          <p:nvPr/>
        </p:nvSpPr>
        <p:spPr>
          <a:xfrm>
            <a:off x="119920" y="6475750"/>
            <a:ext cx="3957405" cy="261610"/>
          </a:xfrm>
          <a:prstGeom prst="rect">
            <a:avLst/>
          </a:prstGeom>
          <a:noFill/>
        </p:spPr>
        <p:txBody>
          <a:bodyPr wrap="square" rtlCol="0">
            <a:spAutoFit/>
          </a:bodyPr>
          <a:lstStyle/>
          <a:p>
            <a:r>
              <a:rPr lang="en-US" sz="1100" i="1" dirty="0">
                <a:solidFill>
                  <a:schemeClr val="bg1"/>
                </a:solidFill>
                <a:hlinkClick r:id="rId4">
                  <a:extLst>
                    <a:ext uri="{A12FA001-AC4F-418D-AE19-62706E023703}">
                      <ahyp:hlinkClr xmlns:ahyp="http://schemas.microsoft.com/office/drawing/2018/hyperlinkcolor" val="tx"/>
                    </a:ext>
                  </a:extLst>
                </a:hlinkClick>
              </a:rPr>
              <a:t>United Nations Sustainable Goals Report 2022</a:t>
            </a:r>
            <a:endParaRPr lang="en-US" sz="1100" i="1" dirty="0">
              <a:solidFill>
                <a:schemeClr val="bg1"/>
              </a:solidFill>
            </a:endParaRPr>
          </a:p>
        </p:txBody>
      </p:sp>
    </p:spTree>
    <p:extLst>
      <p:ext uri="{BB962C8B-B14F-4D97-AF65-F5344CB8AC3E}">
        <p14:creationId xmlns:p14="http://schemas.microsoft.com/office/powerpoint/2010/main" val="423141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C0B617-763C-7252-F2A5-8A8F5A8E7D01}"/>
              </a:ext>
            </a:extLst>
          </p:cNvPr>
          <p:cNvSpPr/>
          <p:nvPr/>
        </p:nvSpPr>
        <p:spPr>
          <a:xfrm>
            <a:off x="408395" y="4504937"/>
            <a:ext cx="5325979" cy="175479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D"/>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5E3B79BD-ED1D-D0E4-2A86-AA51B0225D48}"/>
              </a:ext>
            </a:extLst>
          </p:cNvPr>
          <p:cNvSpPr txBox="1"/>
          <p:nvPr/>
        </p:nvSpPr>
        <p:spPr>
          <a:xfrm>
            <a:off x="541821" y="4659058"/>
            <a:ext cx="4926283" cy="1446550"/>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
                <a:srgbClr val="FEFFFF"/>
              </a:buClr>
              <a:buSzTx/>
              <a:buFont typeface="System Font Regular"/>
              <a:buChar char="➤"/>
              <a:tabLst/>
              <a:defRPr/>
            </a:pPr>
            <a:r>
              <a:rPr kumimoji="0" lang="en-US" sz="2800" b="1" i="0" u="none" strike="noStrike" kern="1200" cap="none" spc="0" normalizeH="0" baseline="0" noProof="0" dirty="0">
                <a:ln>
                  <a:noFill/>
                </a:ln>
                <a:solidFill>
                  <a:srgbClr val="FEFFFF"/>
                </a:solidFill>
                <a:effectLst/>
                <a:uLnTx/>
                <a:uFillTx/>
                <a:latin typeface="Arial" panose="020B0604020202020204"/>
                <a:ea typeface="+mn-ea"/>
                <a:cs typeface="+mn-cs"/>
              </a:rPr>
              <a:t>Disaster Relief Grants</a:t>
            </a:r>
          </a:p>
          <a:p>
            <a:pPr marL="1028700" marR="0" lvl="1" indent="-342900" algn="l" defTabSz="914400" rtl="0" eaLnBrk="1" fontAlgn="auto" latinLnBrk="0" hangingPunct="1">
              <a:lnSpc>
                <a:spcPct val="100000"/>
              </a:lnSpc>
              <a:spcBef>
                <a:spcPts val="0"/>
              </a:spcBef>
              <a:spcAft>
                <a:spcPts val="0"/>
              </a:spcAft>
              <a:buClr>
                <a:srgbClr val="FEFFF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FEFFFF"/>
                </a:solidFill>
                <a:effectLst/>
                <a:uLnTx/>
                <a:uFillTx/>
                <a:latin typeface="Arial" panose="020B0604020202020204"/>
                <a:ea typeface="+mn-ea"/>
                <a:cs typeface="+mn-cs"/>
              </a:rPr>
              <a:t>Emergency Grants</a:t>
            </a:r>
          </a:p>
          <a:p>
            <a:pPr marL="1028700" marR="0" lvl="1" indent="-342900" algn="l" defTabSz="914400" rtl="0" eaLnBrk="1" fontAlgn="auto" latinLnBrk="0" hangingPunct="1">
              <a:lnSpc>
                <a:spcPct val="100000"/>
              </a:lnSpc>
              <a:spcBef>
                <a:spcPts val="0"/>
              </a:spcBef>
              <a:spcAft>
                <a:spcPts val="0"/>
              </a:spcAft>
              <a:buClr>
                <a:srgbClr val="FEFFF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FEFFFF"/>
                </a:solidFill>
                <a:effectLst/>
                <a:uLnTx/>
                <a:uFillTx/>
                <a:latin typeface="Arial" panose="020B0604020202020204"/>
                <a:ea typeface="+mn-ea"/>
                <a:cs typeface="+mn-cs"/>
              </a:rPr>
              <a:t>Community Recovery Grants</a:t>
            </a:r>
          </a:p>
          <a:p>
            <a:pPr marL="1028700" marR="0" lvl="1" indent="-342900" algn="l" defTabSz="914400" rtl="0" eaLnBrk="1" fontAlgn="auto" latinLnBrk="0" hangingPunct="1">
              <a:lnSpc>
                <a:spcPct val="100000"/>
              </a:lnSpc>
              <a:spcBef>
                <a:spcPts val="0"/>
              </a:spcBef>
              <a:spcAft>
                <a:spcPts val="0"/>
              </a:spcAft>
              <a:buClr>
                <a:srgbClr val="FEFFF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FEFFFF"/>
                </a:solidFill>
                <a:effectLst/>
                <a:uLnTx/>
                <a:uFillTx/>
                <a:latin typeface="Arial" panose="020B0604020202020204"/>
                <a:ea typeface="+mn-ea"/>
                <a:cs typeface="+mn-cs"/>
              </a:rPr>
              <a:t>Disaster Preparedness Grants</a:t>
            </a:r>
          </a:p>
        </p:txBody>
      </p:sp>
      <p:pic>
        <p:nvPicPr>
          <p:cNvPr id="9" name="Picture 8" descr="A picture containing outdoor, sky, person&#10;&#10;Description automatically generated">
            <a:extLst>
              <a:ext uri="{FF2B5EF4-FFF2-40B4-BE49-F238E27FC236}">
                <a16:creationId xmlns:a16="http://schemas.microsoft.com/office/drawing/2014/main" id="{825CB42E-1A59-FD6A-0C28-6038C5DE47A5}"/>
              </a:ext>
            </a:extLst>
          </p:cNvPr>
          <p:cNvPicPr>
            <a:picLocks noChangeAspect="1"/>
          </p:cNvPicPr>
          <p:nvPr/>
        </p:nvPicPr>
        <p:blipFill rotWithShape="1">
          <a:blip r:embed="rId3"/>
          <a:srcRect t="11959"/>
          <a:stretch/>
        </p:blipFill>
        <p:spPr>
          <a:xfrm>
            <a:off x="6975141" y="223789"/>
            <a:ext cx="4007707" cy="4704571"/>
          </a:xfrm>
          <a:prstGeom prst="rect">
            <a:avLst/>
          </a:prstGeom>
        </p:spPr>
      </p:pic>
      <p:sp>
        <p:nvSpPr>
          <p:cNvPr id="6" name="TextBox 5">
            <a:extLst>
              <a:ext uri="{FF2B5EF4-FFF2-40B4-BE49-F238E27FC236}">
                <a16:creationId xmlns:a16="http://schemas.microsoft.com/office/drawing/2014/main" id="{AE60BD35-583D-0F99-1D0A-F1B69DC3F707}"/>
              </a:ext>
            </a:extLst>
          </p:cNvPr>
          <p:cNvSpPr txBox="1"/>
          <p:nvPr/>
        </p:nvSpPr>
        <p:spPr>
          <a:xfrm>
            <a:off x="6096000" y="5034422"/>
            <a:ext cx="5069305" cy="923330"/>
          </a:xfrm>
          <a:prstGeom prst="rect">
            <a:avLst/>
          </a:prstGeom>
          <a:solidFill>
            <a:schemeClr val="accent2"/>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Lions in District 124 quickly responded to the needs of their community after floods displaced </a:t>
            </a:r>
            <a:r>
              <a:rPr lang="en-US" dirty="0">
                <a:solidFill>
                  <a:srgbClr val="FEFFFF"/>
                </a:solidFill>
                <a:latin typeface="Arial" panose="020B0604020202020204"/>
              </a:rPr>
              <a:t>over 500</a:t>
            </a: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 people and damaged 60 homes </a:t>
            </a:r>
          </a:p>
        </p:txBody>
      </p:sp>
      <p:pic>
        <p:nvPicPr>
          <p:cNvPr id="2" name="Picture 1" descr="Logo&#10;&#10;Description automatically generated with low confidence">
            <a:extLst>
              <a:ext uri="{FF2B5EF4-FFF2-40B4-BE49-F238E27FC236}">
                <a16:creationId xmlns:a16="http://schemas.microsoft.com/office/drawing/2014/main" id="{8D542E42-7D21-D6F3-8B0F-DCEDD03B05BA}"/>
              </a:ext>
            </a:extLst>
          </p:cNvPr>
          <p:cNvPicPr>
            <a:picLocks noChangeAspect="1"/>
          </p:cNvPicPr>
          <p:nvPr/>
        </p:nvPicPr>
        <p:blipFill rotWithShape="1">
          <a:blip r:embed="rId4"/>
          <a:srcRect l="5279" t="12459" r="4565" b="24809"/>
          <a:stretch/>
        </p:blipFill>
        <p:spPr>
          <a:xfrm>
            <a:off x="357223" y="589379"/>
            <a:ext cx="5069305" cy="3527368"/>
          </a:xfrm>
          <a:prstGeom prst="rect">
            <a:avLst/>
          </a:prstGeom>
        </p:spPr>
      </p:pic>
    </p:spTree>
    <p:extLst>
      <p:ext uri="{BB962C8B-B14F-4D97-AF65-F5344CB8AC3E}">
        <p14:creationId xmlns:p14="http://schemas.microsoft.com/office/powerpoint/2010/main" val="3406378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7EB83-3E57-CB0B-E3EC-8A052E2FA534}"/>
              </a:ext>
            </a:extLst>
          </p:cNvPr>
          <p:cNvSpPr>
            <a:spLocks noGrp="1"/>
          </p:cNvSpPr>
          <p:nvPr>
            <p:ph type="ctrTitle"/>
          </p:nvPr>
        </p:nvSpPr>
        <p:spPr/>
        <p:txBody>
          <a:bodyPr/>
          <a:lstStyle/>
          <a:p>
            <a:r>
              <a:rPr lang="en-US" dirty="0"/>
              <a:t>WELCOME!</a:t>
            </a:r>
          </a:p>
        </p:txBody>
      </p:sp>
      <p:sp>
        <p:nvSpPr>
          <p:cNvPr id="3" name="Text Placeholder 2">
            <a:extLst>
              <a:ext uri="{FF2B5EF4-FFF2-40B4-BE49-F238E27FC236}">
                <a16:creationId xmlns:a16="http://schemas.microsoft.com/office/drawing/2014/main" id="{AA75B6F4-7A58-8BD1-F355-4C86E84A3AB8}"/>
              </a:ext>
            </a:extLst>
          </p:cNvPr>
          <p:cNvSpPr>
            <a:spLocks noGrp="1"/>
          </p:cNvSpPr>
          <p:nvPr>
            <p:ph type="body" sz="quarter" idx="13"/>
          </p:nvPr>
        </p:nvSpPr>
        <p:spPr/>
        <p:txBody>
          <a:bodyPr/>
          <a:lstStyle/>
          <a:p>
            <a:r>
              <a:rPr lang="en-US" dirty="0"/>
              <a:t>Douglas X. Alexander</a:t>
            </a:r>
          </a:p>
        </p:txBody>
      </p:sp>
      <p:sp>
        <p:nvSpPr>
          <p:cNvPr id="4" name="Text Placeholder 3">
            <a:extLst>
              <a:ext uri="{FF2B5EF4-FFF2-40B4-BE49-F238E27FC236}">
                <a16:creationId xmlns:a16="http://schemas.microsoft.com/office/drawing/2014/main" id="{8AB62276-76E3-970D-CC8E-9317B9DB2318}"/>
              </a:ext>
            </a:extLst>
          </p:cNvPr>
          <p:cNvSpPr>
            <a:spLocks noGrp="1"/>
          </p:cNvSpPr>
          <p:nvPr>
            <p:ph type="body" sz="quarter" idx="14"/>
          </p:nvPr>
        </p:nvSpPr>
        <p:spPr/>
        <p:txBody>
          <a:bodyPr/>
          <a:lstStyle/>
          <a:p>
            <a:r>
              <a:rPr lang="en-US" dirty="0"/>
              <a:t>Immediate Past International President</a:t>
            </a:r>
            <a:br>
              <a:rPr lang="en-US" dirty="0"/>
            </a:br>
            <a:r>
              <a:rPr lang="en-US" dirty="0"/>
              <a:t>LCIF Chairperson</a:t>
            </a:r>
          </a:p>
        </p:txBody>
      </p:sp>
      <p:pic>
        <p:nvPicPr>
          <p:cNvPr id="5" name="Picture 4">
            <a:extLst>
              <a:ext uri="{FF2B5EF4-FFF2-40B4-BE49-F238E27FC236}">
                <a16:creationId xmlns:a16="http://schemas.microsoft.com/office/drawing/2014/main" id="{73CFA2E2-1FE9-E167-FDFB-A031BCDF0065}"/>
              </a:ext>
            </a:extLst>
          </p:cNvPr>
          <p:cNvPicPr>
            <a:picLocks noChangeAspect="1"/>
          </p:cNvPicPr>
          <p:nvPr/>
        </p:nvPicPr>
        <p:blipFill rotWithShape="1">
          <a:blip r:embed="rId3"/>
          <a:srcRect l="-13674" r="-13674"/>
          <a:stretch/>
        </p:blipFill>
        <p:spPr>
          <a:xfrm>
            <a:off x="6801491" y="403534"/>
            <a:ext cx="6291293" cy="64544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407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E552D12C-273D-32EB-36F2-1EDB8C9295C0}"/>
              </a:ext>
            </a:extLst>
          </p:cNvPr>
          <p:cNvPicPr>
            <a:picLocks noChangeAspect="1"/>
          </p:cNvPicPr>
          <p:nvPr/>
        </p:nvPicPr>
        <p:blipFill>
          <a:blip r:embed="rId3"/>
          <a:stretch>
            <a:fillRect/>
          </a:stretch>
        </p:blipFill>
        <p:spPr>
          <a:xfrm>
            <a:off x="2667000" y="0"/>
            <a:ext cx="6858000" cy="6858000"/>
          </a:xfrm>
          <a:prstGeom prst="rect">
            <a:avLst/>
          </a:prstGeom>
        </p:spPr>
      </p:pic>
      <p:sp>
        <p:nvSpPr>
          <p:cNvPr id="5" name="TextBox 4">
            <a:extLst>
              <a:ext uri="{FF2B5EF4-FFF2-40B4-BE49-F238E27FC236}">
                <a16:creationId xmlns:a16="http://schemas.microsoft.com/office/drawing/2014/main" id="{FC3C8A0F-4085-48A4-8896-8022EDB62AE1}"/>
              </a:ext>
            </a:extLst>
          </p:cNvPr>
          <p:cNvSpPr txBox="1"/>
          <p:nvPr/>
        </p:nvSpPr>
        <p:spPr>
          <a:xfrm>
            <a:off x="119920" y="6475750"/>
            <a:ext cx="3957405" cy="261610"/>
          </a:xfrm>
          <a:prstGeom prst="rect">
            <a:avLst/>
          </a:prstGeom>
          <a:noFill/>
        </p:spPr>
        <p:txBody>
          <a:bodyPr wrap="square" rtlCol="0">
            <a:spAutoFit/>
          </a:bodyPr>
          <a:lstStyle/>
          <a:p>
            <a:r>
              <a:rPr lang="en-US" sz="1100" i="1" dirty="0">
                <a:solidFill>
                  <a:schemeClr val="bg1"/>
                </a:solidFill>
                <a:hlinkClick r:id="rId4">
                  <a:extLst>
                    <a:ext uri="{A12FA001-AC4F-418D-AE19-62706E023703}">
                      <ahyp:hlinkClr xmlns:ahyp="http://schemas.microsoft.com/office/drawing/2018/hyperlinkcolor" val="tx"/>
                    </a:ext>
                  </a:extLst>
                </a:hlinkClick>
              </a:rPr>
              <a:t>United Nations Sustainable Goals Report 2022</a:t>
            </a:r>
            <a:endParaRPr lang="en-US" sz="1100" i="1" dirty="0">
              <a:solidFill>
                <a:schemeClr val="bg1"/>
              </a:solidFill>
            </a:endParaRPr>
          </a:p>
        </p:txBody>
      </p:sp>
    </p:spTree>
    <p:extLst>
      <p:ext uri="{BB962C8B-B14F-4D97-AF65-F5344CB8AC3E}">
        <p14:creationId xmlns:p14="http://schemas.microsoft.com/office/powerpoint/2010/main" val="404338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C0B617-763C-7252-F2A5-8A8F5A8E7D01}"/>
              </a:ext>
            </a:extLst>
          </p:cNvPr>
          <p:cNvSpPr/>
          <p:nvPr/>
        </p:nvSpPr>
        <p:spPr>
          <a:xfrm>
            <a:off x="490457" y="345458"/>
            <a:ext cx="5355707" cy="125849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5E3B79BD-ED1D-D0E4-2A86-AA51B0225D48}"/>
              </a:ext>
            </a:extLst>
          </p:cNvPr>
          <p:cNvSpPr txBox="1"/>
          <p:nvPr/>
        </p:nvSpPr>
        <p:spPr>
          <a:xfrm>
            <a:off x="732986" y="510350"/>
            <a:ext cx="4926283" cy="954107"/>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
                <a:srgbClr val="FEFFFF"/>
              </a:buClr>
              <a:buSzTx/>
              <a:buFont typeface="System Font Regular"/>
              <a:buChar char="➤"/>
              <a:tabLst/>
              <a:defRPr/>
            </a:pPr>
            <a:r>
              <a:rPr kumimoji="0" lang="en-US" sz="2800" b="1" i="0" u="none" strike="noStrike" kern="1200" cap="none" spc="0" normalizeH="0" baseline="0" noProof="0" dirty="0">
                <a:ln>
                  <a:noFill/>
                </a:ln>
                <a:solidFill>
                  <a:srgbClr val="FEFFFF"/>
                </a:solidFill>
                <a:effectLst/>
                <a:uLnTx/>
                <a:uFillTx/>
                <a:latin typeface="Arial" panose="020B0604020202020204"/>
                <a:ea typeface="+mn-ea"/>
                <a:cs typeface="+mn-cs"/>
              </a:rPr>
              <a:t> Refugee Assistance Grants</a:t>
            </a:r>
          </a:p>
        </p:txBody>
      </p:sp>
      <p:pic>
        <p:nvPicPr>
          <p:cNvPr id="11" name="Picture 10" descr="A picture containing text, person&#10;&#10;Description automatically generated">
            <a:extLst>
              <a:ext uri="{FF2B5EF4-FFF2-40B4-BE49-F238E27FC236}">
                <a16:creationId xmlns:a16="http://schemas.microsoft.com/office/drawing/2014/main" id="{4FBC58EF-2683-7ECA-1AE9-A000E9C0A3B7}"/>
              </a:ext>
            </a:extLst>
          </p:cNvPr>
          <p:cNvPicPr>
            <a:picLocks noChangeAspect="1"/>
          </p:cNvPicPr>
          <p:nvPr/>
        </p:nvPicPr>
        <p:blipFill>
          <a:blip r:embed="rId3"/>
          <a:stretch>
            <a:fillRect/>
          </a:stretch>
        </p:blipFill>
        <p:spPr>
          <a:xfrm>
            <a:off x="6626609" y="0"/>
            <a:ext cx="4577581" cy="6858000"/>
          </a:xfrm>
          <a:prstGeom prst="rect">
            <a:avLst/>
          </a:prstGeom>
        </p:spPr>
      </p:pic>
      <p:sp>
        <p:nvSpPr>
          <p:cNvPr id="6" name="TextBox 5">
            <a:extLst>
              <a:ext uri="{FF2B5EF4-FFF2-40B4-BE49-F238E27FC236}">
                <a16:creationId xmlns:a16="http://schemas.microsoft.com/office/drawing/2014/main" id="{AE60BD35-583D-0F99-1D0A-F1B69DC3F707}"/>
              </a:ext>
            </a:extLst>
          </p:cNvPr>
          <p:cNvSpPr txBox="1"/>
          <p:nvPr/>
        </p:nvSpPr>
        <p:spPr>
          <a:xfrm>
            <a:off x="5005437" y="5177030"/>
            <a:ext cx="5069305" cy="923330"/>
          </a:xfrm>
          <a:prstGeom prst="rect">
            <a:avLst/>
          </a:prstGeom>
          <a:solidFill>
            <a:schemeClr val="accent3"/>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Lions in District 121 packed and distributed food and hygiene products refugees to feel welcomed during their stay in Poland. </a:t>
            </a:r>
          </a:p>
        </p:txBody>
      </p:sp>
      <p:pic>
        <p:nvPicPr>
          <p:cNvPr id="4" name="Picture 3" descr="Diagram&#10;&#10;Description automatically generated">
            <a:extLst>
              <a:ext uri="{FF2B5EF4-FFF2-40B4-BE49-F238E27FC236}">
                <a16:creationId xmlns:a16="http://schemas.microsoft.com/office/drawing/2014/main" id="{E90FC5C7-C01F-7929-4C88-CE75AE178FD3}"/>
              </a:ext>
            </a:extLst>
          </p:cNvPr>
          <p:cNvPicPr>
            <a:picLocks noChangeAspect="1"/>
          </p:cNvPicPr>
          <p:nvPr/>
        </p:nvPicPr>
        <p:blipFill>
          <a:blip r:embed="rId4"/>
          <a:stretch>
            <a:fillRect/>
          </a:stretch>
        </p:blipFill>
        <p:spPr>
          <a:xfrm>
            <a:off x="-163632" y="1545909"/>
            <a:ext cx="5312091" cy="5312091"/>
          </a:xfrm>
          <a:prstGeom prst="rect">
            <a:avLst/>
          </a:prstGeom>
        </p:spPr>
      </p:pic>
    </p:spTree>
    <p:extLst>
      <p:ext uri="{BB962C8B-B14F-4D97-AF65-F5344CB8AC3E}">
        <p14:creationId xmlns:p14="http://schemas.microsoft.com/office/powerpoint/2010/main" val="2332876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Content Placeholder 2"/>
          <p:cNvSpPr txBox="1">
            <a:spLocks/>
          </p:cNvSpPr>
          <p:nvPr/>
        </p:nvSpPr>
        <p:spPr bwMode="auto">
          <a:xfrm>
            <a:off x="698164" y="2174348"/>
            <a:ext cx="6617036" cy="2884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2400"/>
              </a:spcAft>
              <a:buClr>
                <a:srgbClr val="EBB700"/>
              </a:buClr>
              <a:buFont typeface="Arial" charset="0"/>
              <a:buChar char="•"/>
            </a:pPr>
            <a:r>
              <a:rPr lang="en-US" sz="3200" b="1" dirty="0">
                <a:solidFill>
                  <a:schemeClr val="accent3"/>
                </a:solidFill>
                <a:latin typeface="Arial" charset="0"/>
                <a:ea typeface="Arial" charset="0"/>
                <a:cs typeface="Arial" charset="0"/>
              </a:rPr>
              <a:t>MAGNIFIES</a:t>
            </a:r>
            <a:r>
              <a:rPr lang="en-US" sz="3200" dirty="0">
                <a:solidFill>
                  <a:schemeClr val="bg1"/>
                </a:solidFill>
                <a:latin typeface="Arial" charset="0"/>
                <a:ea typeface="Arial" charset="0"/>
                <a:cs typeface="Arial" charset="0"/>
              </a:rPr>
              <a:t> the service impact of Lions</a:t>
            </a:r>
          </a:p>
          <a:p>
            <a:pPr>
              <a:spcAft>
                <a:spcPts val="2400"/>
              </a:spcAft>
              <a:buClr>
                <a:srgbClr val="EBB700"/>
              </a:buClr>
              <a:buFont typeface="Arial" charset="0"/>
              <a:buChar char="•"/>
            </a:pPr>
            <a:r>
              <a:rPr lang="en-US" sz="3200" b="1" dirty="0">
                <a:solidFill>
                  <a:schemeClr val="accent3"/>
                </a:solidFill>
                <a:latin typeface="Arial" charset="0"/>
                <a:ea typeface="Arial" charset="0"/>
                <a:cs typeface="Arial" charset="0"/>
              </a:rPr>
              <a:t>GRANTS = BIGGER PROJECTS </a:t>
            </a:r>
            <a:r>
              <a:rPr lang="en-US" sz="3200" dirty="0">
                <a:solidFill>
                  <a:schemeClr val="bg1"/>
                </a:solidFill>
                <a:latin typeface="Arial" charset="0"/>
                <a:ea typeface="Arial" charset="0"/>
                <a:cs typeface="Arial" charset="0"/>
              </a:rPr>
              <a:t>&amp; sustainable solutions</a:t>
            </a:r>
          </a:p>
          <a:p>
            <a:pPr>
              <a:spcAft>
                <a:spcPts val="2400"/>
              </a:spcAft>
              <a:buClr>
                <a:srgbClr val="EBB700"/>
              </a:buClr>
              <a:buFont typeface="Arial" charset="0"/>
              <a:buChar char="•"/>
            </a:pPr>
            <a:r>
              <a:rPr lang="en-US" sz="3200" b="1" dirty="0">
                <a:solidFill>
                  <a:schemeClr val="accent3"/>
                </a:solidFill>
                <a:latin typeface="Arial" charset="0"/>
                <a:ea typeface="Arial" charset="0"/>
                <a:cs typeface="Arial" charset="0"/>
              </a:rPr>
              <a:t>GLOBAL</a:t>
            </a:r>
            <a:r>
              <a:rPr lang="en-US" sz="3200" dirty="0">
                <a:solidFill>
                  <a:schemeClr val="bg1"/>
                </a:solidFill>
                <a:latin typeface="Arial" charset="0"/>
                <a:ea typeface="Arial" charset="0"/>
                <a:cs typeface="Arial" charset="0"/>
              </a:rPr>
              <a:t> reach</a:t>
            </a:r>
          </a:p>
        </p:txBody>
      </p:sp>
      <p:sp>
        <p:nvSpPr>
          <p:cNvPr id="11" name="Rectangle 10">
            <a:extLst>
              <a:ext uri="{FF2B5EF4-FFF2-40B4-BE49-F238E27FC236}">
                <a16:creationId xmlns:a16="http://schemas.microsoft.com/office/drawing/2014/main" id="{FACD79A2-3C69-4048-9D49-85FC6239965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Text Placeholder 18">
            <a:extLst>
              <a:ext uri="{FF2B5EF4-FFF2-40B4-BE49-F238E27FC236}">
                <a16:creationId xmlns:a16="http://schemas.microsoft.com/office/drawing/2014/main" id="{2AB6C1BC-D935-7C44-BFFD-32F75F164C37}"/>
              </a:ext>
            </a:extLst>
          </p:cNvPr>
          <p:cNvSpPr txBox="1">
            <a:spLocks/>
          </p:cNvSpPr>
          <p:nvPr/>
        </p:nvSpPr>
        <p:spPr>
          <a:xfrm>
            <a:off x="685800" y="727674"/>
            <a:ext cx="6209629" cy="445043"/>
          </a:xfrm>
          <a:prstGeom prst="rect">
            <a:avLst/>
          </a:prstGeom>
        </p:spPr>
        <p:txBody>
          <a:bodyPr lIns="91440" tIns="45720" rIns="91440" bIns="45720"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000" kern="0" dirty="0">
                <a:solidFill>
                  <a:schemeClr val="bg1"/>
                </a:solidFill>
                <a:latin typeface="Arial"/>
                <a:cs typeface="Arial"/>
              </a:rPr>
              <a:t>LCIF Impact</a:t>
            </a:r>
            <a:endParaRPr lang="en-US" sz="4000" kern="0" dirty="0">
              <a:solidFill>
                <a:schemeClr val="bg1"/>
              </a:solidFill>
            </a:endParaRPr>
          </a:p>
        </p:txBody>
      </p:sp>
    </p:spTree>
    <p:extLst>
      <p:ext uri="{BB962C8B-B14F-4D97-AF65-F5344CB8AC3E}">
        <p14:creationId xmlns:p14="http://schemas.microsoft.com/office/powerpoint/2010/main" val="337278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rPr>
              <a:t>How can YOU help?</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0" name="Rectangle 9">
            <a:extLst>
              <a:ext uri="{FF2B5EF4-FFF2-40B4-BE49-F238E27FC236}">
                <a16:creationId xmlns:a16="http://schemas.microsoft.com/office/drawing/2014/main" id="{1886A3E4-D379-EEC1-1DE3-FEE1166A1784}"/>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food, drawing&#10;&#10;Description automatically generated">
            <a:extLst>
              <a:ext uri="{FF2B5EF4-FFF2-40B4-BE49-F238E27FC236}">
                <a16:creationId xmlns:a16="http://schemas.microsoft.com/office/drawing/2014/main" id="{772F3053-9463-0F99-1B26-073CB310AF8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2" name="Group 11">
            <a:extLst>
              <a:ext uri="{FF2B5EF4-FFF2-40B4-BE49-F238E27FC236}">
                <a16:creationId xmlns:a16="http://schemas.microsoft.com/office/drawing/2014/main" id="{49E45132-08ED-A018-04CC-5C36A2116AF8}"/>
              </a:ext>
            </a:extLst>
          </p:cNvPr>
          <p:cNvGrpSpPr/>
          <p:nvPr/>
        </p:nvGrpSpPr>
        <p:grpSpPr>
          <a:xfrm>
            <a:off x="11273010" y="6416040"/>
            <a:ext cx="125096" cy="365760"/>
            <a:chOff x="9970956" y="6416040"/>
            <a:chExt cx="125096" cy="365760"/>
          </a:xfrm>
        </p:grpSpPr>
        <p:cxnSp>
          <p:nvCxnSpPr>
            <p:cNvPr id="13" name="Straight Connector 12">
              <a:extLst>
                <a:ext uri="{FF2B5EF4-FFF2-40B4-BE49-F238E27FC236}">
                  <a16:creationId xmlns:a16="http://schemas.microsoft.com/office/drawing/2014/main" id="{C5D147AA-DABE-2DD0-E496-318FD33B07FF}"/>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A120F1-A4AA-6F2B-ADCA-B0FA6872C9A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6" name="Slide Number Placeholder 19">
            <a:extLst>
              <a:ext uri="{FF2B5EF4-FFF2-40B4-BE49-F238E27FC236}">
                <a16:creationId xmlns:a16="http://schemas.microsoft.com/office/drawing/2014/main" id="{2B8D2DF1-3B72-37EA-F04E-1B91FF344AA2}"/>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23</a:t>
            </a:fld>
            <a:endParaRPr lang="en-US" sz="1400" dirty="0">
              <a:solidFill>
                <a:schemeClr val="bg1"/>
              </a:solidFill>
            </a:endParaRPr>
          </a:p>
        </p:txBody>
      </p:sp>
    </p:spTree>
    <p:extLst>
      <p:ext uri="{BB962C8B-B14F-4D97-AF65-F5344CB8AC3E}">
        <p14:creationId xmlns:p14="http://schemas.microsoft.com/office/powerpoint/2010/main" val="160291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11CB33-5175-6454-B9A5-2B2E502D0748}"/>
              </a:ext>
            </a:extLst>
          </p:cNvPr>
          <p:cNvSpPr>
            <a:spLocks noGrp="1"/>
          </p:cNvSpPr>
          <p:nvPr>
            <p:ph type="ctrTitle"/>
          </p:nvPr>
        </p:nvSpPr>
        <p:spPr/>
        <p:txBody>
          <a:bodyPr>
            <a:normAutofit/>
          </a:bodyPr>
          <a:lstStyle/>
          <a:p>
            <a:r>
              <a:rPr lang="en-US" sz="6000" dirty="0"/>
              <a:t>SUPPORTING </a:t>
            </a:r>
            <a:br>
              <a:rPr lang="en-US" sz="6000" dirty="0"/>
            </a:br>
            <a:r>
              <a:rPr lang="en-US" sz="6000" dirty="0"/>
              <a:t>YOUR FOUNDATION</a:t>
            </a:r>
          </a:p>
        </p:txBody>
      </p:sp>
      <p:sp>
        <p:nvSpPr>
          <p:cNvPr id="3" name="Text Placeholder 2">
            <a:extLst>
              <a:ext uri="{FF2B5EF4-FFF2-40B4-BE49-F238E27FC236}">
                <a16:creationId xmlns:a16="http://schemas.microsoft.com/office/drawing/2014/main" id="{AA75B6F4-7A58-8BD1-F355-4C86E84A3AB8}"/>
              </a:ext>
            </a:extLst>
          </p:cNvPr>
          <p:cNvSpPr>
            <a:spLocks noGrp="1"/>
          </p:cNvSpPr>
          <p:nvPr>
            <p:ph type="body" sz="quarter" idx="13"/>
          </p:nvPr>
        </p:nvSpPr>
        <p:spPr>
          <a:xfrm>
            <a:off x="660399" y="3752022"/>
            <a:ext cx="5953760" cy="579438"/>
          </a:xfrm>
        </p:spPr>
        <p:txBody>
          <a:bodyPr/>
          <a:lstStyle/>
          <a:p>
            <a:r>
              <a:rPr lang="en-US" sz="2000" dirty="0">
                <a:latin typeface="Arial"/>
                <a:cs typeface="Arial"/>
              </a:rPr>
              <a:t>PID Robert </a:t>
            </a:r>
            <a:r>
              <a:rPr lang="en-US" sz="2000" dirty="0" err="1">
                <a:latin typeface="Arial"/>
                <a:cs typeface="Arial"/>
              </a:rPr>
              <a:t>Rettby</a:t>
            </a:r>
            <a:r>
              <a:rPr lang="en-US" sz="2000" dirty="0">
                <a:latin typeface="Arial"/>
                <a:cs typeface="Arial"/>
              </a:rPr>
              <a:t> </a:t>
            </a:r>
            <a:endParaRPr lang="en-US" sz="2000">
              <a:latin typeface="Arial"/>
              <a:cs typeface="Arial"/>
            </a:endParaRPr>
          </a:p>
          <a:p>
            <a:r>
              <a:rPr lang="en-US" sz="2000" dirty="0">
                <a:latin typeface="Arial"/>
                <a:cs typeface="Arial"/>
              </a:rPr>
              <a:t>PID Bent Jespersen</a:t>
            </a:r>
          </a:p>
          <a:p>
            <a:r>
              <a:rPr lang="en-US" sz="2000" dirty="0">
                <a:latin typeface="Arial"/>
                <a:cs typeface="Arial"/>
              </a:rPr>
              <a:t>Lion Claudia Balduzzi</a:t>
            </a:r>
            <a:endParaRPr lang="en-US" sz="2000"/>
          </a:p>
        </p:txBody>
      </p:sp>
      <p:sp>
        <p:nvSpPr>
          <p:cNvPr id="4" name="Text Placeholder 3">
            <a:extLst>
              <a:ext uri="{FF2B5EF4-FFF2-40B4-BE49-F238E27FC236}">
                <a16:creationId xmlns:a16="http://schemas.microsoft.com/office/drawing/2014/main" id="{8AB62276-76E3-970D-CC8E-9317B9DB2318}"/>
              </a:ext>
            </a:extLst>
          </p:cNvPr>
          <p:cNvSpPr>
            <a:spLocks noGrp="1"/>
          </p:cNvSpPr>
          <p:nvPr>
            <p:ph type="body" sz="quarter" idx="14"/>
          </p:nvPr>
        </p:nvSpPr>
        <p:spPr>
          <a:xfrm>
            <a:off x="596899" y="4953762"/>
            <a:ext cx="4310063" cy="518160"/>
          </a:xfrm>
        </p:spPr>
        <p:txBody>
          <a:bodyPr vert="horz" lIns="91440" tIns="45720" rIns="91440" bIns="45720" rtlCol="0" anchor="t">
            <a:noAutofit/>
          </a:bodyPr>
          <a:lstStyle/>
          <a:p>
            <a:r>
              <a:rPr lang="en-US" dirty="0">
                <a:latin typeface="Arial"/>
                <a:cs typeface="Arial"/>
              </a:rPr>
              <a:t>LCIF CAIV Area Leaders</a:t>
            </a:r>
            <a:endParaRPr lang="en-US" dirty="0"/>
          </a:p>
        </p:txBody>
      </p:sp>
      <p:pic>
        <p:nvPicPr>
          <p:cNvPr id="5" name="Picture 4">
            <a:extLst>
              <a:ext uri="{FF2B5EF4-FFF2-40B4-BE49-F238E27FC236}">
                <a16:creationId xmlns:a16="http://schemas.microsoft.com/office/drawing/2014/main" id="{73CFA2E2-1FE9-E167-FDFB-A031BCDF0065}"/>
              </a:ext>
            </a:extLst>
          </p:cNvPr>
          <p:cNvPicPr>
            <a:picLocks noChangeAspect="1"/>
          </p:cNvPicPr>
          <p:nvPr/>
        </p:nvPicPr>
        <p:blipFill rotWithShape="1">
          <a:blip r:embed="rId3"/>
          <a:srcRect l="-16356" r="-16356"/>
          <a:stretch/>
        </p:blipFill>
        <p:spPr>
          <a:xfrm>
            <a:off x="7121778" y="404968"/>
            <a:ext cx="6291293" cy="64544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6924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452DE08C-F2BF-A54D-B326-B04A101D8C30}"/>
              </a:ext>
            </a:extLst>
          </p:cNvPr>
          <p:cNvSpPr/>
          <p:nvPr/>
        </p:nvSpPr>
        <p:spPr>
          <a:xfrm>
            <a:off x="1" y="2618493"/>
            <a:ext cx="4023360" cy="2834480"/>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3ABBB681-35F2-E640-B821-4B731FF91872}"/>
              </a:ext>
            </a:extLst>
          </p:cNvPr>
          <p:cNvSpPr/>
          <p:nvPr/>
        </p:nvSpPr>
        <p:spPr>
          <a:xfrm>
            <a:off x="4084320" y="2618493"/>
            <a:ext cx="4023360" cy="283448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C0A8A5F3-89AE-4044-85BB-A697E02A9A44}"/>
              </a:ext>
            </a:extLst>
          </p:cNvPr>
          <p:cNvSpPr/>
          <p:nvPr/>
        </p:nvSpPr>
        <p:spPr>
          <a:xfrm>
            <a:off x="8168639" y="2618493"/>
            <a:ext cx="4023360" cy="283448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1804467"/>
            <a:ext cx="10159874" cy="900516"/>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endParaRPr lang="en-US" sz="1800" kern="0" dirty="0">
              <a:solidFill>
                <a:schemeClr val="bg1"/>
              </a:solidFill>
            </a:endParaRPr>
          </a:p>
        </p:txBody>
      </p:sp>
      <p:sp>
        <p:nvSpPr>
          <p:cNvPr id="20" name="Body Copy">
            <a:extLst>
              <a:ext uri="{FF2B5EF4-FFF2-40B4-BE49-F238E27FC236}">
                <a16:creationId xmlns:a16="http://schemas.microsoft.com/office/drawing/2014/main" id="{9283FD6C-7DBF-7041-B27F-755487286E6C}"/>
              </a:ext>
            </a:extLst>
          </p:cNvPr>
          <p:cNvSpPr txBox="1">
            <a:spLocks/>
          </p:cNvSpPr>
          <p:nvPr/>
        </p:nvSpPr>
        <p:spPr>
          <a:xfrm>
            <a:off x="8460214" y="2852669"/>
            <a:ext cx="3291840" cy="2366128"/>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en-US" sz="2800" b="1" kern="0" dirty="0">
                <a:solidFill>
                  <a:schemeClr val="bg1"/>
                </a:solidFill>
              </a:rPr>
              <a:t>BUILD ON THE SUCCESS OF CAMPAIGN 100</a:t>
            </a:r>
            <a:endParaRPr lang="en-US" sz="1800" i="1" kern="0" dirty="0">
              <a:solidFill>
                <a:schemeClr val="bg1"/>
              </a:solidFill>
            </a:endParaRPr>
          </a:p>
        </p:txBody>
      </p:sp>
      <p:sp>
        <p:nvSpPr>
          <p:cNvPr id="21" name="Body Copy">
            <a:extLst>
              <a:ext uri="{FF2B5EF4-FFF2-40B4-BE49-F238E27FC236}">
                <a16:creationId xmlns:a16="http://schemas.microsoft.com/office/drawing/2014/main" id="{D25AA450-2FC6-294E-B094-F2FA3EE81BA9}"/>
              </a:ext>
            </a:extLst>
          </p:cNvPr>
          <p:cNvSpPr txBox="1">
            <a:spLocks/>
          </p:cNvSpPr>
          <p:nvPr/>
        </p:nvSpPr>
        <p:spPr>
          <a:xfrm>
            <a:off x="4450080" y="2852669"/>
            <a:ext cx="3291840" cy="2366128"/>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en-US" sz="2800" b="1" kern="0" dirty="0">
                <a:solidFill>
                  <a:schemeClr val="bg1"/>
                </a:solidFill>
              </a:rPr>
              <a:t>PROMOTE </a:t>
            </a:r>
            <a:br>
              <a:rPr lang="en-US" sz="2800" b="1" kern="0" dirty="0">
                <a:solidFill>
                  <a:schemeClr val="bg1"/>
                </a:solidFill>
              </a:rPr>
            </a:br>
            <a:r>
              <a:rPr lang="en-US" sz="2800" b="1" kern="0" dirty="0">
                <a:solidFill>
                  <a:schemeClr val="bg1"/>
                </a:solidFill>
              </a:rPr>
              <a:t>LCIF GRANT OPPORTUNITIES</a:t>
            </a:r>
            <a:endParaRPr lang="en-US" sz="1800" i="1" kern="0" dirty="0">
              <a:solidFill>
                <a:schemeClr val="bg1"/>
              </a:solidFill>
            </a:endParaRPr>
          </a:p>
        </p:txBody>
      </p:sp>
      <p:sp>
        <p:nvSpPr>
          <p:cNvPr id="22" name="Body Copy">
            <a:extLst>
              <a:ext uri="{FF2B5EF4-FFF2-40B4-BE49-F238E27FC236}">
                <a16:creationId xmlns:a16="http://schemas.microsoft.com/office/drawing/2014/main" id="{0BB80D65-9701-204D-BE31-1A1AF88C6587}"/>
              </a:ext>
            </a:extLst>
          </p:cNvPr>
          <p:cNvSpPr txBox="1">
            <a:spLocks/>
          </p:cNvSpPr>
          <p:nvPr/>
        </p:nvSpPr>
        <p:spPr>
          <a:xfrm>
            <a:off x="368059" y="2852669"/>
            <a:ext cx="3291840" cy="2366128"/>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en-US" sz="3200" b="1" kern="0" dirty="0">
                <a:solidFill>
                  <a:schemeClr val="bg1"/>
                </a:solidFill>
              </a:rPr>
              <a:t>RAISE AWARENESS</a:t>
            </a:r>
            <a:endParaRPr lang="en-US" i="1" kern="0" dirty="0">
              <a:solidFill>
                <a:schemeClr val="bg1"/>
              </a:solidFill>
            </a:endParaRPr>
          </a:p>
        </p:txBody>
      </p:sp>
      <p:sp>
        <p:nvSpPr>
          <p:cNvPr id="2" name="Yellow Bar">
            <a:extLst>
              <a:ext uri="{FF2B5EF4-FFF2-40B4-BE49-F238E27FC236}">
                <a16:creationId xmlns:a16="http://schemas.microsoft.com/office/drawing/2014/main" id="{7D5D4BBA-467C-0464-DA91-BE1F258F1486}"/>
              </a:ext>
            </a:extLst>
          </p:cNvPr>
          <p:cNvSpPr/>
          <p:nvPr/>
        </p:nvSpPr>
        <p:spPr>
          <a:xfrm>
            <a:off x="4632959" y="180974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Headline">
            <a:extLst>
              <a:ext uri="{FF2B5EF4-FFF2-40B4-BE49-F238E27FC236}">
                <a16:creationId xmlns:a16="http://schemas.microsoft.com/office/drawing/2014/main" id="{92909664-C367-D1D2-38B1-8CF5DC410EF0}"/>
              </a:ext>
            </a:extLst>
          </p:cNvPr>
          <p:cNvSpPr txBox="1">
            <a:spLocks/>
          </p:cNvSpPr>
          <p:nvPr/>
        </p:nvSpPr>
        <p:spPr>
          <a:xfrm>
            <a:off x="1888727" y="595447"/>
            <a:ext cx="8414545" cy="1061333"/>
          </a:xfrm>
          <a:prstGeom prst="rect">
            <a:avLst/>
          </a:prstGeom>
        </p:spPr>
        <p:txBody>
          <a:bodyPr lIns="91440" tIns="45720" rIns="91440" bIns="45720"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en-US" sz="4400" kern="0" dirty="0">
                <a:solidFill>
                  <a:schemeClr val="bg1"/>
                </a:solidFill>
                <a:latin typeface="Helvetica Neue"/>
              </a:rPr>
              <a:t>Supporting our Foundation by Doing AND Giving</a:t>
            </a:r>
            <a:endParaRPr lang="en-US" sz="4400" dirty="0">
              <a:solidFill>
                <a:schemeClr val="bg1"/>
              </a:solidFill>
            </a:endParaRPr>
          </a:p>
        </p:txBody>
      </p:sp>
    </p:spTree>
    <p:extLst>
      <p:ext uri="{BB962C8B-B14F-4D97-AF65-F5344CB8AC3E}">
        <p14:creationId xmlns:p14="http://schemas.microsoft.com/office/powerpoint/2010/main" val="312605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Body Copy">
            <a:extLst>
              <a:ext uri="{FF2B5EF4-FFF2-40B4-BE49-F238E27FC236}">
                <a16:creationId xmlns:a16="http://schemas.microsoft.com/office/drawing/2014/main" id="{4F9D6FC7-2D9D-0C42-93C1-8D451E9E3DCB}"/>
              </a:ext>
            </a:extLst>
          </p:cNvPr>
          <p:cNvSpPr txBox="1">
            <a:spLocks/>
          </p:cNvSpPr>
          <p:nvPr/>
        </p:nvSpPr>
        <p:spPr>
          <a:xfrm>
            <a:off x="372976" y="3283104"/>
            <a:ext cx="4357416" cy="2303095"/>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2800" kern="0" dirty="0">
                <a:solidFill>
                  <a:schemeClr val="bg1"/>
                </a:solidFill>
                <a:latin typeface="Arial"/>
                <a:ea typeface="Arial" charset="0"/>
                <a:cs typeface="Arial"/>
              </a:rPr>
              <a:t>Share LCIF stories with fellow Lions and others.</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372975" y="2084896"/>
            <a:ext cx="6612441" cy="83736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4800" b="1" kern="0" dirty="0">
                <a:solidFill>
                  <a:schemeClr val="bg1"/>
                </a:solidFill>
                <a:latin typeface="Arial"/>
                <a:ea typeface="Arial" charset="0"/>
                <a:cs typeface="Arial"/>
              </a:rPr>
              <a:t>RAISE AWARENESS</a:t>
            </a:r>
            <a:endParaRPr lang="en-US" sz="4800" b="1" kern="0" dirty="0">
              <a:solidFill>
                <a:schemeClr val="bg1"/>
              </a:solidFill>
              <a:latin typeface="Arial" charset="0"/>
              <a:ea typeface="Arial" charset="0"/>
              <a:cs typeface="Arial" charset="0"/>
            </a:endParaRP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2581325" y="958157"/>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pic>
        <p:nvPicPr>
          <p:cNvPr id="4" name="Picture 3" descr="A yellow sign with blue text&#10;&#10;Description automatically generated with medium confidence">
            <a:extLst>
              <a:ext uri="{FF2B5EF4-FFF2-40B4-BE49-F238E27FC236}">
                <a16:creationId xmlns:a16="http://schemas.microsoft.com/office/drawing/2014/main" id="{1EE288F7-E53F-ADD8-0937-8D8040A1AA15}"/>
              </a:ext>
            </a:extLst>
          </p:cNvPr>
          <p:cNvPicPr>
            <a:picLocks noChangeAspect="1"/>
          </p:cNvPicPr>
          <p:nvPr/>
        </p:nvPicPr>
        <p:blipFill>
          <a:blip r:embed="rId4"/>
          <a:stretch>
            <a:fillRect/>
          </a:stretch>
        </p:blipFill>
        <p:spPr>
          <a:xfrm>
            <a:off x="2460545" y="4483823"/>
            <a:ext cx="2007901" cy="1639103"/>
          </a:xfrm>
          <a:prstGeom prst="rect">
            <a:avLst/>
          </a:prstGeom>
        </p:spPr>
      </p:pic>
      <p:pic>
        <p:nvPicPr>
          <p:cNvPr id="7" name="Picture 6" descr="Icon&#10;&#10;Description automatically generated">
            <a:extLst>
              <a:ext uri="{FF2B5EF4-FFF2-40B4-BE49-F238E27FC236}">
                <a16:creationId xmlns:a16="http://schemas.microsoft.com/office/drawing/2014/main" id="{F0EACC58-D7BE-D188-CE48-9946915CFA9C}"/>
              </a:ext>
            </a:extLst>
          </p:cNvPr>
          <p:cNvPicPr>
            <a:picLocks noChangeAspect="1"/>
          </p:cNvPicPr>
          <p:nvPr/>
        </p:nvPicPr>
        <p:blipFill>
          <a:blip r:embed="rId5"/>
          <a:stretch>
            <a:fillRect/>
          </a:stretch>
        </p:blipFill>
        <p:spPr>
          <a:xfrm>
            <a:off x="182338" y="4295297"/>
            <a:ext cx="2087569" cy="2087569"/>
          </a:xfrm>
          <a:prstGeom prst="rect">
            <a:avLst/>
          </a:prstGeom>
        </p:spPr>
      </p:pic>
      <p:pic>
        <p:nvPicPr>
          <p:cNvPr id="10" name="Picture 9" descr="Icon&#10;&#10;Description automatically generated">
            <a:extLst>
              <a:ext uri="{FF2B5EF4-FFF2-40B4-BE49-F238E27FC236}">
                <a16:creationId xmlns:a16="http://schemas.microsoft.com/office/drawing/2014/main" id="{5F2465A2-5CD9-897E-A606-DB41B1CD90D9}"/>
              </a:ext>
            </a:extLst>
          </p:cNvPr>
          <p:cNvPicPr>
            <a:picLocks noChangeAspect="1"/>
          </p:cNvPicPr>
          <p:nvPr/>
        </p:nvPicPr>
        <p:blipFill rotWithShape="1">
          <a:blip r:embed="rId6"/>
          <a:srcRect l="3390" t="25179" r="3319" b="25521"/>
          <a:stretch/>
        </p:blipFill>
        <p:spPr>
          <a:xfrm>
            <a:off x="4818462" y="4300786"/>
            <a:ext cx="3448119" cy="1822140"/>
          </a:xfrm>
          <a:prstGeom prst="rect">
            <a:avLst/>
          </a:prstGeom>
        </p:spPr>
      </p:pic>
    </p:spTree>
    <p:extLst>
      <p:ext uri="{BB962C8B-B14F-4D97-AF65-F5344CB8AC3E}">
        <p14:creationId xmlns:p14="http://schemas.microsoft.com/office/powerpoint/2010/main" val="17426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Body Copy">
            <a:extLst>
              <a:ext uri="{FF2B5EF4-FFF2-40B4-BE49-F238E27FC236}">
                <a16:creationId xmlns:a16="http://schemas.microsoft.com/office/drawing/2014/main" id="{4F9D6FC7-2D9D-0C42-93C1-8D451E9E3DCB}"/>
              </a:ext>
            </a:extLst>
          </p:cNvPr>
          <p:cNvSpPr txBox="1">
            <a:spLocks/>
          </p:cNvSpPr>
          <p:nvPr/>
        </p:nvSpPr>
        <p:spPr>
          <a:xfrm>
            <a:off x="372976" y="3283104"/>
            <a:ext cx="4357416" cy="2303095"/>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2800" kern="0" dirty="0">
                <a:solidFill>
                  <a:schemeClr val="bg1"/>
                </a:solidFill>
                <a:latin typeface="Arial"/>
                <a:ea typeface="Arial" charset="0"/>
                <a:cs typeface="Arial"/>
              </a:rPr>
              <a:t>Increase awareness and visibility of LCIF grants and programs.</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372975" y="1476657"/>
            <a:ext cx="9924506" cy="148886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4800" b="1" kern="0" dirty="0">
                <a:solidFill>
                  <a:schemeClr val="bg1"/>
                </a:solidFill>
                <a:latin typeface="Arial"/>
                <a:ea typeface="Arial" charset="0"/>
                <a:cs typeface="Arial"/>
              </a:rPr>
              <a:t>PROMOTE </a:t>
            </a:r>
            <a:br>
              <a:rPr lang="en-US" sz="4800" b="1" kern="0" dirty="0">
                <a:solidFill>
                  <a:schemeClr val="bg1"/>
                </a:solidFill>
                <a:latin typeface="Arial"/>
                <a:ea typeface="Arial" charset="0"/>
                <a:cs typeface="Arial"/>
              </a:rPr>
            </a:br>
            <a:r>
              <a:rPr lang="en-US" sz="4800" b="1" kern="0" dirty="0">
                <a:solidFill>
                  <a:schemeClr val="bg1"/>
                </a:solidFill>
                <a:latin typeface="Arial"/>
                <a:ea typeface="Arial" charset="0"/>
                <a:cs typeface="Arial"/>
              </a:rPr>
              <a:t>GRANT OPPORTUNITIES</a:t>
            </a:r>
            <a:endParaRPr lang="en-US" sz="4800" b="1" kern="0" dirty="0">
              <a:solidFill>
                <a:schemeClr val="bg1"/>
              </a:solidFill>
              <a:latin typeface="Arial"/>
              <a:ea typeface="Arial" charset="0"/>
              <a:cs typeface="Arial" charset="0"/>
            </a:endParaRP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2581325" y="958157"/>
            <a:ext cx="70852" cy="422728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 name="TextBox 2">
            <a:extLst>
              <a:ext uri="{FF2B5EF4-FFF2-40B4-BE49-F238E27FC236}">
                <a16:creationId xmlns:a16="http://schemas.microsoft.com/office/drawing/2014/main" id="{37CD6B2B-A86C-C452-20F6-3BC90F3B6CFF}"/>
              </a:ext>
            </a:extLst>
          </p:cNvPr>
          <p:cNvSpPr txBox="1"/>
          <p:nvPr/>
        </p:nvSpPr>
        <p:spPr>
          <a:xfrm>
            <a:off x="-239843" y="5131137"/>
            <a:ext cx="8364512" cy="1261884"/>
          </a:xfrm>
          <a:prstGeom prst="rect">
            <a:avLst/>
          </a:prstGeom>
          <a:solidFill>
            <a:schemeClr val="accent3"/>
          </a:solidFill>
        </p:spPr>
        <p:txBody>
          <a:bodyPr wrap="square" rtlCol="0" anchor="ctr">
            <a:spAutoFit/>
          </a:bodyPr>
          <a:lstStyle/>
          <a:p>
            <a:pPr lvl="1"/>
            <a:r>
              <a:rPr lang="en-US" sz="2800" b="1" dirty="0">
                <a:solidFill>
                  <a:schemeClr val="bg1"/>
                </a:solidFill>
              </a:rPr>
              <a:t>MAGNIFY YOUR DONATION: LCIF GRANTS</a:t>
            </a:r>
            <a:br>
              <a:rPr lang="en-US" sz="2800" b="1" dirty="0">
                <a:solidFill>
                  <a:schemeClr val="bg1"/>
                </a:solidFill>
              </a:rPr>
            </a:br>
            <a:r>
              <a:rPr lang="en-US" sz="2800" b="1" dirty="0">
                <a:solidFill>
                  <a:schemeClr val="bg1"/>
                </a:solidFill>
              </a:rPr>
              <a:t>Saturday, September 24 | 9:00 am to 10:15 am</a:t>
            </a:r>
            <a:br>
              <a:rPr lang="en-US" sz="2800" b="1" dirty="0">
                <a:solidFill>
                  <a:schemeClr val="bg1"/>
                </a:solidFill>
              </a:rPr>
            </a:br>
            <a:r>
              <a:rPr lang="en-US" sz="2000" dirty="0">
                <a:solidFill>
                  <a:schemeClr val="bg1"/>
                </a:solidFill>
              </a:rPr>
              <a:t>TULLY 2</a:t>
            </a:r>
            <a:endParaRPr lang="en-US" sz="2800" dirty="0">
              <a:solidFill>
                <a:schemeClr val="bg1"/>
              </a:solidFill>
            </a:endParaRPr>
          </a:p>
        </p:txBody>
      </p:sp>
    </p:spTree>
    <p:extLst>
      <p:ext uri="{BB962C8B-B14F-4D97-AF65-F5344CB8AC3E}">
        <p14:creationId xmlns:p14="http://schemas.microsoft.com/office/powerpoint/2010/main" val="85268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Body Copy">
            <a:extLst>
              <a:ext uri="{FF2B5EF4-FFF2-40B4-BE49-F238E27FC236}">
                <a16:creationId xmlns:a16="http://schemas.microsoft.com/office/drawing/2014/main" id="{4F9D6FC7-2D9D-0C42-93C1-8D451E9E3DCB}"/>
              </a:ext>
            </a:extLst>
          </p:cNvPr>
          <p:cNvSpPr txBox="1">
            <a:spLocks/>
          </p:cNvSpPr>
          <p:nvPr/>
        </p:nvSpPr>
        <p:spPr>
          <a:xfrm>
            <a:off x="372976" y="3283104"/>
            <a:ext cx="4357416" cy="2303095"/>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800" kern="0" dirty="0">
                <a:solidFill>
                  <a:schemeClr val="bg1"/>
                </a:solidFill>
                <a:latin typeface="Arial"/>
                <a:cs typeface="Arial"/>
              </a:rPr>
              <a:t>Financial donations are key to keeping our foundation strong!</a:t>
            </a:r>
            <a:endParaRPr lang="en-US" dirty="0">
              <a:solidFill>
                <a:schemeClr val="bg1"/>
              </a:solidFill>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372975" y="1470114"/>
            <a:ext cx="8351300" cy="83736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4800" b="1" kern="0" dirty="0">
                <a:solidFill>
                  <a:schemeClr val="bg1"/>
                </a:solidFill>
                <a:latin typeface="Arial"/>
                <a:ea typeface="Arial" charset="0"/>
                <a:cs typeface="Arial"/>
              </a:rPr>
              <a:t>BUILD ON </a:t>
            </a:r>
            <a:br>
              <a:rPr lang="en-US" sz="4800" b="1" kern="0" dirty="0">
                <a:solidFill>
                  <a:schemeClr val="bg1"/>
                </a:solidFill>
                <a:latin typeface="Arial"/>
                <a:ea typeface="Arial" charset="0"/>
                <a:cs typeface="Arial"/>
              </a:rPr>
            </a:br>
            <a:r>
              <a:rPr lang="en-US" sz="4800" b="1" kern="0" dirty="0">
                <a:solidFill>
                  <a:schemeClr val="bg1"/>
                </a:solidFill>
                <a:latin typeface="Arial"/>
                <a:ea typeface="Arial" charset="0"/>
                <a:cs typeface="Arial"/>
              </a:rPr>
              <a:t>CAMPAIGN 100 SUCCESS</a:t>
            </a:r>
            <a:endParaRPr lang="en-US" sz="4800" b="1" kern="0" dirty="0">
              <a:solidFill>
                <a:schemeClr val="bg1"/>
              </a:solidFill>
              <a:latin typeface="Arial"/>
              <a:ea typeface="Arial" charset="0"/>
              <a:cs typeface="Arial" charset="0"/>
            </a:endParaRP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2581325" y="958157"/>
            <a:ext cx="70852" cy="422728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67382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F8843B-D278-55F1-AB5F-E90CA90DF640}"/>
              </a:ext>
            </a:extLst>
          </p:cNvPr>
          <p:cNvSpPr txBox="1"/>
          <p:nvPr/>
        </p:nvSpPr>
        <p:spPr>
          <a:xfrm>
            <a:off x="1107726" y="1613118"/>
            <a:ext cx="4711546"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t>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t>of donations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t>support those </a:t>
            </a:r>
            <a:br>
              <a:rPr kumimoji="0" lang="en-US" sz="36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br>
            <a:r>
              <a:rPr kumimoji="0" lang="en-US" sz="36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t>in need</a:t>
            </a:r>
          </a:p>
        </p:txBody>
      </p:sp>
    </p:spTree>
    <p:extLst>
      <p:ext uri="{BB962C8B-B14F-4D97-AF65-F5344CB8AC3E}">
        <p14:creationId xmlns:p14="http://schemas.microsoft.com/office/powerpoint/2010/main" val="87321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8C8D9EA-7967-BA4F-8CF7-F427CA457260}"/>
              </a:ext>
            </a:extLst>
          </p:cNvPr>
          <p:cNvGrpSpPr/>
          <p:nvPr/>
        </p:nvGrpSpPr>
        <p:grpSpPr>
          <a:xfrm>
            <a:off x="5784228" y="2242410"/>
            <a:ext cx="6703779" cy="2586935"/>
            <a:chOff x="5784228" y="2257928"/>
            <a:chExt cx="6703779" cy="2586935"/>
          </a:xfrm>
        </p:grpSpPr>
        <p:sp>
          <p:nvSpPr>
            <p:cNvPr id="6" name="Body Copy">
              <a:extLst>
                <a:ext uri="{FF2B5EF4-FFF2-40B4-BE49-F238E27FC236}">
                  <a16:creationId xmlns:a16="http://schemas.microsoft.com/office/drawing/2014/main" id="{A976928F-B454-9A49-B6F7-D7B881D56ADF}"/>
                </a:ext>
              </a:extLst>
            </p:cNvPr>
            <p:cNvSpPr txBox="1">
              <a:spLocks/>
            </p:cNvSpPr>
            <p:nvPr/>
          </p:nvSpPr>
          <p:spPr>
            <a:xfrm>
              <a:off x="5784228" y="3174569"/>
              <a:ext cx="5856603" cy="167029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endParaRPr lang="en-US" sz="2800" kern="0" dirty="0">
                <a:solidFill>
                  <a:schemeClr val="bg1"/>
                </a:solidFill>
                <a:latin typeface="Arial" charset="0"/>
                <a:ea typeface="Arial" charset="0"/>
                <a:cs typeface="Arial" charset="0"/>
              </a:endParaRP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5833119" y="2257928"/>
              <a:ext cx="6654888" cy="78293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4800" b="1" kern="0" dirty="0">
                  <a:solidFill>
                    <a:schemeClr val="bg1"/>
                  </a:solidFill>
                  <a:latin typeface="Arial"/>
                  <a:ea typeface="Arial" charset="0"/>
                  <a:cs typeface="Arial"/>
                </a:rPr>
                <a:t>THE FOUNDATION </a:t>
              </a:r>
              <a:endParaRPr lang="en-US" sz="4800" b="1" kern="0" dirty="0">
                <a:solidFill>
                  <a:schemeClr val="bg1"/>
                </a:solidFill>
                <a:latin typeface="Arial"/>
                <a:ea typeface="Arial" charset="0"/>
                <a:cs typeface="Arial" charset="0"/>
              </a:endParaRPr>
            </a:p>
            <a:p>
              <a:r>
                <a:rPr lang="en-US" sz="4800" b="1" kern="0" dirty="0">
                  <a:solidFill>
                    <a:schemeClr val="bg1"/>
                  </a:solidFill>
                  <a:latin typeface="Arial"/>
                  <a:ea typeface="Arial" charset="0"/>
                  <a:cs typeface="Arial"/>
                </a:rPr>
                <a:t>OF SERVICE</a:t>
              </a:r>
              <a:endParaRPr lang="en-US" sz="4800" b="1" kern="0">
                <a:solidFill>
                  <a:schemeClr val="bg1"/>
                </a:solidFill>
                <a:latin typeface="Arial"/>
                <a:ea typeface="Arial" charset="0"/>
                <a:cs typeface="Arial" charset="0"/>
              </a:endParaRP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052942" y="1952147"/>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pic>
        <p:nvPicPr>
          <p:cNvPr id="9" name="Picture 8">
            <a:extLst>
              <a:ext uri="{FF2B5EF4-FFF2-40B4-BE49-F238E27FC236}">
                <a16:creationId xmlns:a16="http://schemas.microsoft.com/office/drawing/2014/main" id="{96E3812B-EC8B-33D4-0E6C-7209F5A0D518}"/>
              </a:ext>
            </a:extLst>
          </p:cNvPr>
          <p:cNvPicPr>
            <a:picLocks noChangeAspect="1"/>
          </p:cNvPicPr>
          <p:nvPr/>
        </p:nvPicPr>
        <p:blipFill>
          <a:blip r:embed="rId3"/>
          <a:srcRect/>
          <a:stretch/>
        </p:blipFill>
        <p:spPr>
          <a:xfrm>
            <a:off x="-1192875" y="1315036"/>
            <a:ext cx="8420724" cy="56138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8759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Body Copy">
            <a:extLst>
              <a:ext uri="{FF2B5EF4-FFF2-40B4-BE49-F238E27FC236}">
                <a16:creationId xmlns:a16="http://schemas.microsoft.com/office/drawing/2014/main" id="{4F9D6FC7-2D9D-0C42-93C1-8D451E9E3DCB}"/>
              </a:ext>
            </a:extLst>
          </p:cNvPr>
          <p:cNvSpPr txBox="1">
            <a:spLocks/>
          </p:cNvSpPr>
          <p:nvPr/>
        </p:nvSpPr>
        <p:spPr>
          <a:xfrm>
            <a:off x="862875" y="1946029"/>
            <a:ext cx="6242463" cy="2303095"/>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98450" indent="-284163">
              <a:spcBef>
                <a:spcPts val="0"/>
              </a:spcBef>
              <a:spcAft>
                <a:spcPts val="3000"/>
              </a:spcAft>
              <a:buClr>
                <a:srgbClr val="EBB700"/>
              </a:buClr>
              <a:buSzPct val="50000"/>
              <a:buFont typeface="Lucida Grande" panose="020B0600040502020204" pitchFamily="34" charset="0"/>
              <a:buChar char="▶"/>
              <a:defRPr/>
            </a:pPr>
            <a:r>
              <a:rPr lang="en-US" sz="3600" kern="0" dirty="0">
                <a:solidFill>
                  <a:schemeClr val="bg1"/>
                </a:solidFill>
                <a:latin typeface="Arial"/>
                <a:cs typeface="Arial"/>
              </a:rPr>
              <a:t>Personal donation </a:t>
            </a:r>
            <a:br>
              <a:rPr lang="en-US" sz="3600" kern="0" dirty="0">
                <a:solidFill>
                  <a:schemeClr val="bg1"/>
                </a:solidFill>
                <a:latin typeface="Arial"/>
                <a:cs typeface="Arial"/>
              </a:rPr>
            </a:br>
            <a:r>
              <a:rPr lang="en-US" sz="3600" kern="0" dirty="0">
                <a:solidFill>
                  <a:schemeClr val="bg1"/>
                </a:solidFill>
                <a:latin typeface="Arial"/>
                <a:cs typeface="Arial"/>
              </a:rPr>
              <a:t>or pledge </a:t>
            </a:r>
            <a:endParaRPr lang="en-US" sz="3600" kern="0" dirty="0">
              <a:solidFill>
                <a:schemeClr val="bg1"/>
              </a:solidFill>
            </a:endParaRPr>
          </a:p>
          <a:p>
            <a:pPr marL="298450" indent="-284163">
              <a:spcBef>
                <a:spcPts val="0"/>
              </a:spcBef>
              <a:spcAft>
                <a:spcPts val="3000"/>
              </a:spcAft>
              <a:buClr>
                <a:srgbClr val="EBB700"/>
              </a:buClr>
              <a:buSzPct val="50000"/>
              <a:buFont typeface="Lucida Grande" panose="020B0600040502020204" pitchFamily="34" charset="0"/>
              <a:buChar char="▶"/>
              <a:defRPr/>
            </a:pPr>
            <a:r>
              <a:rPr lang="en-US" sz="3600" kern="0" dirty="0">
                <a:solidFill>
                  <a:schemeClr val="bg1"/>
                </a:solidFill>
                <a:latin typeface="Arial"/>
                <a:cs typeface="Arial"/>
              </a:rPr>
              <a:t>Online or in-person fundraising event</a:t>
            </a:r>
            <a:endParaRPr lang="en-US" sz="3600" kern="0" dirty="0">
              <a:solidFill>
                <a:schemeClr val="bg1"/>
              </a:solidFill>
            </a:endParaRPr>
          </a:p>
          <a:p>
            <a:pPr marL="298450" indent="-284163">
              <a:spcBef>
                <a:spcPts val="0"/>
              </a:spcBef>
              <a:spcAft>
                <a:spcPts val="3000"/>
              </a:spcAft>
              <a:buClr>
                <a:srgbClr val="EBB700"/>
              </a:buClr>
              <a:buSzPct val="50000"/>
              <a:buFont typeface="Lucida Grande" panose="020B0600040502020204" pitchFamily="34" charset="0"/>
              <a:buChar char="▶"/>
              <a:defRPr/>
            </a:pPr>
            <a:r>
              <a:rPr lang="en-US" sz="3600" kern="0" dirty="0">
                <a:solidFill>
                  <a:schemeClr val="bg1"/>
                </a:solidFill>
                <a:latin typeface="Arial"/>
                <a:cs typeface="Arial"/>
              </a:rPr>
              <a:t>Planned giving</a:t>
            </a:r>
            <a:endParaRPr lang="en-US" sz="3600" kern="0" dirty="0">
              <a:solidFill>
                <a:schemeClr val="bg1"/>
              </a:solidFill>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732739" y="632264"/>
            <a:ext cx="6612441" cy="83736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4800" b="1" kern="0" dirty="0">
                <a:solidFill>
                  <a:schemeClr val="bg1"/>
                </a:solidFill>
                <a:latin typeface="Arial"/>
                <a:ea typeface="Arial" charset="0"/>
                <a:cs typeface="Arial"/>
              </a:rPr>
              <a:t>WAYS TO GIVE</a:t>
            </a:r>
            <a:endParaRPr lang="en-US" sz="4800" b="1" kern="0" dirty="0">
              <a:solidFill>
                <a:schemeClr val="bg1"/>
              </a:solidFill>
              <a:latin typeface="Arial" charset="0"/>
              <a:ea typeface="Arial" charset="0"/>
              <a:cs typeface="Arial" charset="0"/>
            </a:endParaRP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2941089" y="-569425"/>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TextBox 1">
            <a:extLst>
              <a:ext uri="{FF2B5EF4-FFF2-40B4-BE49-F238E27FC236}">
                <a16:creationId xmlns:a16="http://schemas.microsoft.com/office/drawing/2014/main" id="{F992509E-5B51-3BC2-DD08-0485B2B97658}"/>
              </a:ext>
            </a:extLst>
          </p:cNvPr>
          <p:cNvSpPr txBox="1"/>
          <p:nvPr/>
        </p:nvSpPr>
        <p:spPr>
          <a:xfrm>
            <a:off x="-198150" y="5902570"/>
            <a:ext cx="4980012" cy="646331"/>
          </a:xfrm>
          <a:prstGeom prst="rect">
            <a:avLst/>
          </a:prstGeom>
          <a:solidFill>
            <a:schemeClr val="accent2"/>
          </a:solidFill>
        </p:spPr>
        <p:txBody>
          <a:bodyPr wrap="square" rtlCol="0" anchor="ctr">
            <a:spAutoFit/>
          </a:bodyPr>
          <a:lstStyle/>
          <a:p>
            <a:pPr lvl="1"/>
            <a:r>
              <a:rPr lang="en-US" sz="3600" b="1" dirty="0" err="1">
                <a:solidFill>
                  <a:schemeClr val="bg1"/>
                </a:solidFill>
              </a:rPr>
              <a:t>lcif.org</a:t>
            </a:r>
            <a:r>
              <a:rPr lang="en-US" sz="3600" b="1" dirty="0">
                <a:solidFill>
                  <a:schemeClr val="bg1"/>
                </a:solidFill>
              </a:rPr>
              <a:t>/</a:t>
            </a:r>
            <a:r>
              <a:rPr lang="en-US" sz="3600" b="1" dirty="0" err="1">
                <a:solidFill>
                  <a:schemeClr val="bg1"/>
                </a:solidFill>
              </a:rPr>
              <a:t>waystogive</a:t>
            </a:r>
            <a:endParaRPr lang="en-US" sz="3600" dirty="0">
              <a:solidFill>
                <a:schemeClr val="bg1"/>
              </a:solidFill>
            </a:endParaRPr>
          </a:p>
        </p:txBody>
      </p:sp>
    </p:spTree>
    <p:extLst>
      <p:ext uri="{BB962C8B-B14F-4D97-AF65-F5344CB8AC3E}">
        <p14:creationId xmlns:p14="http://schemas.microsoft.com/office/powerpoint/2010/main" val="15607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FDEB63-13A8-0BD4-611A-74AE25C6FD67}"/>
              </a:ext>
            </a:extLst>
          </p:cNvPr>
          <p:cNvSpPr txBox="1"/>
          <p:nvPr/>
        </p:nvSpPr>
        <p:spPr>
          <a:xfrm>
            <a:off x="1866098" y="1941804"/>
            <a:ext cx="3168181" cy="584775"/>
          </a:xfrm>
          <a:prstGeom prst="rect">
            <a:avLst/>
          </a:prstGeom>
          <a:noFill/>
        </p:spPr>
        <p:txBody>
          <a:bodyPr wrap="square" rtlCol="0">
            <a:spAutoFit/>
          </a:bodyPr>
          <a:lstStyle/>
          <a:p>
            <a:r>
              <a:rPr lang="en-US" sz="3200" b="1" dirty="0">
                <a:solidFill>
                  <a:schemeClr val="accent2"/>
                </a:solidFill>
              </a:rPr>
              <a:t>Lions Share</a:t>
            </a:r>
            <a:endParaRPr lang="en-US" sz="3200" b="1" dirty="0">
              <a:solidFill>
                <a:schemeClr val="accent5"/>
              </a:solidFill>
            </a:endParaRPr>
          </a:p>
        </p:txBody>
      </p:sp>
      <p:pic>
        <p:nvPicPr>
          <p:cNvPr id="8" name="Picture 7">
            <a:extLst>
              <a:ext uri="{FF2B5EF4-FFF2-40B4-BE49-F238E27FC236}">
                <a16:creationId xmlns:a16="http://schemas.microsoft.com/office/drawing/2014/main" id="{C9C6D956-61E0-895F-DA6A-F4BE1ACA9A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9770" y="3395175"/>
            <a:ext cx="2058036" cy="2028741"/>
          </a:xfrm>
          <a:prstGeom prst="rect">
            <a:avLst/>
          </a:prstGeom>
        </p:spPr>
      </p:pic>
      <p:pic>
        <p:nvPicPr>
          <p:cNvPr id="9" name="Picture 8">
            <a:extLst>
              <a:ext uri="{FF2B5EF4-FFF2-40B4-BE49-F238E27FC236}">
                <a16:creationId xmlns:a16="http://schemas.microsoft.com/office/drawing/2014/main" id="{45D1AEB7-0D7B-3597-A67E-2757EDA464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68751" y="3070401"/>
            <a:ext cx="2270276" cy="2738312"/>
          </a:xfrm>
          <a:prstGeom prst="rect">
            <a:avLst/>
          </a:prstGeom>
        </p:spPr>
      </p:pic>
      <p:grpSp>
        <p:nvGrpSpPr>
          <p:cNvPr id="2" name="Group 1">
            <a:extLst>
              <a:ext uri="{FF2B5EF4-FFF2-40B4-BE49-F238E27FC236}">
                <a16:creationId xmlns:a16="http://schemas.microsoft.com/office/drawing/2014/main" id="{239AF261-7ED1-005D-29EA-396CA0F5908C}"/>
              </a:ext>
            </a:extLst>
          </p:cNvPr>
          <p:cNvGrpSpPr/>
          <p:nvPr/>
        </p:nvGrpSpPr>
        <p:grpSpPr>
          <a:xfrm>
            <a:off x="752973" y="2823675"/>
            <a:ext cx="4890813" cy="3280301"/>
            <a:chOff x="660101" y="2491248"/>
            <a:chExt cx="4890813" cy="3280301"/>
          </a:xfrm>
        </p:grpSpPr>
        <p:pic>
          <p:nvPicPr>
            <p:cNvPr id="5" name="Picture 4" descr="Logo&#10;&#10;Description automatically generated">
              <a:extLst>
                <a:ext uri="{FF2B5EF4-FFF2-40B4-BE49-F238E27FC236}">
                  <a16:creationId xmlns:a16="http://schemas.microsoft.com/office/drawing/2014/main" id="{01B2F4D0-1022-A3D4-91B5-CADD7BA671BB}"/>
                </a:ext>
              </a:extLst>
            </p:cNvPr>
            <p:cNvPicPr>
              <a:picLocks noChangeAspect="1"/>
            </p:cNvPicPr>
            <p:nvPr/>
          </p:nvPicPr>
          <p:blipFill>
            <a:blip r:embed="rId5"/>
            <a:stretch>
              <a:fillRect/>
            </a:stretch>
          </p:blipFill>
          <p:spPr>
            <a:xfrm>
              <a:off x="660101" y="2491248"/>
              <a:ext cx="1562100" cy="1409700"/>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D643FD79-E0FC-C12C-6712-84573085080E}"/>
                </a:ext>
              </a:extLst>
            </p:cNvPr>
            <p:cNvPicPr>
              <a:picLocks noChangeAspect="1"/>
            </p:cNvPicPr>
            <p:nvPr/>
          </p:nvPicPr>
          <p:blipFill>
            <a:blip r:embed="rId6"/>
            <a:stretch>
              <a:fillRect/>
            </a:stretch>
          </p:blipFill>
          <p:spPr>
            <a:xfrm>
              <a:off x="2193173" y="2491248"/>
              <a:ext cx="1735086" cy="1615882"/>
            </a:xfrm>
            <a:prstGeom prst="rect">
              <a:avLst/>
            </a:prstGeom>
          </p:spPr>
        </p:pic>
        <p:pic>
          <p:nvPicPr>
            <p:cNvPr id="7" name="Picture 6" descr="Logo&#10;&#10;Description automatically generated">
              <a:extLst>
                <a:ext uri="{FF2B5EF4-FFF2-40B4-BE49-F238E27FC236}">
                  <a16:creationId xmlns:a16="http://schemas.microsoft.com/office/drawing/2014/main" id="{AB476E77-59FC-B276-7271-9A962FA38ABE}"/>
                </a:ext>
              </a:extLst>
            </p:cNvPr>
            <p:cNvPicPr>
              <a:picLocks noChangeAspect="1"/>
            </p:cNvPicPr>
            <p:nvPr/>
          </p:nvPicPr>
          <p:blipFill>
            <a:blip r:embed="rId7"/>
            <a:stretch>
              <a:fillRect/>
            </a:stretch>
          </p:blipFill>
          <p:spPr>
            <a:xfrm>
              <a:off x="3748070" y="2491248"/>
              <a:ext cx="1802844" cy="1615882"/>
            </a:xfrm>
            <a:prstGeom prst="rect">
              <a:avLst/>
            </a:prstGeom>
          </p:spPr>
        </p:pic>
        <p:pic>
          <p:nvPicPr>
            <p:cNvPr id="10" name="Picture 9">
              <a:extLst>
                <a:ext uri="{FF2B5EF4-FFF2-40B4-BE49-F238E27FC236}">
                  <a16:creationId xmlns:a16="http://schemas.microsoft.com/office/drawing/2014/main" id="{058E8751-6D30-555B-508A-D46A5114C111}"/>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Effect>
                        <a14:brightnessContrast bright="20000" contrast="-20000"/>
                      </a14:imgEffect>
                    </a14:imgLayer>
                  </a14:imgProps>
                </a:ext>
              </a:extLst>
            </a:blip>
            <a:srcRect l="23702" t="23493" r="19373" b="26867"/>
            <a:stretch/>
          </p:blipFill>
          <p:spPr>
            <a:xfrm>
              <a:off x="1957371" y="3979073"/>
              <a:ext cx="2055529" cy="1792476"/>
            </a:xfrm>
            <a:prstGeom prst="rect">
              <a:avLst/>
            </a:prstGeom>
          </p:spPr>
        </p:pic>
      </p:grpSp>
      <p:sp>
        <p:nvSpPr>
          <p:cNvPr id="11" name="Yellow Bar">
            <a:extLst>
              <a:ext uri="{FF2B5EF4-FFF2-40B4-BE49-F238E27FC236}">
                <a16:creationId xmlns:a16="http://schemas.microsoft.com/office/drawing/2014/main" id="{94B07E43-1090-5855-423F-CFA663B231AA}"/>
              </a:ext>
            </a:extLst>
          </p:cNvPr>
          <p:cNvSpPr/>
          <p:nvPr/>
        </p:nvSpPr>
        <p:spPr>
          <a:xfrm>
            <a:off x="4632959" y="145565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2" name="Headline">
            <a:extLst>
              <a:ext uri="{FF2B5EF4-FFF2-40B4-BE49-F238E27FC236}">
                <a16:creationId xmlns:a16="http://schemas.microsoft.com/office/drawing/2014/main" id="{2FD969DF-A69A-D5FB-4191-F9AF2CEA11E8}"/>
              </a:ext>
            </a:extLst>
          </p:cNvPr>
          <p:cNvSpPr txBox="1">
            <a:spLocks/>
          </p:cNvSpPr>
          <p:nvPr/>
        </p:nvSpPr>
        <p:spPr>
          <a:xfrm>
            <a:off x="1888727" y="595448"/>
            <a:ext cx="8414545" cy="739416"/>
          </a:xfrm>
          <a:prstGeom prst="rect">
            <a:avLst/>
          </a:prstGeom>
        </p:spPr>
        <p:txBody>
          <a:bodyPr lIns="91440" tIns="45720" rIns="91440" bIns="45720"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en-US" sz="5400" kern="0" dirty="0">
                <a:solidFill>
                  <a:schemeClr val="bg1"/>
                </a:solidFill>
                <a:latin typeface="Helvetica Neue"/>
              </a:rPr>
              <a:t>RECOGNITION</a:t>
            </a:r>
            <a:endParaRPr lang="en-US" sz="8000" dirty="0">
              <a:solidFill>
                <a:schemeClr val="bg1"/>
              </a:solidFill>
            </a:endParaRPr>
          </a:p>
        </p:txBody>
      </p:sp>
      <p:sp>
        <p:nvSpPr>
          <p:cNvPr id="13" name="TextBox 12">
            <a:extLst>
              <a:ext uri="{FF2B5EF4-FFF2-40B4-BE49-F238E27FC236}">
                <a16:creationId xmlns:a16="http://schemas.microsoft.com/office/drawing/2014/main" id="{47319C95-1B09-643C-7E68-51F24C76A4B8}"/>
              </a:ext>
            </a:extLst>
          </p:cNvPr>
          <p:cNvSpPr txBox="1"/>
          <p:nvPr/>
        </p:nvSpPr>
        <p:spPr>
          <a:xfrm>
            <a:off x="6463450" y="1941804"/>
            <a:ext cx="5083946" cy="1077218"/>
          </a:xfrm>
          <a:prstGeom prst="rect">
            <a:avLst/>
          </a:prstGeom>
          <a:noFill/>
        </p:spPr>
        <p:txBody>
          <a:bodyPr wrap="square" rtlCol="0">
            <a:spAutoFit/>
          </a:bodyPr>
          <a:lstStyle/>
          <a:p>
            <a:pPr algn="ctr"/>
            <a:r>
              <a:rPr lang="en-US" sz="3200" b="1" dirty="0">
                <a:solidFill>
                  <a:schemeClr val="accent2"/>
                </a:solidFill>
              </a:rPr>
              <a:t>Melvin Jones Fellowship</a:t>
            </a:r>
          </a:p>
          <a:p>
            <a:pPr algn="ctr"/>
            <a:r>
              <a:rPr lang="en-US" sz="3200" b="1" dirty="0">
                <a:solidFill>
                  <a:schemeClr val="accent2"/>
                </a:solidFill>
              </a:rPr>
              <a:t>PMJF</a:t>
            </a:r>
            <a:endParaRPr lang="en-US" sz="3200" b="1" dirty="0">
              <a:solidFill>
                <a:schemeClr val="accent5"/>
              </a:solidFill>
            </a:endParaRPr>
          </a:p>
        </p:txBody>
      </p:sp>
    </p:spTree>
    <p:extLst>
      <p:ext uri="{BB962C8B-B14F-4D97-AF65-F5344CB8AC3E}">
        <p14:creationId xmlns:p14="http://schemas.microsoft.com/office/powerpoint/2010/main" val="1635188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FDEB63-13A8-0BD4-611A-74AE25C6FD67}"/>
              </a:ext>
            </a:extLst>
          </p:cNvPr>
          <p:cNvSpPr txBox="1"/>
          <p:nvPr/>
        </p:nvSpPr>
        <p:spPr>
          <a:xfrm>
            <a:off x="6694031" y="2032331"/>
            <a:ext cx="4002548" cy="1077218"/>
          </a:xfrm>
          <a:prstGeom prst="rect">
            <a:avLst/>
          </a:prstGeom>
          <a:noFill/>
        </p:spPr>
        <p:txBody>
          <a:bodyPr wrap="square" rtlCol="0">
            <a:spAutoFit/>
          </a:bodyPr>
          <a:lstStyle/>
          <a:p>
            <a:pPr algn="ctr"/>
            <a:r>
              <a:rPr lang="en-US" sz="3200" b="1" dirty="0">
                <a:solidFill>
                  <a:schemeClr val="accent2"/>
                </a:solidFill>
              </a:rPr>
              <a:t>100% Contributing Member Patch</a:t>
            </a:r>
            <a:endParaRPr lang="en-US" sz="3200" b="1" dirty="0">
              <a:solidFill>
                <a:schemeClr val="accent5"/>
              </a:solidFill>
            </a:endParaRPr>
          </a:p>
        </p:txBody>
      </p:sp>
      <p:sp>
        <p:nvSpPr>
          <p:cNvPr id="11" name="Yellow Bar">
            <a:extLst>
              <a:ext uri="{FF2B5EF4-FFF2-40B4-BE49-F238E27FC236}">
                <a16:creationId xmlns:a16="http://schemas.microsoft.com/office/drawing/2014/main" id="{94B07E43-1090-5855-423F-CFA663B231AA}"/>
              </a:ext>
            </a:extLst>
          </p:cNvPr>
          <p:cNvSpPr/>
          <p:nvPr/>
        </p:nvSpPr>
        <p:spPr>
          <a:xfrm>
            <a:off x="4632959" y="145565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2" name="Headline">
            <a:extLst>
              <a:ext uri="{FF2B5EF4-FFF2-40B4-BE49-F238E27FC236}">
                <a16:creationId xmlns:a16="http://schemas.microsoft.com/office/drawing/2014/main" id="{2FD969DF-A69A-D5FB-4191-F9AF2CEA11E8}"/>
              </a:ext>
            </a:extLst>
          </p:cNvPr>
          <p:cNvSpPr txBox="1">
            <a:spLocks/>
          </p:cNvSpPr>
          <p:nvPr/>
        </p:nvSpPr>
        <p:spPr>
          <a:xfrm>
            <a:off x="1888727" y="595448"/>
            <a:ext cx="8414545" cy="739416"/>
          </a:xfrm>
          <a:prstGeom prst="rect">
            <a:avLst/>
          </a:prstGeom>
        </p:spPr>
        <p:txBody>
          <a:bodyPr lIns="91440" tIns="45720" rIns="91440" bIns="45720"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en-US" sz="5400" kern="0" dirty="0">
                <a:solidFill>
                  <a:schemeClr val="bg1"/>
                </a:solidFill>
                <a:latin typeface="Helvetica Neue"/>
              </a:rPr>
              <a:t>RECOGNITION</a:t>
            </a:r>
            <a:endParaRPr lang="en-US" sz="8000" dirty="0">
              <a:solidFill>
                <a:schemeClr val="bg1"/>
              </a:solidFill>
            </a:endParaRPr>
          </a:p>
        </p:txBody>
      </p:sp>
      <p:grpSp>
        <p:nvGrpSpPr>
          <p:cNvPr id="13" name="Group 12">
            <a:extLst>
              <a:ext uri="{FF2B5EF4-FFF2-40B4-BE49-F238E27FC236}">
                <a16:creationId xmlns:a16="http://schemas.microsoft.com/office/drawing/2014/main" id="{6DC76066-A5F2-EFE8-125A-757386CD5BB4}"/>
              </a:ext>
            </a:extLst>
          </p:cNvPr>
          <p:cNvGrpSpPr/>
          <p:nvPr/>
        </p:nvGrpSpPr>
        <p:grpSpPr>
          <a:xfrm>
            <a:off x="7746830" y="3129410"/>
            <a:ext cx="1957491" cy="2542283"/>
            <a:chOff x="7947458" y="1524135"/>
            <a:chExt cx="2840913" cy="3689624"/>
          </a:xfrm>
        </p:grpSpPr>
        <p:pic>
          <p:nvPicPr>
            <p:cNvPr id="14" name="Picture 13">
              <a:extLst>
                <a:ext uri="{FF2B5EF4-FFF2-40B4-BE49-F238E27FC236}">
                  <a16:creationId xmlns:a16="http://schemas.microsoft.com/office/drawing/2014/main" id="{9C3E1BA6-039D-151B-594C-768501B8527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7947458" y="1524135"/>
              <a:ext cx="2840913" cy="2756206"/>
            </a:xfrm>
            <a:prstGeom prst="rect">
              <a:avLst/>
            </a:prstGeom>
          </p:spPr>
        </p:pic>
        <p:pic>
          <p:nvPicPr>
            <p:cNvPr id="15" name="Picture 14">
              <a:extLst>
                <a:ext uri="{FF2B5EF4-FFF2-40B4-BE49-F238E27FC236}">
                  <a16:creationId xmlns:a16="http://schemas.microsoft.com/office/drawing/2014/main" id="{EB46E7E7-E057-8AB1-A8A5-C877A0E5F1E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03" b="92568" l="0" r="99273">
                          <a14:foregroundMark x1="5818" y1="16216" x2="12364" y2="72973"/>
                          <a14:foregroundMark x1="12364" y1="72973" x2="25356" y2="87056"/>
                          <a14:foregroundMark x1="42035" y1="96621" x2="47273" y2="98649"/>
                          <a14:foregroundMark x1="33919" y1="93479" x2="39315" y2="95568"/>
                          <a14:foregroundMark x1="47273" y1="98649" x2="73788" y2="88594"/>
                          <a14:foregroundMark x1="83605" y1="81253" x2="92000" y2="34459"/>
                          <a14:foregroundMark x1="92000" y1="34459" x2="97165" y2="40857"/>
                          <a14:foregroundMark x1="40352" y1="92330" x2="38909" y2="92568"/>
                          <a14:foregroundMark x1="55273" y1="89865" x2="43579" y2="91797"/>
                          <a14:foregroundMark x1="3636" y1="62838" x2="1143" y2="46622"/>
                          <a14:foregroundMark x1="4212" y1="4670" x2="4000" y2="2703"/>
                          <a14:backgroundMark x1="18545" y1="11486" x2="14545" y2="7432"/>
                          <a14:backgroundMark x1="19636" y1="15541" x2="30545" y2="22973"/>
                          <a14:backgroundMark x1="14182" y1="9459" x2="9818" y2="2703"/>
                          <a14:backgroundMark x1="1091" y1="37838" x2="1091" y2="46622"/>
                          <a14:backgroundMark x1="2182" y1="75676" x2="3636" y2="82432"/>
                          <a14:backgroundMark x1="5818" y1="83108" x2="13818" y2="89189"/>
                          <a14:backgroundMark x1="16364" y1="91216" x2="19273" y2="93919"/>
                          <a14:backgroundMark x1="22909" y1="92568" x2="28727" y2="96622"/>
                          <a14:backgroundMark x1="38545" y1="97973" x2="41818" y2="97297"/>
                          <a14:backgroundMark x1="71636" y1="95946" x2="90182" y2="86486"/>
                          <a14:backgroundMark x1="99636" y1="56081" x2="99636" y2="50676"/>
                          <a14:backgroundMark x1="99636" y1="62838" x2="99273" y2="66216"/>
                          <a14:backgroundMark x1="99273" y1="68919" x2="99636" y2="75676"/>
                          <a14:backgroundMark x1="94182" y1="85811" x2="90545" y2="89189"/>
                          <a14:backgroundMark x1="21091" y1="93919" x2="20364" y2="91892"/>
                          <a14:backgroundMark x1="727" y1="70270" x2="727" y2="63514"/>
                          <a14:backgroundMark x1="18545" y1="16216" x2="24364" y2="21622"/>
                          <a14:backgroundMark x1="31636" y1="24324" x2="42909" y2="25000"/>
                          <a14:backgroundMark x1="43636" y1="29054" x2="35636" y2="25676"/>
                          <a14:backgroundMark x1="33091" y1="26351" x2="30182" y2="25000"/>
                          <a14:backgroundMark x1="56727" y1="30405" x2="77091" y2="14865"/>
                          <a14:backgroundMark x1="78182" y1="14189" x2="90545" y2="0"/>
                          <a14:backgroundMark x1="92000" y1="6081" x2="79273" y2="18243"/>
                          <a14:backgroundMark x1="61091" y1="27703" x2="64000" y2="23649"/>
                          <a14:backgroundMark x1="64000" y1="28378" x2="62545" y2="22973"/>
                          <a14:backgroundMark x1="99636" y1="13514" x2="99636" y2="19595"/>
                          <a14:backgroundMark x1="98909" y1="41216" x2="98545" y2="47297"/>
                          <a14:backgroundMark x1="92727" y1="84459" x2="92364" y2="85135"/>
                          <a14:backgroundMark x1="71636" y1="95270" x2="72727" y2="99324"/>
                          <a14:backgroundMark x1="28727" y1="95946" x2="31273" y2="98649"/>
                          <a14:backgroundMark x1="1818" y1="71622" x2="1455" y2="79054"/>
                          <a14:backgroundMark x1="1818" y1="70270" x2="0" y2="68243"/>
                          <a14:backgroundMark x1="364" y1="12162" x2="727" y2="14189"/>
                          <a14:backgroundMark x1="364" y1="6081" x2="727" y2="9459"/>
                        </a14:backgroundRemoval>
                      </a14:imgEffect>
                    </a14:imgLayer>
                  </a14:imgProps>
                </a:ext>
              </a:extLst>
            </a:blip>
            <a:stretch>
              <a:fillRect/>
            </a:stretch>
          </p:blipFill>
          <p:spPr>
            <a:xfrm>
              <a:off x="8224913" y="4105109"/>
              <a:ext cx="2286001" cy="1108650"/>
            </a:xfrm>
            <a:prstGeom prst="rect">
              <a:avLst/>
            </a:prstGeom>
          </p:spPr>
        </p:pic>
      </p:grpSp>
      <p:grpSp>
        <p:nvGrpSpPr>
          <p:cNvPr id="16" name="Group 15">
            <a:extLst>
              <a:ext uri="{FF2B5EF4-FFF2-40B4-BE49-F238E27FC236}">
                <a16:creationId xmlns:a16="http://schemas.microsoft.com/office/drawing/2014/main" id="{660E90D9-D2BD-D6AD-F02D-4E96E27F54BB}"/>
              </a:ext>
            </a:extLst>
          </p:cNvPr>
          <p:cNvGrpSpPr/>
          <p:nvPr/>
        </p:nvGrpSpPr>
        <p:grpSpPr>
          <a:xfrm>
            <a:off x="1520428" y="3129410"/>
            <a:ext cx="3676412" cy="3093719"/>
            <a:chOff x="7062723" y="1202411"/>
            <a:chExt cx="3068830" cy="2582436"/>
          </a:xfrm>
        </p:grpSpPr>
        <p:pic>
          <p:nvPicPr>
            <p:cNvPr id="17" name="Picture 16" descr="A close up of a sign&#10;&#10;Description automatically generated">
              <a:extLst>
                <a:ext uri="{FF2B5EF4-FFF2-40B4-BE49-F238E27FC236}">
                  <a16:creationId xmlns:a16="http://schemas.microsoft.com/office/drawing/2014/main" id="{C6D1FB43-D672-BD99-FAB5-8E0B922BE6FF}"/>
                </a:ext>
              </a:extLst>
            </p:cNvPr>
            <p:cNvPicPr>
              <a:picLocks noChangeAspect="1"/>
            </p:cNvPicPr>
            <p:nvPr/>
          </p:nvPicPr>
          <p:blipFill>
            <a:blip r:embed="rId7"/>
            <a:stretch>
              <a:fillRect/>
            </a:stretch>
          </p:blipFill>
          <p:spPr>
            <a:xfrm>
              <a:off x="7582566" y="1202411"/>
              <a:ext cx="949213" cy="1198479"/>
            </a:xfrm>
            <a:prstGeom prst="rect">
              <a:avLst/>
            </a:prstGeom>
          </p:spPr>
        </p:pic>
        <p:pic>
          <p:nvPicPr>
            <p:cNvPr id="18" name="Picture 17" descr="A close up of a blue background&#10;&#10;Description automatically generated">
              <a:extLst>
                <a:ext uri="{FF2B5EF4-FFF2-40B4-BE49-F238E27FC236}">
                  <a16:creationId xmlns:a16="http://schemas.microsoft.com/office/drawing/2014/main" id="{D0EA75F4-9CA8-921A-332F-E4F8163202F7}"/>
                </a:ext>
              </a:extLst>
            </p:cNvPr>
            <p:cNvPicPr>
              <a:picLocks noChangeAspect="1"/>
            </p:cNvPicPr>
            <p:nvPr/>
          </p:nvPicPr>
          <p:blipFill>
            <a:blip r:embed="rId8"/>
            <a:stretch>
              <a:fillRect/>
            </a:stretch>
          </p:blipFill>
          <p:spPr>
            <a:xfrm>
              <a:off x="8658190" y="1202411"/>
              <a:ext cx="936729" cy="1198479"/>
            </a:xfrm>
            <a:prstGeom prst="rect">
              <a:avLst/>
            </a:prstGeom>
          </p:spPr>
        </p:pic>
        <p:pic>
          <p:nvPicPr>
            <p:cNvPr id="19" name="Picture 18" descr="A picture containing truck, food, table, people&#10;&#10;Description automatically generated">
              <a:extLst>
                <a:ext uri="{FF2B5EF4-FFF2-40B4-BE49-F238E27FC236}">
                  <a16:creationId xmlns:a16="http://schemas.microsoft.com/office/drawing/2014/main" id="{665608E9-14EA-9ED7-B1A2-8A10075CA689}"/>
                </a:ext>
              </a:extLst>
            </p:cNvPr>
            <p:cNvPicPr>
              <a:picLocks noChangeAspect="1"/>
            </p:cNvPicPr>
            <p:nvPr/>
          </p:nvPicPr>
          <p:blipFill>
            <a:blip r:embed="rId9"/>
            <a:stretch>
              <a:fillRect/>
            </a:stretch>
          </p:blipFill>
          <p:spPr>
            <a:xfrm>
              <a:off x="7062723" y="2584143"/>
              <a:ext cx="948100" cy="1198479"/>
            </a:xfrm>
            <a:prstGeom prst="rect">
              <a:avLst/>
            </a:prstGeom>
          </p:spPr>
        </p:pic>
        <p:pic>
          <p:nvPicPr>
            <p:cNvPr id="20" name="Picture 19" descr="A close up of a sign&#10;&#10;Description automatically generated">
              <a:extLst>
                <a:ext uri="{FF2B5EF4-FFF2-40B4-BE49-F238E27FC236}">
                  <a16:creationId xmlns:a16="http://schemas.microsoft.com/office/drawing/2014/main" id="{558C9221-72D9-3D87-2A8B-9CCC7C37949B}"/>
                </a:ext>
              </a:extLst>
            </p:cNvPr>
            <p:cNvPicPr>
              <a:picLocks noChangeAspect="1"/>
            </p:cNvPicPr>
            <p:nvPr/>
          </p:nvPicPr>
          <p:blipFill>
            <a:blip r:embed="rId10"/>
            <a:stretch>
              <a:fillRect/>
            </a:stretch>
          </p:blipFill>
          <p:spPr>
            <a:xfrm>
              <a:off x="8134708" y="2584142"/>
              <a:ext cx="950326" cy="1198479"/>
            </a:xfrm>
            <a:prstGeom prst="rect">
              <a:avLst/>
            </a:prstGeom>
          </p:spPr>
        </p:pic>
        <p:pic>
          <p:nvPicPr>
            <p:cNvPr id="21" name="Picture 20" descr="A picture containing food&#10;&#10;Description automatically generated">
              <a:extLst>
                <a:ext uri="{FF2B5EF4-FFF2-40B4-BE49-F238E27FC236}">
                  <a16:creationId xmlns:a16="http://schemas.microsoft.com/office/drawing/2014/main" id="{BDD1BC88-0F93-1EB3-24C9-3070418DE710}"/>
                </a:ext>
              </a:extLst>
            </p:cNvPr>
            <p:cNvPicPr>
              <a:picLocks noChangeAspect="1"/>
            </p:cNvPicPr>
            <p:nvPr/>
          </p:nvPicPr>
          <p:blipFill>
            <a:blip r:embed="rId11"/>
            <a:stretch>
              <a:fillRect/>
            </a:stretch>
          </p:blipFill>
          <p:spPr>
            <a:xfrm>
              <a:off x="9189017" y="2586368"/>
              <a:ext cx="942536" cy="1198479"/>
            </a:xfrm>
            <a:prstGeom prst="rect">
              <a:avLst/>
            </a:prstGeom>
          </p:spPr>
        </p:pic>
      </p:grpSp>
      <p:sp>
        <p:nvSpPr>
          <p:cNvPr id="22" name="TextBox 21">
            <a:extLst>
              <a:ext uri="{FF2B5EF4-FFF2-40B4-BE49-F238E27FC236}">
                <a16:creationId xmlns:a16="http://schemas.microsoft.com/office/drawing/2014/main" id="{4AC120FC-A000-F893-3AC9-7E42713E2054}"/>
              </a:ext>
            </a:extLst>
          </p:cNvPr>
          <p:cNvSpPr txBox="1"/>
          <p:nvPr/>
        </p:nvSpPr>
        <p:spPr>
          <a:xfrm>
            <a:off x="1495421" y="2034340"/>
            <a:ext cx="4002548" cy="1077218"/>
          </a:xfrm>
          <a:prstGeom prst="rect">
            <a:avLst/>
          </a:prstGeom>
          <a:noFill/>
        </p:spPr>
        <p:txBody>
          <a:bodyPr wrap="square" rtlCol="0">
            <a:spAutoFit/>
          </a:bodyPr>
          <a:lstStyle/>
          <a:p>
            <a:pPr algn="ctr"/>
            <a:r>
              <a:rPr lang="en-US" sz="3200" b="1" dirty="0">
                <a:solidFill>
                  <a:srgbClr val="EBB700"/>
                </a:solidFill>
              </a:rPr>
              <a:t>Club Giving Patches</a:t>
            </a:r>
          </a:p>
        </p:txBody>
      </p:sp>
    </p:spTree>
    <p:extLst>
      <p:ext uri="{BB962C8B-B14F-4D97-AF65-F5344CB8AC3E}">
        <p14:creationId xmlns:p14="http://schemas.microsoft.com/office/powerpoint/2010/main" val="185790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660399" y="1244601"/>
            <a:ext cx="7659757" cy="3666446"/>
          </a:xfrm>
        </p:spPr>
        <p:txBody>
          <a:bodyPr>
            <a:normAutofit/>
          </a:bodyPr>
          <a:lstStyle/>
          <a:p>
            <a:r>
              <a:rPr lang="en-US" sz="11500" dirty="0"/>
              <a:t>THANK </a:t>
            </a:r>
            <a:br>
              <a:rPr lang="en-US" sz="11500" dirty="0"/>
            </a:br>
            <a:r>
              <a:rPr lang="en-US" sz="11500" dirty="0"/>
              <a:t>YOU!</a:t>
            </a:r>
          </a:p>
        </p:txBody>
      </p:sp>
      <p:pic>
        <p:nvPicPr>
          <p:cNvPr id="4" name="Picture 3">
            <a:extLst>
              <a:ext uri="{FF2B5EF4-FFF2-40B4-BE49-F238E27FC236}">
                <a16:creationId xmlns:a16="http://schemas.microsoft.com/office/drawing/2014/main" id="{D232E537-03E4-7033-8A99-E55AC7765B95}"/>
              </a:ext>
            </a:extLst>
          </p:cNvPr>
          <p:cNvPicPr>
            <a:picLocks noChangeAspect="1"/>
          </p:cNvPicPr>
          <p:nvPr/>
        </p:nvPicPr>
        <p:blipFill>
          <a:blip r:embed="rId3"/>
          <a:srcRect/>
          <a:stretch/>
        </p:blipFill>
        <p:spPr>
          <a:xfrm>
            <a:off x="5237569" y="842710"/>
            <a:ext cx="7659757" cy="601529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438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54718FB-1C08-AD8A-AA34-854BA38F4CE4}"/>
              </a:ext>
            </a:extLst>
          </p:cNvPr>
          <p:cNvGrpSpPr/>
          <p:nvPr/>
        </p:nvGrpSpPr>
        <p:grpSpPr>
          <a:xfrm>
            <a:off x="1187582" y="1252484"/>
            <a:ext cx="3607078" cy="4353032"/>
            <a:chOff x="7200924" y="1366896"/>
            <a:chExt cx="3607078" cy="4353032"/>
          </a:xfrm>
        </p:grpSpPr>
        <p:sp>
          <p:nvSpPr>
            <p:cNvPr id="3" name="TextBox 2">
              <a:extLst>
                <a:ext uri="{FF2B5EF4-FFF2-40B4-BE49-F238E27FC236}">
                  <a16:creationId xmlns:a16="http://schemas.microsoft.com/office/drawing/2014/main" id="{2DA11C2F-31D2-860A-A635-3DC2274CC21E}"/>
                </a:ext>
              </a:extLst>
            </p:cNvPr>
            <p:cNvSpPr txBox="1"/>
            <p:nvPr/>
          </p:nvSpPr>
          <p:spPr>
            <a:xfrm>
              <a:off x="7770791" y="1366896"/>
              <a:ext cx="2467343" cy="2062103"/>
            </a:xfrm>
            <a:prstGeom prst="rect">
              <a:avLst/>
            </a:prstGeom>
            <a:noFill/>
          </p:spPr>
          <p:txBody>
            <a:bodyPr wrap="none" rtlCol="0">
              <a:spAutoFit/>
            </a:bodyPr>
            <a:lstStyle/>
            <a:p>
              <a:pPr algn="ctr"/>
              <a:r>
                <a:rPr lang="en-US" sz="4800" dirty="0">
                  <a:solidFill>
                    <a:srgbClr val="FFFFFF"/>
                  </a:solidFill>
                  <a:cs typeface="Arial" panose="020B0604020202020204" pitchFamily="34" charset="0"/>
                </a:rPr>
                <a:t>Since</a:t>
              </a:r>
            </a:p>
            <a:p>
              <a:pPr algn="ctr"/>
              <a:r>
                <a:rPr lang="en-US" sz="8000" b="1" dirty="0">
                  <a:solidFill>
                    <a:srgbClr val="EBB700"/>
                  </a:solidFill>
                  <a:cs typeface="Arial" panose="020B0604020202020204" pitchFamily="34" charset="0"/>
                </a:rPr>
                <a:t>1968</a:t>
              </a:r>
            </a:p>
          </p:txBody>
        </p:sp>
        <p:sp>
          <p:nvSpPr>
            <p:cNvPr id="4" name="TextBox 3">
              <a:extLst>
                <a:ext uri="{FF2B5EF4-FFF2-40B4-BE49-F238E27FC236}">
                  <a16:creationId xmlns:a16="http://schemas.microsoft.com/office/drawing/2014/main" id="{09BA15C5-D2CE-A9FF-E20C-8C08C2DC8A11}"/>
                </a:ext>
              </a:extLst>
            </p:cNvPr>
            <p:cNvSpPr txBox="1"/>
            <p:nvPr/>
          </p:nvSpPr>
          <p:spPr>
            <a:xfrm>
              <a:off x="7200924" y="3657825"/>
              <a:ext cx="3607078" cy="2062103"/>
            </a:xfrm>
            <a:prstGeom prst="rect">
              <a:avLst/>
            </a:prstGeom>
            <a:noFill/>
          </p:spPr>
          <p:txBody>
            <a:bodyPr wrap="none" rtlCol="0">
              <a:spAutoFit/>
            </a:bodyPr>
            <a:lstStyle/>
            <a:p>
              <a:pPr algn="ctr"/>
              <a:r>
                <a:rPr lang="en-US" sz="8000" b="1" dirty="0">
                  <a:solidFill>
                    <a:srgbClr val="EBB700"/>
                  </a:solidFill>
                  <a:cs typeface="Arial" panose="020B0604020202020204" pitchFamily="34" charset="0"/>
                </a:rPr>
                <a:t>US$1.2</a:t>
              </a:r>
            </a:p>
            <a:p>
              <a:pPr algn="ctr"/>
              <a:r>
                <a:rPr lang="en-US" sz="4800" dirty="0">
                  <a:solidFill>
                    <a:srgbClr val="FFFFFF"/>
                  </a:solidFill>
                  <a:cs typeface="Arial" panose="020B0604020202020204" pitchFamily="34" charset="0"/>
                </a:rPr>
                <a:t>billion</a:t>
              </a:r>
              <a:endParaRPr lang="en-US" sz="8000" dirty="0">
                <a:solidFill>
                  <a:srgbClr val="EBB700"/>
                </a:solidFill>
                <a:cs typeface="Arial" panose="020B0604020202020204" pitchFamily="34" charset="0"/>
              </a:endParaRPr>
            </a:p>
          </p:txBody>
        </p:sp>
        <p:cxnSp>
          <p:nvCxnSpPr>
            <p:cNvPr id="6" name="Straight Connector 5">
              <a:extLst>
                <a:ext uri="{FF2B5EF4-FFF2-40B4-BE49-F238E27FC236}">
                  <a16:creationId xmlns:a16="http://schemas.microsoft.com/office/drawing/2014/main" id="{4025BEDB-19AF-FAB3-0B82-2FC29966CF51}"/>
                </a:ext>
              </a:extLst>
            </p:cNvPr>
            <p:cNvCxnSpPr>
              <a:cxnSpLocks/>
            </p:cNvCxnSpPr>
            <p:nvPr/>
          </p:nvCxnSpPr>
          <p:spPr>
            <a:xfrm>
              <a:off x="8388704" y="3532937"/>
              <a:ext cx="1305132" cy="0"/>
            </a:xfrm>
            <a:prstGeom prst="line">
              <a:avLst/>
            </a:prstGeom>
            <a:noFill/>
            <a:ln w="57150" cap="flat" cmpd="sng" algn="ctr">
              <a:solidFill>
                <a:srgbClr val="407CCA"/>
              </a:solidFill>
              <a:prstDash val="solid"/>
              <a:miter lim="800000"/>
            </a:ln>
            <a:effectLst/>
          </p:spPr>
        </p:cxnSp>
      </p:grpSp>
    </p:spTree>
    <p:extLst>
      <p:ext uri="{BB962C8B-B14F-4D97-AF65-F5344CB8AC3E}">
        <p14:creationId xmlns:p14="http://schemas.microsoft.com/office/powerpoint/2010/main" val="225345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22B550-60A2-66BC-9FE0-F05276E1C409}"/>
              </a:ext>
            </a:extLst>
          </p:cNvPr>
          <p:cNvSpPr txBox="1"/>
          <p:nvPr/>
        </p:nvSpPr>
        <p:spPr>
          <a:xfrm>
            <a:off x="831273" y="1332090"/>
            <a:ext cx="4993675" cy="4555093"/>
          </a:xfrm>
          <a:prstGeom prst="rect">
            <a:avLst/>
          </a:prstGeom>
          <a:noFill/>
        </p:spPr>
        <p:txBody>
          <a:bodyPr wrap="none" rtlCol="0">
            <a:spAutoFit/>
          </a:bodyPr>
          <a:lstStyle/>
          <a:p>
            <a:pPr algn="ctr"/>
            <a:r>
              <a:rPr lang="en-US" sz="3600" dirty="0">
                <a:solidFill>
                  <a:schemeClr val="bg1"/>
                </a:solidFill>
              </a:rPr>
              <a:t>Constitutional Area VII</a:t>
            </a:r>
          </a:p>
          <a:p>
            <a:pPr algn="ctr"/>
            <a:endParaRPr lang="en-US" dirty="0"/>
          </a:p>
          <a:p>
            <a:pPr algn="ctr"/>
            <a:r>
              <a:rPr lang="en-US" sz="5400" b="1" dirty="0">
                <a:solidFill>
                  <a:srgbClr val="EBB700"/>
                </a:solidFill>
              </a:rPr>
              <a:t>US$26,621,082</a:t>
            </a:r>
          </a:p>
          <a:p>
            <a:pPr algn="ctr"/>
            <a:endParaRPr lang="en-US" sz="5400" b="1" dirty="0">
              <a:solidFill>
                <a:srgbClr val="EBB700"/>
              </a:solidFill>
            </a:endParaRPr>
          </a:p>
          <a:p>
            <a:pPr algn="ctr"/>
            <a:r>
              <a:rPr lang="en-US" sz="3200" b="1" dirty="0">
                <a:solidFill>
                  <a:schemeClr val="bg1"/>
                </a:solidFill>
              </a:rPr>
              <a:t>MD 201: </a:t>
            </a:r>
            <a:r>
              <a:rPr lang="en-US" sz="3200" b="0" i="0" u="none" strike="noStrike" dirty="0">
                <a:solidFill>
                  <a:srgbClr val="EBB700"/>
                </a:solidFill>
                <a:effectLst/>
              </a:rPr>
              <a:t>$13,523,543</a:t>
            </a:r>
            <a:r>
              <a:rPr lang="en-US" sz="3200" dirty="0">
                <a:solidFill>
                  <a:srgbClr val="EBB700"/>
                </a:solidFill>
              </a:rPr>
              <a:t> </a:t>
            </a:r>
            <a:endParaRPr lang="en-US" sz="3200" b="1" dirty="0">
              <a:solidFill>
                <a:srgbClr val="EBB700"/>
              </a:solidFill>
            </a:endParaRPr>
          </a:p>
          <a:p>
            <a:pPr algn="ctr"/>
            <a:r>
              <a:rPr lang="en-US" sz="3200" b="1" dirty="0">
                <a:solidFill>
                  <a:schemeClr val="bg1"/>
                </a:solidFill>
              </a:rPr>
              <a:t>MD 202: </a:t>
            </a:r>
            <a:r>
              <a:rPr lang="en-US" sz="3200" b="0" i="0" u="none" strike="noStrike" dirty="0">
                <a:solidFill>
                  <a:srgbClr val="EBB700"/>
                </a:solidFill>
                <a:effectLst/>
              </a:rPr>
              <a:t>$3,654,125</a:t>
            </a:r>
            <a:r>
              <a:rPr lang="en-US" sz="3200" dirty="0">
                <a:solidFill>
                  <a:srgbClr val="EBB700"/>
                </a:solidFill>
              </a:rPr>
              <a:t> </a:t>
            </a:r>
            <a:endParaRPr lang="en-US" sz="3200" b="1" dirty="0">
              <a:solidFill>
                <a:srgbClr val="EBB700"/>
              </a:solidFill>
            </a:endParaRPr>
          </a:p>
          <a:p>
            <a:pPr algn="ctr"/>
            <a:r>
              <a:rPr lang="en-US" sz="3200" b="1" dirty="0">
                <a:solidFill>
                  <a:schemeClr val="bg1"/>
                </a:solidFill>
              </a:rPr>
              <a:t>MD 307: </a:t>
            </a:r>
            <a:r>
              <a:rPr lang="en-US" sz="3200" dirty="0">
                <a:solidFill>
                  <a:srgbClr val="EBB700"/>
                </a:solidFill>
              </a:rPr>
              <a:t>$8,864,139</a:t>
            </a:r>
          </a:p>
          <a:p>
            <a:pPr algn="ctr"/>
            <a:r>
              <a:rPr lang="en-US" sz="3200" b="1" dirty="0">
                <a:solidFill>
                  <a:schemeClr val="bg1"/>
                </a:solidFill>
              </a:rPr>
              <a:t>Region 203: </a:t>
            </a:r>
            <a:r>
              <a:rPr lang="en-US" sz="3200" b="0" i="0" u="none" strike="noStrike" dirty="0">
                <a:solidFill>
                  <a:srgbClr val="EBB700"/>
                </a:solidFill>
                <a:effectLst/>
              </a:rPr>
              <a:t>$579,275</a:t>
            </a:r>
            <a:r>
              <a:rPr lang="en-US" sz="3200" dirty="0">
                <a:solidFill>
                  <a:srgbClr val="EBB700"/>
                </a:solidFill>
              </a:rPr>
              <a:t> </a:t>
            </a:r>
            <a:endParaRPr lang="en-US" sz="3200" b="1" dirty="0">
              <a:solidFill>
                <a:srgbClr val="EBB700"/>
              </a:solidFill>
            </a:endParaRPr>
          </a:p>
        </p:txBody>
      </p:sp>
    </p:spTree>
    <p:extLst>
      <p:ext uri="{BB962C8B-B14F-4D97-AF65-F5344CB8AC3E}">
        <p14:creationId xmlns:p14="http://schemas.microsoft.com/office/powerpoint/2010/main" val="392975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3B699B4-A174-804A-AC7D-EA36684883A4}"/>
              </a:ext>
            </a:extLst>
          </p:cNvPr>
          <p:cNvGrpSpPr/>
          <p:nvPr/>
        </p:nvGrpSpPr>
        <p:grpSpPr>
          <a:xfrm>
            <a:off x="827745" y="774520"/>
            <a:ext cx="5108120" cy="5108120"/>
            <a:chOff x="8165771" y="3240156"/>
            <a:chExt cx="3216959" cy="3216959"/>
          </a:xfrm>
        </p:grpSpPr>
        <p:pic>
          <p:nvPicPr>
            <p:cNvPr id="15" name="Picture 14">
              <a:extLst>
                <a:ext uri="{FF2B5EF4-FFF2-40B4-BE49-F238E27FC236}">
                  <a16:creationId xmlns:a16="http://schemas.microsoft.com/office/drawing/2014/main" id="{7249AF88-F533-624C-9D0A-5AD2006E27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79680" y="4063947"/>
              <a:ext cx="2615645" cy="1646549"/>
            </a:xfrm>
            <a:prstGeom prst="rect">
              <a:avLst/>
            </a:prstGeom>
          </p:spPr>
        </p:pic>
        <p:sp>
          <p:nvSpPr>
            <p:cNvPr id="16" name="Oval 15">
              <a:extLst>
                <a:ext uri="{FF2B5EF4-FFF2-40B4-BE49-F238E27FC236}">
                  <a16:creationId xmlns:a16="http://schemas.microsoft.com/office/drawing/2014/main" id="{594D45AE-91BB-6F49-A820-A0E39C9E832C}"/>
                </a:ext>
              </a:extLst>
            </p:cNvPr>
            <p:cNvSpPr/>
            <p:nvPr/>
          </p:nvSpPr>
          <p:spPr>
            <a:xfrm>
              <a:off x="8165771" y="3240156"/>
              <a:ext cx="3216959" cy="3216959"/>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17" name="Group 16">
            <a:extLst>
              <a:ext uri="{FF2B5EF4-FFF2-40B4-BE49-F238E27FC236}">
                <a16:creationId xmlns:a16="http://schemas.microsoft.com/office/drawing/2014/main" id="{177BAD9F-F656-5B42-A0E7-F208B1EFDC1A}"/>
              </a:ext>
            </a:extLst>
          </p:cNvPr>
          <p:cNvGrpSpPr/>
          <p:nvPr/>
        </p:nvGrpSpPr>
        <p:grpSpPr>
          <a:xfrm>
            <a:off x="5610082" y="1106940"/>
            <a:ext cx="6023118" cy="1200329"/>
            <a:chOff x="5610082" y="1106940"/>
            <a:chExt cx="6023118" cy="1200329"/>
          </a:xfrm>
        </p:grpSpPr>
        <p:sp>
          <p:nvSpPr>
            <p:cNvPr id="2" name="TextBox 1">
              <a:extLst>
                <a:ext uri="{FF2B5EF4-FFF2-40B4-BE49-F238E27FC236}">
                  <a16:creationId xmlns:a16="http://schemas.microsoft.com/office/drawing/2014/main" id="{C7D072B2-9D0C-B441-AFAD-7CA75961CADC}"/>
                </a:ext>
              </a:extLst>
            </p:cNvPr>
            <p:cNvSpPr txBox="1"/>
            <p:nvPr/>
          </p:nvSpPr>
          <p:spPr>
            <a:xfrm>
              <a:off x="8173856" y="1106940"/>
              <a:ext cx="3459344" cy="1200329"/>
            </a:xfrm>
            <a:prstGeom prst="rect">
              <a:avLst/>
            </a:prstGeom>
            <a:noFill/>
          </p:spPr>
          <p:txBody>
            <a:bodyPr wrap="square" rtlCol="0">
              <a:spAutoFit/>
            </a:bodyPr>
            <a:lstStyle/>
            <a:p>
              <a:r>
                <a:rPr lang="en-US" sz="3600" b="1" dirty="0">
                  <a:solidFill>
                    <a:schemeClr val="accent2"/>
                  </a:solidFill>
                </a:rPr>
                <a:t>INCREASING</a:t>
              </a:r>
              <a:r>
                <a:rPr lang="en-US" sz="3600" b="1" dirty="0">
                  <a:solidFill>
                    <a:schemeClr val="bg2">
                      <a:lumMod val="20000"/>
                      <a:lumOff val="80000"/>
                    </a:schemeClr>
                  </a:solidFill>
                </a:rPr>
                <a:t> </a:t>
              </a:r>
              <a:br>
                <a:rPr lang="en-US" sz="3600" dirty="0">
                  <a:solidFill>
                    <a:schemeClr val="bg2">
                      <a:lumMod val="20000"/>
                      <a:lumOff val="80000"/>
                    </a:schemeClr>
                  </a:solidFill>
                </a:rPr>
              </a:br>
              <a:r>
                <a:rPr lang="en-US" sz="3600" dirty="0">
                  <a:solidFill>
                    <a:schemeClr val="bg2">
                      <a:lumMod val="20000"/>
                      <a:lumOff val="80000"/>
                    </a:schemeClr>
                  </a:solidFill>
                </a:rPr>
                <a:t>Service Impact</a:t>
              </a:r>
            </a:p>
          </p:txBody>
        </p:sp>
        <p:cxnSp>
          <p:nvCxnSpPr>
            <p:cNvPr id="7" name="Straight Connector 6">
              <a:extLst>
                <a:ext uri="{FF2B5EF4-FFF2-40B4-BE49-F238E27FC236}">
                  <a16:creationId xmlns:a16="http://schemas.microsoft.com/office/drawing/2014/main" id="{3FAA7E30-F71A-3F47-9A74-45E5EDFFBF90}"/>
                </a:ext>
              </a:extLst>
            </p:cNvPr>
            <p:cNvCxnSpPr>
              <a:cxnSpLocks/>
            </p:cNvCxnSpPr>
            <p:nvPr/>
          </p:nvCxnSpPr>
          <p:spPr>
            <a:xfrm flipV="1">
              <a:off x="5610082" y="1524000"/>
              <a:ext cx="2416318" cy="558596"/>
            </a:xfrm>
            <a:prstGeom prst="line">
              <a:avLst/>
            </a:prstGeom>
            <a:ln w="34925">
              <a:solidFill>
                <a:schemeClr val="bg1"/>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819140D-EBAE-7449-9088-E521B8C12578}"/>
              </a:ext>
            </a:extLst>
          </p:cNvPr>
          <p:cNvGrpSpPr/>
          <p:nvPr/>
        </p:nvGrpSpPr>
        <p:grpSpPr>
          <a:xfrm>
            <a:off x="5935865" y="3007721"/>
            <a:ext cx="5697335" cy="1200329"/>
            <a:chOff x="5935865" y="3007721"/>
            <a:chExt cx="5697335" cy="1200329"/>
          </a:xfrm>
        </p:grpSpPr>
        <p:sp>
          <p:nvSpPr>
            <p:cNvPr id="18" name="TextBox 17">
              <a:extLst>
                <a:ext uri="{FF2B5EF4-FFF2-40B4-BE49-F238E27FC236}">
                  <a16:creationId xmlns:a16="http://schemas.microsoft.com/office/drawing/2014/main" id="{51F29D06-11EE-9B48-9B29-892814B60E73}"/>
                </a:ext>
              </a:extLst>
            </p:cNvPr>
            <p:cNvSpPr txBox="1"/>
            <p:nvPr/>
          </p:nvSpPr>
          <p:spPr>
            <a:xfrm>
              <a:off x="8173856" y="3007721"/>
              <a:ext cx="3459344" cy="1200329"/>
            </a:xfrm>
            <a:prstGeom prst="rect">
              <a:avLst/>
            </a:prstGeom>
            <a:noFill/>
          </p:spPr>
          <p:txBody>
            <a:bodyPr wrap="square" rtlCol="0">
              <a:spAutoFit/>
            </a:bodyPr>
            <a:lstStyle/>
            <a:p>
              <a:r>
                <a:rPr lang="en-US" sz="3600" b="1" dirty="0">
                  <a:solidFill>
                    <a:schemeClr val="accent3"/>
                  </a:solidFill>
                </a:rPr>
                <a:t>FIGHTING</a:t>
              </a:r>
            </a:p>
            <a:p>
              <a:r>
                <a:rPr lang="en-US" sz="3600" dirty="0">
                  <a:solidFill>
                    <a:schemeClr val="bg2">
                      <a:lumMod val="20000"/>
                      <a:lumOff val="80000"/>
                    </a:schemeClr>
                  </a:solidFill>
                </a:rPr>
                <a:t>Diabetes</a:t>
              </a:r>
            </a:p>
          </p:txBody>
        </p:sp>
        <p:cxnSp>
          <p:nvCxnSpPr>
            <p:cNvPr id="26" name="Straight Connector 25">
              <a:extLst>
                <a:ext uri="{FF2B5EF4-FFF2-40B4-BE49-F238E27FC236}">
                  <a16:creationId xmlns:a16="http://schemas.microsoft.com/office/drawing/2014/main" id="{60731A8F-E173-544D-BCC5-67CE634FA41A}"/>
                </a:ext>
              </a:extLst>
            </p:cNvPr>
            <p:cNvCxnSpPr>
              <a:cxnSpLocks/>
            </p:cNvCxnSpPr>
            <p:nvPr/>
          </p:nvCxnSpPr>
          <p:spPr>
            <a:xfrm flipV="1">
              <a:off x="5935865" y="3411513"/>
              <a:ext cx="2090535" cy="39150"/>
            </a:xfrm>
            <a:prstGeom prst="line">
              <a:avLst/>
            </a:prstGeom>
            <a:ln w="34925">
              <a:solidFill>
                <a:schemeClr val="bg1"/>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AF323389-E26E-3640-B729-911490406B89}"/>
              </a:ext>
            </a:extLst>
          </p:cNvPr>
          <p:cNvGrpSpPr/>
          <p:nvPr/>
        </p:nvGrpSpPr>
        <p:grpSpPr>
          <a:xfrm>
            <a:off x="5482160" y="4779579"/>
            <a:ext cx="6151040" cy="1329252"/>
            <a:chOff x="5482160" y="4779579"/>
            <a:chExt cx="6151040" cy="1329252"/>
          </a:xfrm>
        </p:grpSpPr>
        <p:sp>
          <p:nvSpPr>
            <p:cNvPr id="19" name="TextBox 18">
              <a:extLst>
                <a:ext uri="{FF2B5EF4-FFF2-40B4-BE49-F238E27FC236}">
                  <a16:creationId xmlns:a16="http://schemas.microsoft.com/office/drawing/2014/main" id="{E75774DD-36F8-5D42-BB19-516F49C651BD}"/>
                </a:ext>
              </a:extLst>
            </p:cNvPr>
            <p:cNvSpPr txBox="1"/>
            <p:nvPr/>
          </p:nvSpPr>
          <p:spPr>
            <a:xfrm>
              <a:off x="8173856" y="4908502"/>
              <a:ext cx="3459344" cy="1200329"/>
            </a:xfrm>
            <a:prstGeom prst="rect">
              <a:avLst/>
            </a:prstGeom>
            <a:noFill/>
          </p:spPr>
          <p:txBody>
            <a:bodyPr wrap="square" rtlCol="0">
              <a:spAutoFit/>
            </a:bodyPr>
            <a:lstStyle/>
            <a:p>
              <a:r>
                <a:rPr lang="en-US" sz="3600" b="1" dirty="0">
                  <a:solidFill>
                    <a:schemeClr val="accent5"/>
                  </a:solidFill>
                </a:rPr>
                <a:t>EXPANDING</a:t>
              </a:r>
            </a:p>
            <a:p>
              <a:r>
                <a:rPr lang="en-US" sz="3600" dirty="0">
                  <a:solidFill>
                    <a:schemeClr val="bg2">
                      <a:lumMod val="20000"/>
                      <a:lumOff val="80000"/>
                    </a:schemeClr>
                  </a:solidFill>
                </a:rPr>
                <a:t>Global Causes</a:t>
              </a:r>
            </a:p>
          </p:txBody>
        </p:sp>
        <p:cxnSp>
          <p:nvCxnSpPr>
            <p:cNvPr id="28" name="Straight Connector 27">
              <a:extLst>
                <a:ext uri="{FF2B5EF4-FFF2-40B4-BE49-F238E27FC236}">
                  <a16:creationId xmlns:a16="http://schemas.microsoft.com/office/drawing/2014/main" id="{11A67941-8E5E-2A44-9C9B-98C8384E8CD9}"/>
                </a:ext>
              </a:extLst>
            </p:cNvPr>
            <p:cNvCxnSpPr>
              <a:cxnSpLocks/>
            </p:cNvCxnSpPr>
            <p:nvPr/>
          </p:nvCxnSpPr>
          <p:spPr>
            <a:xfrm>
              <a:off x="5482160" y="4779579"/>
              <a:ext cx="2544240" cy="438530"/>
            </a:xfrm>
            <a:prstGeom prst="line">
              <a:avLst/>
            </a:prstGeom>
            <a:ln w="34925">
              <a:solidFill>
                <a:schemeClr val="bg1"/>
              </a:solidFill>
              <a:tailEnd type="diamond"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214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49B397-BA28-1FCE-C16E-6E8067F6C8C4}"/>
              </a:ext>
            </a:extLst>
          </p:cNvPr>
          <p:cNvSpPr txBox="1"/>
          <p:nvPr/>
        </p:nvSpPr>
        <p:spPr>
          <a:xfrm>
            <a:off x="410819" y="2855339"/>
            <a:ext cx="3471620" cy="1723549"/>
          </a:xfrm>
          <a:prstGeom prst="rect">
            <a:avLst/>
          </a:prstGeom>
          <a:noFill/>
        </p:spPr>
        <p:txBody>
          <a:bodyPr wrap="square" rtlCol="0" anchor="ctr">
            <a:spAutoFit/>
          </a:bodyPr>
          <a:lstStyle/>
          <a:p>
            <a:pPr algn="ctr"/>
            <a:r>
              <a:rPr lang="en-US" sz="4400" b="1" dirty="0">
                <a:solidFill>
                  <a:schemeClr val="bg1"/>
                </a:solidFill>
              </a:rPr>
              <a:t>Hundreds of Millions</a:t>
            </a:r>
          </a:p>
          <a:p>
            <a:pPr algn="ctr"/>
            <a:r>
              <a:rPr lang="en-US" dirty="0">
                <a:solidFill>
                  <a:schemeClr val="bg1"/>
                </a:solidFill>
              </a:rPr>
              <a:t>Lives Changed</a:t>
            </a:r>
          </a:p>
        </p:txBody>
      </p:sp>
      <p:sp>
        <p:nvSpPr>
          <p:cNvPr id="8" name="Content Placeholder 6">
            <a:extLst>
              <a:ext uri="{FF2B5EF4-FFF2-40B4-BE49-F238E27FC236}">
                <a16:creationId xmlns:a16="http://schemas.microsoft.com/office/drawing/2014/main" id="{702D4DE4-FC91-7422-6F0D-8D9747AAB0D1}"/>
              </a:ext>
            </a:extLst>
          </p:cNvPr>
          <p:cNvSpPr txBox="1">
            <a:spLocks/>
          </p:cNvSpPr>
          <p:nvPr/>
        </p:nvSpPr>
        <p:spPr>
          <a:xfrm>
            <a:off x="1326892" y="1862708"/>
            <a:ext cx="9538213" cy="80142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bg1"/>
                </a:solidFill>
              </a:rPr>
              <a:t>Responding to the needs of the world</a:t>
            </a:r>
          </a:p>
        </p:txBody>
      </p:sp>
      <p:sp>
        <p:nvSpPr>
          <p:cNvPr id="9" name="TextBox 8">
            <a:extLst>
              <a:ext uri="{FF2B5EF4-FFF2-40B4-BE49-F238E27FC236}">
                <a16:creationId xmlns:a16="http://schemas.microsoft.com/office/drawing/2014/main" id="{8A4F00F9-725F-577F-6AB8-4B99A2254E37}"/>
              </a:ext>
            </a:extLst>
          </p:cNvPr>
          <p:cNvSpPr txBox="1"/>
          <p:nvPr/>
        </p:nvSpPr>
        <p:spPr>
          <a:xfrm>
            <a:off x="4360189" y="3070783"/>
            <a:ext cx="3471620" cy="1292662"/>
          </a:xfrm>
          <a:prstGeom prst="rect">
            <a:avLst/>
          </a:prstGeom>
          <a:noFill/>
        </p:spPr>
        <p:txBody>
          <a:bodyPr wrap="square" rtlCol="0" anchor="ctr">
            <a:spAutoFit/>
          </a:bodyPr>
          <a:lstStyle/>
          <a:p>
            <a:pPr algn="ctr"/>
            <a:r>
              <a:rPr lang="en-US" sz="6000" b="1" dirty="0">
                <a:solidFill>
                  <a:schemeClr val="bg1"/>
                </a:solidFill>
              </a:rPr>
              <a:t>100%</a:t>
            </a:r>
          </a:p>
          <a:p>
            <a:pPr algn="ctr"/>
            <a:r>
              <a:rPr lang="en-US" dirty="0">
                <a:solidFill>
                  <a:schemeClr val="bg1"/>
                </a:solidFill>
              </a:rPr>
              <a:t>Lion Participation</a:t>
            </a:r>
          </a:p>
        </p:txBody>
      </p:sp>
      <p:sp>
        <p:nvSpPr>
          <p:cNvPr id="10" name="TextBox 9">
            <a:extLst>
              <a:ext uri="{FF2B5EF4-FFF2-40B4-BE49-F238E27FC236}">
                <a16:creationId xmlns:a16="http://schemas.microsoft.com/office/drawing/2014/main" id="{C56AF36B-C87B-A116-8258-4BD9FD0F41E0}"/>
              </a:ext>
            </a:extLst>
          </p:cNvPr>
          <p:cNvSpPr txBox="1"/>
          <p:nvPr/>
        </p:nvSpPr>
        <p:spPr>
          <a:xfrm>
            <a:off x="8309559" y="2978450"/>
            <a:ext cx="3471620" cy="1477328"/>
          </a:xfrm>
          <a:prstGeom prst="rect">
            <a:avLst/>
          </a:prstGeom>
          <a:noFill/>
        </p:spPr>
        <p:txBody>
          <a:bodyPr wrap="square" rtlCol="0" anchor="ctr">
            <a:spAutoFit/>
          </a:bodyPr>
          <a:lstStyle/>
          <a:p>
            <a:pPr algn="ctr"/>
            <a:r>
              <a:rPr lang="en-US" sz="5400" b="1" dirty="0">
                <a:solidFill>
                  <a:schemeClr val="bg1"/>
                </a:solidFill>
              </a:rPr>
              <a:t>US$300M</a:t>
            </a:r>
          </a:p>
          <a:p>
            <a:pPr algn="ctr"/>
            <a:r>
              <a:rPr lang="en-US" dirty="0">
                <a:solidFill>
                  <a:schemeClr val="bg1"/>
                </a:solidFill>
              </a:rPr>
              <a:t>Raised Through </a:t>
            </a:r>
            <a:br>
              <a:rPr lang="en-US" dirty="0">
                <a:solidFill>
                  <a:schemeClr val="bg1"/>
                </a:solidFill>
              </a:rPr>
            </a:br>
            <a:r>
              <a:rPr lang="en-US" dirty="0">
                <a:solidFill>
                  <a:schemeClr val="bg1"/>
                </a:solidFill>
              </a:rPr>
              <a:t>Campaign 100</a:t>
            </a:r>
          </a:p>
        </p:txBody>
      </p:sp>
      <p:cxnSp>
        <p:nvCxnSpPr>
          <p:cNvPr id="6" name="Straight Connector 5">
            <a:extLst>
              <a:ext uri="{FF2B5EF4-FFF2-40B4-BE49-F238E27FC236}">
                <a16:creationId xmlns:a16="http://schemas.microsoft.com/office/drawing/2014/main" id="{FA89E10F-2B3A-5EF8-C296-F9024E87D038}"/>
              </a:ext>
            </a:extLst>
          </p:cNvPr>
          <p:cNvCxnSpPr>
            <a:cxnSpLocks/>
          </p:cNvCxnSpPr>
          <p:nvPr/>
        </p:nvCxnSpPr>
        <p:spPr>
          <a:xfrm>
            <a:off x="4121314" y="2737207"/>
            <a:ext cx="0" cy="195981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0FD8836-8004-BC3D-9885-935DEFAB2034}"/>
              </a:ext>
            </a:extLst>
          </p:cNvPr>
          <p:cNvCxnSpPr>
            <a:cxnSpLocks/>
          </p:cNvCxnSpPr>
          <p:nvPr/>
        </p:nvCxnSpPr>
        <p:spPr>
          <a:xfrm>
            <a:off x="8070684" y="2737207"/>
            <a:ext cx="0" cy="195981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0CDC34E-9395-9C60-31D7-94073F1B5776}"/>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F967C1D0-CE07-8A3F-73BC-542B718277DE}"/>
              </a:ext>
            </a:extLst>
          </p:cNvPr>
          <p:cNvSpPr txBox="1">
            <a:spLocks/>
          </p:cNvSpPr>
          <p:nvPr/>
        </p:nvSpPr>
        <p:spPr>
          <a:xfrm>
            <a:off x="685800" y="529897"/>
            <a:ext cx="10028478" cy="92616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rgbClr val="FEFFFF"/>
                </a:solidFill>
              </a:rPr>
              <a:t>OUR GOALS</a:t>
            </a:r>
            <a:endParaRPr lang="en-US" sz="1400" dirty="0">
              <a:solidFill>
                <a:schemeClr val="bg1"/>
              </a:solidFill>
              <a:latin typeface="Arial"/>
              <a:cs typeface="Arial"/>
            </a:endParaRPr>
          </a:p>
        </p:txBody>
      </p:sp>
    </p:spTree>
    <p:extLst>
      <p:ext uri="{BB962C8B-B14F-4D97-AF65-F5344CB8AC3E}">
        <p14:creationId xmlns:p14="http://schemas.microsoft.com/office/powerpoint/2010/main" val="271366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Large #">
            <a:extLst>
              <a:ext uri="{FF2B5EF4-FFF2-40B4-BE49-F238E27FC236}">
                <a16:creationId xmlns:a16="http://schemas.microsoft.com/office/drawing/2014/main" id="{D5C17C08-696E-5D47-A66B-B4D6203DC3C2}"/>
              </a:ext>
            </a:extLst>
          </p:cNvPr>
          <p:cNvSpPr txBox="1"/>
          <p:nvPr/>
        </p:nvSpPr>
        <p:spPr>
          <a:xfrm>
            <a:off x="480789" y="4818507"/>
            <a:ext cx="6577654" cy="1759456"/>
          </a:xfrm>
          <a:prstGeom prst="rect">
            <a:avLst/>
          </a:prstGeom>
          <a:noFill/>
        </p:spPr>
        <p:txBody>
          <a:bodyPr wrap="square" rtlCol="0" anchor="t">
            <a:spAutoFit/>
          </a:bodyPr>
          <a:lstStyle/>
          <a:p>
            <a:pPr>
              <a:lnSpc>
                <a:spcPts val="6500"/>
              </a:lnSpc>
            </a:pPr>
            <a:r>
              <a:rPr lang="en-US" sz="5400" b="1" dirty="0">
                <a:solidFill>
                  <a:srgbClr val="EBB700"/>
                </a:solidFill>
                <a:latin typeface="Arial" panose="020B0604020202020204" pitchFamily="34" charset="0"/>
                <a:ea typeface="Arial" charset="0"/>
                <a:cs typeface="Arial" panose="020B0604020202020204" pitchFamily="34" charset="0"/>
              </a:rPr>
              <a:t>Celebrating Campaign 100</a:t>
            </a:r>
          </a:p>
        </p:txBody>
      </p:sp>
      <p:pic>
        <p:nvPicPr>
          <p:cNvPr id="5" name="Picture 4" descr="Logo&#10;&#10;Description automatically generated">
            <a:extLst>
              <a:ext uri="{FF2B5EF4-FFF2-40B4-BE49-F238E27FC236}">
                <a16:creationId xmlns:a16="http://schemas.microsoft.com/office/drawing/2014/main" id="{C9827869-F916-72DB-051D-6B3EFC166AB0}"/>
              </a:ext>
            </a:extLst>
          </p:cNvPr>
          <p:cNvPicPr>
            <a:picLocks noChangeAspect="1"/>
          </p:cNvPicPr>
          <p:nvPr/>
        </p:nvPicPr>
        <p:blipFill>
          <a:blip r:embed="rId4"/>
          <a:stretch>
            <a:fillRect/>
          </a:stretch>
        </p:blipFill>
        <p:spPr>
          <a:xfrm>
            <a:off x="480789" y="2471351"/>
            <a:ext cx="3731568" cy="2347156"/>
          </a:xfrm>
          <a:prstGeom prst="rect">
            <a:avLst/>
          </a:prstGeom>
        </p:spPr>
      </p:pic>
    </p:spTree>
    <p:extLst>
      <p:ext uri="{BB962C8B-B14F-4D97-AF65-F5344CB8AC3E}">
        <p14:creationId xmlns:p14="http://schemas.microsoft.com/office/powerpoint/2010/main" val="420357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7EB83-3E57-CB0B-E3EC-8A052E2FA534}"/>
              </a:ext>
            </a:extLst>
          </p:cNvPr>
          <p:cNvSpPr>
            <a:spLocks noGrp="1"/>
          </p:cNvSpPr>
          <p:nvPr>
            <p:ph type="ctrTitle"/>
          </p:nvPr>
        </p:nvSpPr>
        <p:spPr/>
        <p:txBody>
          <a:bodyPr/>
          <a:lstStyle/>
          <a:p>
            <a:r>
              <a:rPr lang="en-US" dirty="0"/>
              <a:t>CELEBRATING CAMPAIGN 100</a:t>
            </a:r>
          </a:p>
        </p:txBody>
      </p:sp>
      <p:sp>
        <p:nvSpPr>
          <p:cNvPr id="3" name="Text Placeholder 2">
            <a:extLst>
              <a:ext uri="{FF2B5EF4-FFF2-40B4-BE49-F238E27FC236}">
                <a16:creationId xmlns:a16="http://schemas.microsoft.com/office/drawing/2014/main" id="{AA75B6F4-7A58-8BD1-F355-4C86E84A3AB8}"/>
              </a:ext>
            </a:extLst>
          </p:cNvPr>
          <p:cNvSpPr>
            <a:spLocks noGrp="1"/>
          </p:cNvSpPr>
          <p:nvPr>
            <p:ph type="body" sz="quarter" idx="13"/>
          </p:nvPr>
        </p:nvSpPr>
        <p:spPr/>
        <p:txBody>
          <a:bodyPr/>
          <a:lstStyle/>
          <a:p>
            <a:r>
              <a:rPr lang="en-US" dirty="0"/>
              <a:t>Dr. Jitsuhiro Yamada</a:t>
            </a:r>
          </a:p>
        </p:txBody>
      </p:sp>
      <p:sp>
        <p:nvSpPr>
          <p:cNvPr id="4" name="Text Placeholder 3">
            <a:extLst>
              <a:ext uri="{FF2B5EF4-FFF2-40B4-BE49-F238E27FC236}">
                <a16:creationId xmlns:a16="http://schemas.microsoft.com/office/drawing/2014/main" id="{8AB62276-76E3-970D-CC8E-9317B9DB2318}"/>
              </a:ext>
            </a:extLst>
          </p:cNvPr>
          <p:cNvSpPr>
            <a:spLocks noGrp="1"/>
          </p:cNvSpPr>
          <p:nvPr>
            <p:ph type="body" sz="quarter" idx="14"/>
          </p:nvPr>
        </p:nvSpPr>
        <p:spPr>
          <a:xfrm>
            <a:off x="660399" y="4890262"/>
            <a:ext cx="5620480" cy="518160"/>
          </a:xfrm>
        </p:spPr>
        <p:txBody>
          <a:bodyPr/>
          <a:lstStyle/>
          <a:p>
            <a:r>
              <a:rPr lang="en-US" dirty="0"/>
              <a:t>Past International President</a:t>
            </a:r>
            <a:br>
              <a:rPr lang="en-US" dirty="0"/>
            </a:br>
            <a:r>
              <a:rPr lang="en-US" dirty="0"/>
              <a:t>Campaign 100 International Chairperson</a:t>
            </a:r>
          </a:p>
        </p:txBody>
      </p:sp>
      <p:pic>
        <p:nvPicPr>
          <p:cNvPr id="5" name="Picture 4">
            <a:extLst>
              <a:ext uri="{FF2B5EF4-FFF2-40B4-BE49-F238E27FC236}">
                <a16:creationId xmlns:a16="http://schemas.microsoft.com/office/drawing/2014/main" id="{73CFA2E2-1FE9-E167-FDFB-A031BCDF0065}"/>
              </a:ext>
            </a:extLst>
          </p:cNvPr>
          <p:cNvPicPr>
            <a:picLocks noChangeAspect="1"/>
          </p:cNvPicPr>
          <p:nvPr/>
        </p:nvPicPr>
        <p:blipFill>
          <a:blip r:embed="rId3"/>
          <a:srcRect t="4897" b="4897"/>
          <a:stretch/>
        </p:blipFill>
        <p:spPr>
          <a:xfrm>
            <a:off x="6614159" y="404968"/>
            <a:ext cx="6291293" cy="64544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779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3432</TotalTime>
  <Words>3677</Words>
  <Application>Microsoft Office PowerPoint</Application>
  <PresentationFormat>Widescreen</PresentationFormat>
  <Paragraphs>371</Paragraphs>
  <Slides>33</Slides>
  <Notes>33</Notes>
  <HiddenSlides>0</HiddenSlides>
  <MMClips>0</MMClip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MASTER SLIDE - BLANK</vt:lpstr>
      <vt:lpstr>Office Theme</vt:lpstr>
      <vt:lpstr>1_Office Theme</vt:lpstr>
      <vt:lpstr>Lions Clubs International Foundation: Supporting the Global Community</vt:lpstr>
      <vt:lpstr>WELCOME!</vt:lpstr>
      <vt:lpstr>PowerPoint Presentation</vt:lpstr>
      <vt:lpstr>PowerPoint Presentation</vt:lpstr>
      <vt:lpstr>PowerPoint Presentation</vt:lpstr>
      <vt:lpstr>PowerPoint Presentation</vt:lpstr>
      <vt:lpstr>PowerPoint Presentation</vt:lpstr>
      <vt:lpstr>PowerPoint Presentation</vt:lpstr>
      <vt:lpstr>CELEBRATING CAMPAIGN 100</vt:lpstr>
      <vt:lpstr>PowerPoint Presentation</vt:lpstr>
      <vt:lpstr>PowerPoint Presentation</vt:lpstr>
      <vt:lpstr>PowerPoint Presentation</vt:lpstr>
      <vt:lpstr>PowerPoint Presentation</vt:lpstr>
      <vt:lpstr>PowerPoint Presentation</vt:lpstr>
      <vt:lpstr>OUR WORLD  IN NEED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YOUR FOUNDATION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Boonprasarn, Julie</cp:lastModifiedBy>
  <cp:revision>1414</cp:revision>
  <cp:lastPrinted>2022-09-09T17:01:11Z</cp:lastPrinted>
  <dcterms:created xsi:type="dcterms:W3CDTF">2018-11-12T16:45:52Z</dcterms:created>
  <dcterms:modified xsi:type="dcterms:W3CDTF">2022-10-19T12:08:38Z</dcterms:modified>
</cp:coreProperties>
</file>