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77" r:id="rId3"/>
    <p:sldId id="258" r:id="rId4"/>
    <p:sldId id="259" r:id="rId5"/>
    <p:sldId id="270" r:id="rId6"/>
    <p:sldId id="278" r:id="rId7"/>
    <p:sldId id="262" r:id="rId8"/>
    <p:sldId id="276" r:id="rId9"/>
    <p:sldId id="271" r:id="rId10"/>
    <p:sldId id="279" r:id="rId11"/>
    <p:sldId id="272" r:id="rId12"/>
    <p:sldId id="293" r:id="rId13"/>
    <p:sldId id="281" r:id="rId14"/>
    <p:sldId id="282" r:id="rId15"/>
    <p:sldId id="291" r:id="rId16"/>
    <p:sldId id="292" r:id="rId17"/>
    <p:sldId id="283" r:id="rId18"/>
    <p:sldId id="284" r:id="rId19"/>
    <p:sldId id="289" r:id="rId20"/>
    <p:sldId id="286" r:id="rId21"/>
    <p:sldId id="287" r:id="rId22"/>
    <p:sldId id="288" r:id="rId23"/>
    <p:sldId id="29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Gerondal" userId="cd7e71cf65efa6b8" providerId="LiveId" clId="{4F95EBFE-5125-44AB-8E77-6CCB072440D2}"/>
    <pc:docChg chg="delSld">
      <pc:chgData name="Philippe Gerondal" userId="cd7e71cf65efa6b8" providerId="LiveId" clId="{4F95EBFE-5125-44AB-8E77-6CCB072440D2}" dt="2022-10-20T14:48:48.528" v="2" actId="2696"/>
      <pc:docMkLst>
        <pc:docMk/>
      </pc:docMkLst>
      <pc:sldChg chg="del">
        <pc:chgData name="Philippe Gerondal" userId="cd7e71cf65efa6b8" providerId="LiveId" clId="{4F95EBFE-5125-44AB-8E77-6CCB072440D2}" dt="2022-10-20T14:47:37.975" v="0" actId="2696"/>
        <pc:sldMkLst>
          <pc:docMk/>
          <pc:sldMk cId="1509211536" sldId="261"/>
        </pc:sldMkLst>
      </pc:sldChg>
      <pc:sldChg chg="del">
        <pc:chgData name="Philippe Gerondal" userId="cd7e71cf65efa6b8" providerId="LiveId" clId="{4F95EBFE-5125-44AB-8E77-6CCB072440D2}" dt="2022-10-20T14:47:48.168" v="1" actId="2696"/>
        <pc:sldMkLst>
          <pc:docMk/>
          <pc:sldMk cId="1226488198" sldId="268"/>
        </pc:sldMkLst>
      </pc:sldChg>
      <pc:sldChg chg="del">
        <pc:chgData name="Philippe Gerondal" userId="cd7e71cf65efa6b8" providerId="LiveId" clId="{4F95EBFE-5125-44AB-8E77-6CCB072440D2}" dt="2022-10-20T14:48:48.528" v="2" actId="2696"/>
        <pc:sldMkLst>
          <pc:docMk/>
          <pc:sldMk cId="1948558501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BF17-BFF3-4598-887D-7C1F9DCBB523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1240-D0FF-4C3F-847D-FC49AC5003A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971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DC35F-2DDB-4742-9B4E-B139DBF5FBEC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4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6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3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6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2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7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6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2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clubs.org/en/resources-for-members/resource-center/humanitarian-crisis-ukrain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onsclubs.org/en/donate?utm_source=ukraine-response-lp&amp;utm_medium=link&amp;utm_campaign=humanitarian-resettlem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37756" b="41091"/>
          <a:stretch/>
        </p:blipFill>
        <p:spPr>
          <a:xfrm>
            <a:off x="812938" y="1200150"/>
            <a:ext cx="4800167" cy="43146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49159" y="2807144"/>
            <a:ext cx="6337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LCI </a:t>
            </a: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Representative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UNHCR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Chairperson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Refugee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Relief </a:t>
            </a: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fr-BE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FF229-CAD6-4683-88BF-889A234C632C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71338" y="6088192"/>
            <a:ext cx="333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6967537" y="887128"/>
            <a:ext cx="32861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6460" y="1464673"/>
            <a:ext cx="11557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bg1"/>
                </a:solidFill>
              </a:rPr>
              <a:t>LCI/LCIF and the Ukrainian Issue</a:t>
            </a:r>
            <a:endParaRPr lang="fr-BE" sz="28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2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Establishment of the Refugees and Displaced Persons fund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 already received US$7.6 million in donations.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Awarded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51 grants to Districts that directly serve refugees in Ukraine or in another Country. This includes emergency aid (food, clothing, hygiene supplies, sleeping bags, medicine, etc.)</a:t>
            </a: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EuropeGlobalGrants @lionsclubs.org</a:t>
            </a: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Ukraine Task Force: 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Identification of needs, mobilisation of necessary assistance, coordination of relief efforts.</a:t>
            </a:r>
          </a:p>
          <a:p>
            <a:endParaRPr lang="fr-BE" sz="1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1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LCIF-GAT </a:t>
            </a:r>
            <a:r>
              <a:rPr lang="fr-BE" sz="20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synergy</a:t>
            </a:r>
            <a:endParaRPr lang="fr-BE" sz="2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2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21D846-C2FF-03D9-8334-DA2D45AA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8848859" y="360697"/>
            <a:ext cx="2914802" cy="1056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4ED4FE-FCE2-5B14-2CD1-16A945335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8" y="360697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705099" y="443568"/>
            <a:ext cx="82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Refugee</a:t>
            </a:r>
            <a:r>
              <a:rPr kumimoji="0" lang="nl-BE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Assistance Grant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30200" y="1675739"/>
            <a:ext cx="11569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 to include more ways to help: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 needs,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Transitional needs,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needs,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Possibly in the future - Reconstruction.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705099" y="443568"/>
            <a:ext cx="82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 for urgent needs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30200" y="1675739"/>
            <a:ext cx="11569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</a:t>
            </a:r>
            <a:r>
              <a:rPr lang="en-US" sz="3200" b="1" dirty="0">
                <a:solidFill>
                  <a:srgbClr val="E7E6E6"/>
                </a:solidFill>
                <a:latin typeface="Calibri" panose="020F0502020204030204"/>
              </a:rPr>
              <a:t>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to countries with 100 or more displaced Ukrainian refugees,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Lions action includes distribution of basic need items,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size allows for change in priorities,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spent quickly and renewed.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 application process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3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578101" y="380947"/>
            <a:ext cx="914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assistance provided to refugees</a:t>
            </a:r>
            <a:r>
              <a:rPr kumimoji="0" lang="fr-BE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30200" y="1675739"/>
            <a:ext cx="6197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Ex. :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medical equipment,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relief pack :  food, water, hygiene and sanitarian supplies,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sleeping bags, blankets,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support to bomb shelters,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suction pumps and consumables to treat bombing victims.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 descr="Une image contenant texte, mur, intérieur, plancher&#10;&#10;Description générée automatiquement">
            <a:extLst>
              <a:ext uri="{FF2B5EF4-FFF2-40B4-BE49-F238E27FC236}">
                <a16:creationId xmlns:a16="http://schemas.microsoft.com/office/drawing/2014/main" id="{94E30A0B-15B1-E046-878F-0734B938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0" y="1107974"/>
            <a:ext cx="4564380" cy="505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705099" y="443568"/>
            <a:ext cx="82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i="1" dirty="0">
                <a:solidFill>
                  <a:srgbClr val="E7E6E6"/>
                </a:solidFill>
                <a:latin typeface="Calibri" panose="020F0502020204030204"/>
              </a:rPr>
              <a:t>Grants </a:t>
            </a:r>
            <a:r>
              <a:rPr lang="nl-BE" sz="3200" b="1" i="1" dirty="0" err="1">
                <a:solidFill>
                  <a:srgbClr val="E7E6E6"/>
                </a:solidFill>
                <a:latin typeface="Calibri" panose="020F0502020204030204"/>
              </a:rPr>
              <a:t>for</a:t>
            </a:r>
            <a:r>
              <a:rPr lang="nl-BE" sz="3200" b="1" i="1" dirty="0">
                <a:solidFill>
                  <a:srgbClr val="E7E6E6"/>
                </a:solidFill>
                <a:latin typeface="Calibri" panose="020F0502020204030204"/>
              </a:rPr>
              <a:t> </a:t>
            </a:r>
            <a:r>
              <a:rPr lang="nl-BE" sz="3200" b="1" i="1" dirty="0" err="1">
                <a:solidFill>
                  <a:srgbClr val="E7E6E6"/>
                </a:solidFill>
                <a:latin typeface="Calibri" panose="020F0502020204030204"/>
              </a:rPr>
              <a:t>Transitional</a:t>
            </a:r>
            <a:r>
              <a:rPr lang="nl-BE" sz="3200" b="1" i="1" dirty="0">
                <a:solidFill>
                  <a:srgbClr val="E7E6E6"/>
                </a:solidFill>
                <a:latin typeface="Calibri" panose="020F0502020204030204"/>
              </a:rPr>
              <a:t> </a:t>
            </a:r>
            <a:r>
              <a:rPr lang="nl-BE" sz="3200" b="1" i="1" dirty="0" err="1">
                <a:solidFill>
                  <a:srgbClr val="E7E6E6"/>
                </a:solidFill>
                <a:latin typeface="Calibri" panose="020F0502020204030204"/>
              </a:rPr>
              <a:t>Needs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30200" y="1675739"/>
            <a:ext cx="115697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</a:t>
            </a:r>
            <a:r>
              <a:rPr lang="en-US" sz="3200" b="1" dirty="0">
                <a:solidFill>
                  <a:srgbClr val="E7E6E6"/>
                </a:solidFill>
                <a:latin typeface="Calibri" panose="020F0502020204030204"/>
              </a:rPr>
              <a:t>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+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to countries with 100 or more displaced Ukrainian refugees,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Lions action includes distribution of </a:t>
            </a:r>
            <a:r>
              <a:rPr lang="en-US" sz="32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household items and needs for a mid-long term stay in host country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Fills gaps in services governments and other NGOs can’t fill.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 application process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7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705099" y="443568"/>
            <a:ext cx="82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i="1" dirty="0">
                <a:solidFill>
                  <a:srgbClr val="E7E6E6"/>
                </a:solidFill>
                <a:latin typeface="Calibri" panose="020F0502020204030204"/>
              </a:rPr>
              <a:t>Grants </a:t>
            </a:r>
            <a:r>
              <a:rPr lang="nl-BE" sz="3200" b="1" i="1" dirty="0" err="1">
                <a:solidFill>
                  <a:srgbClr val="E7E6E6"/>
                </a:solidFill>
                <a:latin typeface="Calibri" panose="020F0502020204030204"/>
              </a:rPr>
              <a:t>for</a:t>
            </a:r>
            <a:r>
              <a:rPr lang="nl-BE" sz="3200" b="1" i="1" dirty="0">
                <a:solidFill>
                  <a:srgbClr val="E7E6E6"/>
                </a:solidFill>
                <a:latin typeface="Calibri" panose="020F0502020204030204"/>
              </a:rPr>
              <a:t> Integration </a:t>
            </a:r>
            <a:r>
              <a:rPr lang="nl-BE" sz="3200" b="1" i="1" dirty="0" err="1">
                <a:solidFill>
                  <a:srgbClr val="E7E6E6"/>
                </a:solidFill>
                <a:latin typeface="Calibri" panose="020F0502020204030204"/>
              </a:rPr>
              <a:t>Needs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30200" y="1675739"/>
            <a:ext cx="115697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</a:t>
            </a:r>
            <a:r>
              <a:rPr lang="en-US" sz="3200" b="1" dirty="0">
                <a:solidFill>
                  <a:srgbClr val="E7E6E6"/>
                </a:solidFill>
                <a:latin typeface="Calibri" panose="020F0502020204030204"/>
              </a:rPr>
              <a:t>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+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to countries with 100 or more displaced Ukrainian refugees,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Lions action includes lions-led projects for adult language learning, group therapy, and vocational training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projects that can make the lives of refugees easier.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 application process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00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578101" y="380947"/>
            <a:ext cx="91484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Designated grants at the multiple district level :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with LCIF</a:t>
            </a:r>
            <a:r>
              <a:rPr kumimoji="0" lang="fr-BE" sz="30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0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30200" y="1675739"/>
            <a:ext cx="115697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US$100,000 – 1,000,000,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unique needs,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1-year unless otherwise specified,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report within 45 days of completion,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must be approved by the MD council of Governors before submission to LCIF.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14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578101" y="380947"/>
            <a:ext cx="914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grants</a:t>
            </a:r>
            <a:endParaRPr kumimoji="0" lang="en-GB" sz="30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11150" y="2494128"/>
            <a:ext cx="115697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: 	Matching Grants</a:t>
            </a:r>
          </a:p>
          <a:p>
            <a:pPr lvl="2">
              <a:spcBef>
                <a:spcPts val="300"/>
              </a:spcBef>
              <a:defRPr/>
            </a:pPr>
            <a:r>
              <a:rPr lang="en-US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	District and Club Community Impact Grants</a:t>
            </a:r>
          </a:p>
          <a:p>
            <a:pPr lvl="2">
              <a:spcBef>
                <a:spcPts val="30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ETC</a:t>
            </a:r>
          </a:p>
        </p:txBody>
      </p:sp>
    </p:spTree>
    <p:extLst>
      <p:ext uri="{BB962C8B-B14F-4D97-AF65-F5344CB8AC3E}">
        <p14:creationId xmlns:p14="http://schemas.microsoft.com/office/powerpoint/2010/main" val="1347195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841C70-7279-8441-A7D5-C70E6B8A1608}"/>
              </a:ext>
            </a:extLst>
          </p:cNvPr>
          <p:cNvSpPr txBox="1"/>
          <p:nvPr/>
        </p:nvSpPr>
        <p:spPr>
          <a:xfrm>
            <a:off x="2578101" y="380947"/>
            <a:ext cx="914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 of donating money and acting through LCIF</a:t>
            </a: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210282" y="1213008"/>
            <a:ext cx="1189027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Clubs and Districts  decide on  all the aid granted by submitting their grant applications.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US$1 donated to LCIF = US$1 distributed (100%) for projects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C3C4DB-6735-8C4D-AE34-093E5C17046A}"/>
              </a:ext>
            </a:extLst>
          </p:cNvPr>
          <p:cNvSpPr txBox="1"/>
          <p:nvPr/>
        </p:nvSpPr>
        <p:spPr>
          <a:xfrm>
            <a:off x="1105182" y="2778061"/>
            <a:ext cx="10281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 efforts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and financial transparency</a:t>
            </a:r>
            <a:endParaRPr kumimoji="0" lang="fr-BE" sz="18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priority for Lions globally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Publicly organized efforts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Wider perspective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28900" marR="0" lvl="5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8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09531" y="6264402"/>
            <a:ext cx="2715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3922292" y="463526"/>
            <a:ext cx="4414089" cy="1599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660" y="3119474"/>
            <a:ext cx="109825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: LCIF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Foundation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administrating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trust </a:t>
            </a:r>
            <a:r>
              <a:rPr kumimoji="0" lang="fr-B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09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400031" y="6114723"/>
            <a:ext cx="279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93AFEC-68F3-7B26-E620-6A282373315A}"/>
              </a:ext>
            </a:extLst>
          </p:cNvPr>
          <p:cNvSpPr txBox="1"/>
          <p:nvPr/>
        </p:nvSpPr>
        <p:spPr>
          <a:xfrm>
            <a:off x="0" y="228280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Refugee Relief Committee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EDE54A-6DD5-B84B-8338-86F2E6E3B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17" y="3336355"/>
            <a:ext cx="3698844" cy="6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09531" y="6264402"/>
            <a:ext cx="2715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3922292" y="463526"/>
            <a:ext cx="4414089" cy="1599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799" y="2062834"/>
            <a:ext cx="10160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Lions never give up in helping victims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(we stay in the field after the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have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emergency assistance : 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Relief and Reconstruction Program to be Defined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Grants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SERVE UNTIL THE NEEDS CEASE!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60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09531" y="6264402"/>
            <a:ext cx="2715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3922292" y="463526"/>
            <a:ext cx="4414089" cy="1599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1" y="2062834"/>
            <a:ext cx="11899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Keeping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Facebook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LCIF Website : Ukraine page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https://www.lionsclubs.org/en/resources-for-members/resource-center/humanitarian-crisis-ukraine</a:t>
            </a:r>
            <a:endParaRPr kumimoji="0" lang="fr-BE" sz="2400" b="0" i="0" u="sng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LCIF Ukraine donation page 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https://www.lionsclubs.org/en/donate?utm_source=ukraine-response-lp&amp;utm_medium=link&amp;utm_campaign=humanitarian-resettlement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8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04326" y="1987289"/>
            <a:ext cx="82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Man’s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goodness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extinguished</a:t>
            </a:r>
            <a:r>
              <a:rPr kumimoji="0" lang="fr-BE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5" y="2493549"/>
            <a:ext cx="5107995" cy="38309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46" y="2704563"/>
            <a:ext cx="4790919" cy="349225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209531" y="6340602"/>
            <a:ext cx="2715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0E5CB9-1218-4649-9868-5620C47383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3888955" y="342255"/>
            <a:ext cx="4414089" cy="15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7399" y="985325"/>
            <a:ext cx="115572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i="1" dirty="0">
                <a:solidFill>
                  <a:schemeClr val="bg1"/>
                </a:solidFill>
              </a:rPr>
              <a:t>Speakers</a:t>
            </a:r>
          </a:p>
          <a:p>
            <a:pPr algn="ctr"/>
            <a:r>
              <a:rPr lang="fr-BE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PID Philippe Gerondal: LCI Representative to UNHCR, Chairperson of the Refugee Relief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Committee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PID Robert Rettby : Chairperson Tast Force Ukraine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PDG D134 Ukraine : Valentin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Kravchenko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PDG D121 Poland : Katarzyna Gebert</a:t>
            </a:r>
          </a:p>
          <a:p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</p:spTree>
    <p:extLst>
      <p:ext uri="{BB962C8B-B14F-4D97-AF65-F5344CB8AC3E}">
        <p14:creationId xmlns:p14="http://schemas.microsoft.com/office/powerpoint/2010/main" val="165057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2727" y="1277567"/>
            <a:ext cx="115572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bg1"/>
                </a:solidFill>
              </a:rPr>
              <a:t>LCI-LCIF serving the Refugees</a:t>
            </a:r>
          </a:p>
          <a:p>
            <a:pPr algn="ctr"/>
            <a:endParaRPr lang="fr-BE" sz="1600" b="1" i="1" dirty="0">
              <a:solidFill>
                <a:schemeClr val="bg1"/>
              </a:solidFill>
            </a:endParaRPr>
          </a:p>
          <a:p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Programmes 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projects around the world in favour of political, climatic and economic refugees</a:t>
            </a:r>
          </a:p>
          <a:p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fr-BE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 : fight against hunger in the world).</a:t>
            </a:r>
          </a:p>
          <a:p>
            <a:endParaRPr lang="fr-BE" sz="1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Partnerships 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UNHCR: e.g. Lebanon.</a:t>
            </a: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Refugee Steering Committee 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help refugees from Syria : in operation in 2016 and 2017.</a:t>
            </a:r>
          </a:p>
          <a:p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 than 1.4 million USD were distributed in grants.</a:t>
            </a: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Refugee Relief Committee </a:t>
            </a:r>
            <a:r>
              <a:rPr lang="fr-BE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Created by the European Council at the Montreux Forum in 2017.</a:t>
            </a:r>
          </a:p>
          <a:p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Informing on refugee issues in Europe, mobilising Lions, coordinating actions.</a:t>
            </a:r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Programmes </a:t>
            </a:r>
            <a:r>
              <a:rPr lang="fr-BE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projects to help the </a:t>
            </a: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Ukrainian Refugees</a:t>
            </a:r>
            <a:r>
              <a:rPr lang="fr-BE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348187" y="6188193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08FA4E-9282-30BF-DDEB-23FDDFDBA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8959797" y="330221"/>
            <a:ext cx="2914802" cy="1056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6DEC8F-9B2C-4262-082E-AEDA21F42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8" y="360697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71804" y="3059601"/>
            <a:ext cx="110547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LCIF always responds with urgency to disasters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Lions are immediately in the field,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Executive Committee makes emergency decisions,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administration develops programs and projects quicky.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080" y="877200"/>
            <a:ext cx="4999847" cy="18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357167" y="6402528"/>
            <a:ext cx="333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5BA026-3DEB-F06B-2E77-1764DEB86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2827" r="5317" b="12999"/>
          <a:stretch/>
        </p:blipFill>
        <p:spPr>
          <a:xfrm>
            <a:off x="67484" y="178473"/>
            <a:ext cx="12098249" cy="58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357167" y="6402528"/>
            <a:ext cx="333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 descr="Une image contenant ciel, extérieur, terrain, plage&#10;&#10;Description générée automatiquement">
            <a:extLst>
              <a:ext uri="{FF2B5EF4-FFF2-40B4-BE49-F238E27FC236}">
                <a16:creationId xmlns:a16="http://schemas.microsoft.com/office/drawing/2014/main" id="{47318248-9794-07F4-512D-A63C060D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87" y="1171575"/>
            <a:ext cx="7824332" cy="52162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5CC342-5287-5E48-3E14-9E3A8C471EFF}"/>
              </a:ext>
            </a:extLst>
          </p:cNvPr>
          <p:cNvSpPr txBox="1"/>
          <p:nvPr/>
        </p:nvSpPr>
        <p:spPr>
          <a:xfrm>
            <a:off x="2206487" y="567262"/>
            <a:ext cx="7824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BE" sz="28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tragedy</a:t>
            </a:r>
            <a:r>
              <a:rPr lang="fr-BE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BE" sz="28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Ukrainian</a:t>
            </a:r>
            <a:r>
              <a:rPr lang="fr-BE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8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refugees</a:t>
            </a:r>
            <a:r>
              <a:rPr lang="fr-BE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0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7399" y="1630688"/>
            <a:ext cx="1155720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>
                <a:solidFill>
                  <a:schemeClr val="bg1"/>
                </a:solidFill>
              </a:rPr>
              <a:t>Ukrainian Refugees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BE" sz="9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of </a:t>
            </a:r>
            <a:r>
              <a:rPr lang="fr-BE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Refugees</a:t>
            </a:r>
            <a:r>
              <a:rPr lang="fr-B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fr-B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7,2 million</a:t>
            </a:r>
          </a:p>
          <a:p>
            <a:endParaRPr lang="fr-BE" sz="9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Countries featured in the refugee Response Plan : </a:t>
            </a:r>
          </a:p>
          <a:p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  <a:r>
              <a:rPr lang="fr-BE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Hungary</a:t>
            </a:r>
            <a:r>
              <a:rPr lang="fr-BE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Romania, Slovakia, Poland, Republic of Moldova </a:t>
            </a:r>
          </a:p>
          <a:p>
            <a:r>
              <a:rPr lang="fr-BE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1,688,047</a:t>
            </a:r>
          </a:p>
          <a:p>
            <a:endParaRPr lang="fr-BE" sz="9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fr-BE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neighboring countries : </a:t>
            </a:r>
          </a:p>
          <a:p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  <a:r>
              <a:rPr lang="fr-BE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Russian</a:t>
            </a:r>
            <a:r>
              <a:rPr lang="fr-BE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Federation, Belarus </a:t>
            </a:r>
          </a:p>
          <a:p>
            <a:r>
              <a:rPr lang="fr-BE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2,708,608</a:t>
            </a:r>
          </a:p>
          <a:p>
            <a:endParaRPr lang="fr-BE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fr-BE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Other</a:t>
            </a:r>
            <a:r>
              <a:rPr lang="fr-BE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European Countries : </a:t>
            </a:r>
          </a:p>
          <a:p>
            <a:r>
              <a:rPr lang="fr-BE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3,011,837</a:t>
            </a:r>
          </a:p>
          <a:p>
            <a:endParaRPr lang="fr-BE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B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of people internally displaced in Ukraine </a:t>
            </a:r>
          </a:p>
          <a:p>
            <a:r>
              <a:rPr lang="fr-B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 6,900 million.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21D846-C2FF-03D9-8334-DA2D45AA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4638599" y="425998"/>
            <a:ext cx="2914802" cy="10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28561" y="380947"/>
            <a:ext cx="939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LCIF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APRROACH TO THE UKRAINE REFUGEE CRISIS</a:t>
            </a:r>
            <a:r>
              <a:rPr kumimoji="0" lang="fr-BE" sz="32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2" y="173722"/>
            <a:ext cx="2189165" cy="792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0D1F370-7A8F-FB41-A822-5BD6DCB28C87}"/>
              </a:ext>
            </a:extLst>
          </p:cNvPr>
          <p:cNvSpPr txBox="1"/>
          <p:nvPr/>
        </p:nvSpPr>
        <p:spPr>
          <a:xfrm>
            <a:off x="517183" y="1658610"/>
            <a:ext cx="10043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 versus natural disaster :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Extended period,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and complexity can change quickly,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variables.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 for serving the refugee crisis :</a:t>
            </a: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 safety is the priority,  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Lions’ service,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Steward donations effectively,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for the long-term.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18743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Grand écran</PresentationFormat>
  <Paragraphs>185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1_Thème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Philippe Gerondal</cp:lastModifiedBy>
  <cp:revision>36</cp:revision>
  <dcterms:created xsi:type="dcterms:W3CDTF">2020-05-22T07:10:39Z</dcterms:created>
  <dcterms:modified xsi:type="dcterms:W3CDTF">2022-10-20T14:48:58Z</dcterms:modified>
</cp:coreProperties>
</file>