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 id="2147483648" r:id="rId9"/>
    <p:sldMasterId id="2147483930" r:id="rId10"/>
  </p:sldMasterIdLst>
  <p:notesMasterIdLst>
    <p:notesMasterId r:id="rId48"/>
  </p:notesMasterIdLst>
  <p:handoutMasterIdLst>
    <p:handoutMasterId r:id="rId49"/>
  </p:handoutMasterIdLst>
  <p:sldIdLst>
    <p:sldId id="1444" r:id="rId11"/>
    <p:sldId id="2147471777" r:id="rId12"/>
    <p:sldId id="2147471812" r:id="rId13"/>
    <p:sldId id="2014" r:id="rId14"/>
    <p:sldId id="1998" r:id="rId15"/>
    <p:sldId id="2013" r:id="rId16"/>
    <p:sldId id="2016" r:id="rId17"/>
    <p:sldId id="2004" r:id="rId18"/>
    <p:sldId id="2147471811" r:id="rId19"/>
    <p:sldId id="2147471796" r:id="rId20"/>
    <p:sldId id="2147471797" r:id="rId21"/>
    <p:sldId id="2147471798" r:id="rId22"/>
    <p:sldId id="2147471799" r:id="rId23"/>
    <p:sldId id="2147471800" r:id="rId24"/>
    <p:sldId id="2147471801" r:id="rId25"/>
    <p:sldId id="2147471802" r:id="rId26"/>
    <p:sldId id="2147471803" r:id="rId27"/>
    <p:sldId id="2147471804" r:id="rId28"/>
    <p:sldId id="2147471805" r:id="rId29"/>
    <p:sldId id="2147471806" r:id="rId30"/>
    <p:sldId id="2147471807" r:id="rId31"/>
    <p:sldId id="2147471808" r:id="rId32"/>
    <p:sldId id="2147471809" r:id="rId33"/>
    <p:sldId id="2147471810" r:id="rId34"/>
    <p:sldId id="2147471813" r:id="rId35"/>
    <p:sldId id="2090" r:id="rId36"/>
    <p:sldId id="2091" r:id="rId37"/>
    <p:sldId id="2092" r:id="rId38"/>
    <p:sldId id="2093" r:id="rId39"/>
    <p:sldId id="2094" r:id="rId40"/>
    <p:sldId id="2095" r:id="rId41"/>
    <p:sldId id="2147471791" r:id="rId42"/>
    <p:sldId id="2147471792" r:id="rId43"/>
    <p:sldId id="2147471793" r:id="rId44"/>
    <p:sldId id="2147471794" r:id="rId45"/>
    <p:sldId id="2147471795" r:id="rId46"/>
    <p:sldId id="2007" r:id="rId47"/>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Hervey, Dan" initials="HD" lastIdx="1" clrIdx="81">
    <p:extLst>
      <p:ext uri="{19B8F6BF-5375-455C-9EA6-DF929625EA0E}">
        <p15:presenceInfo xmlns:p15="http://schemas.microsoft.com/office/powerpoint/2012/main" userId="S::dhervey@lionsclubs.org::3f259316-2ea9-4036-ace5-9fcd9ddeb733"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7A2582"/>
    <a:srgbClr val="EBB700"/>
    <a:srgbClr val="0D2240"/>
    <a:srgbClr val="407CCA"/>
    <a:srgbClr val="522D8A"/>
    <a:srgbClr val="FF5C35"/>
    <a:srgbClr val="00AC68"/>
    <a:srgbClr val="55565A"/>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52" autoAdjust="0"/>
    <p:restoredTop sz="66054" autoAdjust="0"/>
  </p:normalViewPr>
  <p:slideViewPr>
    <p:cSldViewPr showGuides="1">
      <p:cViewPr varScale="1">
        <p:scale>
          <a:sx n="82" d="100"/>
          <a:sy n="82" d="100"/>
        </p:scale>
        <p:origin x="1056" y="168"/>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40" d="100"/>
        <a:sy n="140" d="100"/>
      </p:scale>
      <p:origin x="0" y="0"/>
    </p:cViewPr>
  </p:notesTextViewPr>
  <p:sorterViewPr>
    <p:cViewPr varScale="1">
      <p:scale>
        <a:sx n="1" d="1"/>
        <a:sy n="1" d="1"/>
      </p:scale>
      <p:origin x="0" y="-9924"/>
    </p:cViewPr>
  </p:sorterViewPr>
  <p:notesViewPr>
    <p:cSldViewPr showGuides="1">
      <p:cViewPr varScale="1">
        <p:scale>
          <a:sx n="92" d="100"/>
          <a:sy n="92" d="100"/>
        </p:scale>
        <p:origin x="3080"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commentAuthors" Target="commen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heme" Target="theme/theme1.xml"/><Relationship Id="rId5" Type="http://schemas.openxmlformats.org/officeDocument/2006/relationships/customXml" Target="../customXml/item5.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8" Type="http://schemas.openxmlformats.org/officeDocument/2006/relationships/slideMaster" Target="slideMasters/slideMaster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9/15/23</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ヒラギノ角ゴ Pro W3"/>
                <a:cs typeface="Calibri"/>
              </a:rPr>
              <a:t>Opening words by Constitutional Area Leaders (and participants as desired).</a:t>
            </a:r>
            <a:endParaRPr lang="en-US" dirty="0">
              <a:cs typeface="Calibri"/>
            </a:endParaRPr>
          </a:p>
        </p:txBody>
      </p:sp>
    </p:spTree>
    <p:extLst>
      <p:ext uri="{BB962C8B-B14F-4D97-AF65-F5344CB8AC3E}">
        <p14:creationId xmlns:p14="http://schemas.microsoft.com/office/powerpoint/2010/main" val="201137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Thank you all for your continuing work to find ways to improve engagement with our Lions.  </a:t>
            </a:r>
          </a:p>
          <a:p>
            <a:endParaRPr lang="en-US" dirty="0"/>
          </a:p>
          <a:p>
            <a:r>
              <a:rPr lang="en-US" dirty="0"/>
              <a:t>In this next section, we are going to ask you to take ownership of goal assignments for the districts in your Areas.  </a:t>
            </a:r>
          </a:p>
          <a:p>
            <a:endParaRPr lang="en-US" dirty="0"/>
          </a:p>
          <a:p>
            <a:r>
              <a:rPr lang="en-US" dirty="0"/>
              <a:t>Fundraising goals have been identified by Area, but we are aware that within Areas some regions may have greater or lower potential.  Now that you have all had the chance to become acquainted with your Areas, we would like to ask you to meet in your Area Groups to discuss what the goals for each district should be. </a:t>
            </a:r>
          </a:p>
          <a:p>
            <a:endParaRPr lang="en-US" dirty="0"/>
          </a:p>
          <a:p>
            <a:r>
              <a:rPr lang="en-US" dirty="0"/>
              <a:t>Each single district; district; or undistracted region with membership contributing to your Area’s fundraising goals is listed.  </a:t>
            </a:r>
          </a:p>
          <a:p>
            <a:endParaRPr lang="en-US" dirty="0"/>
          </a:p>
          <a:p>
            <a:r>
              <a:rPr lang="en-US" dirty="0"/>
              <a:t>The membership of each region, and its fundraising performance through the first 10 days of June are indicated for each district.  If you would like additional context, there are some slides at the end of this section reminding you of how to access the fundraising dashboard, incase you would like to see more nuanced numbers year-to-year.</a:t>
            </a:r>
          </a:p>
          <a:p>
            <a:endParaRPr lang="en-US" dirty="0"/>
          </a:p>
          <a:p>
            <a:r>
              <a:rPr lang="en-US" dirty="0"/>
              <a:t>You will also notice that there is a link to an online document that will allow you to enter the district-by-district fundraising numbers for your Area.  These will be double-checked to ensure the fundraising totals for each area are met.  </a:t>
            </a:r>
          </a:p>
          <a:p>
            <a:endParaRPr lang="en-US" dirty="0"/>
          </a:p>
          <a:p>
            <a:r>
              <a:rPr lang="en-US" dirty="0"/>
              <a:t>If you cannot enter each district’s fundraising goals by today, please plan to enter them by the end of July.</a:t>
            </a:r>
          </a:p>
        </p:txBody>
      </p:sp>
    </p:spTree>
    <p:extLst>
      <p:ext uri="{BB962C8B-B14F-4D97-AF65-F5344CB8AC3E}">
        <p14:creationId xmlns:p14="http://schemas.microsoft.com/office/powerpoint/2010/main" val="3965017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ヒラギノ角ゴ Pro W3"/>
                <a:cs typeface="Calibri"/>
              </a:rPr>
              <a:t>You will notice that the PMA for CA IV is US$ .1 higher than a standard deviation from the average performance of the district, but please note that both the average and the standard deviation are likely to change once this year’s final numbers are documented.</a:t>
            </a:r>
          </a:p>
          <a:p>
            <a:endParaRPr lang="en-US" dirty="0">
              <a:ea typeface="ヒラギノ角ゴ Pro W3"/>
              <a:cs typeface="Calibri"/>
            </a:endParaRPr>
          </a:p>
        </p:txBody>
      </p:sp>
    </p:spTree>
    <p:extLst>
      <p:ext uri="{BB962C8B-B14F-4D97-AF65-F5344CB8AC3E}">
        <p14:creationId xmlns:p14="http://schemas.microsoft.com/office/powerpoint/2010/main" val="4203195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793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defTabSz="931672">
              <a:buFont typeface="Arial" panose="020B0604020202020204" pitchFamily="34" charset="0"/>
              <a:buNone/>
              <a:defRPr/>
            </a:pPr>
            <a:r>
              <a:rPr lang="en-US" b="0" baseline="0" dirty="0">
                <a:cs typeface="Calibri"/>
              </a:rPr>
              <a:t>Now it is time to discuss the Drilldown Dashboard.  Please open your laptops if you have them, and log into this site:</a:t>
            </a:r>
          </a:p>
          <a:p>
            <a:pPr marL="457200" lvl="1" indent="0" defTabSz="931672">
              <a:buFont typeface="Arial" panose="020B0604020202020204" pitchFamily="34" charset="0"/>
              <a:buNone/>
              <a:defRPr/>
            </a:pPr>
            <a:endParaRPr lang="en-US" b="0" baseline="0" dirty="0">
              <a:cs typeface="Calibri"/>
            </a:endParaRPr>
          </a:p>
          <a:p>
            <a:pPr marL="457200" lvl="1" indent="0" defTabSz="931672">
              <a:buFont typeface="Arial" panose="020B0604020202020204" pitchFamily="34" charset="0"/>
              <a:buNone/>
              <a:defRPr/>
            </a:pPr>
            <a:endParaRPr lang="en-US" b="0" baseline="0" dirty="0">
              <a:cs typeface="Calibri"/>
            </a:endParaRPr>
          </a:p>
          <a:p>
            <a:pPr marL="457200" lvl="1" indent="0" defTabSz="931672">
              <a:buFont typeface="Arial" panose="020B0604020202020204" pitchFamily="34" charset="0"/>
              <a:buNone/>
              <a:defRPr/>
            </a:pPr>
            <a:r>
              <a:rPr lang="en-US" b="0" baseline="0" dirty="0">
                <a:cs typeface="Calibri"/>
              </a:rPr>
              <a:t>The Drilldown Dashboard is a fundamental tool to see cash per fiscal year, Per Member Average, and donation processing in real time.  It updates every 4 hours. </a:t>
            </a:r>
          </a:p>
          <a:p>
            <a:pPr marL="457200" lvl="1" indent="0" defTabSz="931672">
              <a:buFont typeface="Arial" panose="020B0604020202020204" pitchFamily="34" charset="0"/>
              <a:buNone/>
              <a:defRPr/>
            </a:pPr>
            <a:endParaRPr lang="en-US" b="0" baseline="0" dirty="0">
              <a:cs typeface="Calibri"/>
            </a:endParaRPr>
          </a:p>
          <a:p>
            <a:pPr marL="457200" lvl="1" indent="0" defTabSz="931672">
              <a:buFont typeface="Arial" panose="020B0604020202020204" pitchFamily="34" charset="0"/>
              <a:buNone/>
              <a:defRPr/>
            </a:pPr>
            <a:r>
              <a:rPr lang="en-US" b="0" baseline="0" dirty="0">
                <a:cs typeface="Calibri"/>
              </a:rPr>
              <a:t>You can see the login details are:</a:t>
            </a:r>
          </a:p>
          <a:p>
            <a:pPr algn="l"/>
            <a:r>
              <a:rPr lang="en-US" sz="1800" b="1" i="0" u="none" strike="noStrike" baseline="0" dirty="0">
                <a:latin typeface="Calibri" panose="020F0502020204030204" pitchFamily="34" charset="0"/>
              </a:rPr>
              <a:t>Username:</a:t>
            </a:r>
            <a:r>
              <a:rPr lang="en-US" sz="1800" b="0" i="0" u="none" strike="noStrike" baseline="0" dirty="0">
                <a:latin typeface="Calibri" panose="020F0502020204030204" pitchFamily="34" charset="0"/>
              </a:rPr>
              <a:t> RTR</a:t>
            </a:r>
          </a:p>
          <a:p>
            <a:pPr algn="l"/>
            <a:r>
              <a:rPr lang="en-US" sz="1800" b="1" i="0" u="none" strike="noStrike" baseline="0" dirty="0">
                <a:latin typeface="Calibri" panose="020F0502020204030204" pitchFamily="34" charset="0"/>
              </a:rPr>
              <a:t>Password:</a:t>
            </a:r>
            <a:r>
              <a:rPr lang="en-US" sz="1800" b="0" i="0" u="none" strike="noStrike" baseline="0" dirty="0">
                <a:latin typeface="Calibri" panose="020F0502020204030204" pitchFamily="34" charset="0"/>
              </a:rPr>
              <a:t> </a:t>
            </a:r>
            <a:r>
              <a:rPr lang="en-US" sz="1800" b="0" i="0" u="none" strike="noStrike" baseline="0" dirty="0" err="1">
                <a:latin typeface="Calibri" panose="020F0502020204030204" pitchFamily="34" charset="0"/>
              </a:rPr>
              <a:t>real&amp;time</a:t>
            </a:r>
            <a:endParaRPr lang="en-US" b="0" baseline="0" dirty="0">
              <a:cs typeface="Calibri"/>
            </a:endParaRPr>
          </a:p>
          <a:p>
            <a:pPr marL="457200" lvl="1" indent="0" defTabSz="931672">
              <a:buFont typeface="Arial" panose="020B0604020202020204" pitchFamily="34" charset="0"/>
              <a:buNone/>
              <a:defRPr/>
            </a:pPr>
            <a:endParaRPr lang="en-US" b="0" baseline="0" dirty="0">
              <a:cs typeface="Calibri"/>
            </a:endParaRPr>
          </a:p>
          <a:p>
            <a:pPr marL="457200" lvl="1" indent="0" defTabSz="931672">
              <a:buFont typeface="Arial" panose="020B0604020202020204" pitchFamily="34" charset="0"/>
              <a:buNone/>
              <a:defRPr/>
            </a:pPr>
            <a:r>
              <a:rPr lang="en-US" b="0" baseline="0" dirty="0">
                <a:cs typeface="Calibri"/>
              </a:rPr>
              <a:t>I recommend bookmarking this website, and saving the username and password for your convenience.</a:t>
            </a:r>
          </a:p>
          <a:p>
            <a:pPr marL="457200" lvl="1" indent="0" defTabSz="931672">
              <a:buFont typeface="Arial" panose="020B0604020202020204" pitchFamily="34" charset="0"/>
              <a:buNone/>
              <a:defRPr/>
            </a:pPr>
            <a:endParaRPr lang="en-US" b="0" baseline="0" dirty="0">
              <a:cs typeface="Calibri"/>
            </a:endParaRPr>
          </a:p>
          <a:p>
            <a:pPr marL="457200" lvl="1" indent="0" defTabSz="931672">
              <a:buFont typeface="Arial" panose="020B0604020202020204" pitchFamily="34" charset="0"/>
              <a:buNone/>
              <a:defRPr/>
            </a:pPr>
            <a:r>
              <a:rPr lang="en-US" b="0" baseline="0" dirty="0">
                <a:cs typeface="Calibri"/>
              </a:rPr>
              <a:t>If you are using a tablet, I recommend using </a:t>
            </a:r>
            <a:r>
              <a:rPr lang="en-US" b="0" baseline="0" dirty="0" err="1">
                <a:cs typeface="Calibri"/>
              </a:rPr>
              <a:t>firefox</a:t>
            </a:r>
            <a:r>
              <a:rPr lang="en-US" b="0" baseline="0" dirty="0">
                <a:cs typeface="Calibri"/>
              </a:rPr>
              <a:t> or chrome, and making sure they are updated on your device.  I don’t recommend using your phone for this.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09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Calibri" panose="020F0502020204030204" pitchFamily="34" charset="0"/>
              </a:rPr>
              <a:t>I will go slow so we can do this together: You may need to wait a bit, so someone please let me know when you reach the necessary page.</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Click “Home,” </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Then “Donations,” </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Then “LCIF Donations Drilldown Report” </a:t>
            </a:r>
          </a:p>
          <a:p>
            <a:pPr algn="l"/>
            <a:endParaRPr lang="en-US" sz="1800" b="0" i="0" u="none" strike="noStrike" baseline="0" dirty="0">
              <a:latin typeface="Calibri" panose="020F0502020204030204" pitchFamily="34" charset="0"/>
            </a:endParaRPr>
          </a:p>
          <a:p>
            <a:pPr algn="l"/>
            <a:r>
              <a:rPr lang="en-US" sz="1800" b="0" i="0" u="none" strike="noStrike" baseline="0" dirty="0">
                <a:latin typeface="Calibri" panose="020F0502020204030204" pitchFamily="34" charset="0"/>
              </a:rPr>
              <a:t>When you get to the blue screen try not to click anything yet.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6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Calibri" panose="020F0502020204030204" pitchFamily="34" charset="0"/>
              </a:rPr>
              <a:t>From here you should be able to see our Constitutional Areas </a:t>
            </a:r>
          </a:p>
          <a:p>
            <a:pPr algn="l"/>
            <a:endParaRPr lang="en-US" sz="1200" b="0" i="0" u="none" strike="noStrike" baseline="0" dirty="0">
              <a:latin typeface="Calibri" panose="020F0502020204030204" pitchFamily="34" charset="0"/>
            </a:endParaRPr>
          </a:p>
          <a:p>
            <a:pPr algn="l"/>
            <a:r>
              <a:rPr lang="en-US" sz="1200" b="0" i="0" u="none" strike="noStrike" baseline="0" dirty="0">
                <a:latin typeface="Calibri" panose="020F0502020204030204" pitchFamily="34" charset="0"/>
              </a:rPr>
              <a:t>You can drill down to more date to find by clicking on the “plus” sign next to a continent</a:t>
            </a:r>
          </a:p>
          <a:p>
            <a:pPr algn="l"/>
            <a:endParaRPr lang="en-US" sz="1200" b="0" i="0" u="none" strike="noStrike" baseline="0" dirty="0">
              <a:latin typeface="Calibri" panose="020F0502020204030204" pitchFamily="34" charset="0"/>
            </a:endParaRPr>
          </a:p>
          <a:p>
            <a:pPr algn="l"/>
            <a:r>
              <a:rPr lang="en-US" sz="1200" b="0" i="0" u="none" strike="noStrike" baseline="0" dirty="0">
                <a:latin typeface="Calibri" panose="020F0502020204030204" pitchFamily="34" charset="0"/>
              </a:rPr>
              <a:t>Clicking the plus sign next to Multiple Districts will reveal their districts.</a:t>
            </a:r>
          </a:p>
          <a:p>
            <a:pPr algn="l"/>
            <a:endParaRPr lang="en-US" sz="1200" b="0" i="0" u="none" strike="noStrike" baseline="0" dirty="0">
              <a:latin typeface="Calibri" panose="020F0502020204030204" pitchFamily="34" charset="0"/>
            </a:endParaRPr>
          </a:p>
          <a:p>
            <a:pPr algn="l"/>
            <a:r>
              <a:rPr lang="en-US" sz="1200" b="0" i="0" u="none" strike="noStrike" baseline="0" dirty="0">
                <a:latin typeface="Calibri" panose="020F0502020204030204" pitchFamily="34" charset="0"/>
              </a:rPr>
              <a:t>If you scroll down below Multiple Districts you will find a category listed as “</a:t>
            </a:r>
            <a:r>
              <a:rPr lang="en-US" sz="1200" b="0" i="0" u="none" strike="noStrike" baseline="0" dirty="0" err="1">
                <a:latin typeface="Calibri" panose="020F0502020204030204" pitchFamily="34" charset="0"/>
              </a:rPr>
              <a:t>Undistricted</a:t>
            </a:r>
            <a:r>
              <a:rPr lang="en-US" sz="1200" b="0" i="0" u="none" strike="noStrike" baseline="0" dirty="0">
                <a:latin typeface="Calibri" panose="020F0502020204030204" pitchFamily="34" charset="0"/>
              </a:rPr>
              <a:t>.”  This is misnamed.  If you click on the plus sign, you will find our CA’s Single Districts.</a:t>
            </a:r>
          </a:p>
          <a:p>
            <a:pPr algn="l"/>
            <a:endParaRPr lang="en-US" sz="1200" b="0" i="0" u="none" strike="noStrike" baseline="0" dirty="0">
              <a:latin typeface="Calibri" panose="020F0502020204030204" pitchFamily="34" charset="0"/>
            </a:endParaRPr>
          </a:p>
          <a:p>
            <a:pPr algn="l"/>
            <a:r>
              <a:rPr lang="en-US" sz="1200" b="0" i="0" u="none" strike="noStrike" baseline="0" dirty="0">
                <a:latin typeface="Calibri" panose="020F0502020204030204" pitchFamily="34" charset="0"/>
              </a:rPr>
              <a:t>If you continue to click on plus signs, you can drill down all the way to the club level.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346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defTabSz="931672">
              <a:buFont typeface="Arial" panose="020B0604020202020204" pitchFamily="34" charset="0"/>
              <a:buNone/>
              <a:defRPr/>
            </a:pPr>
            <a:r>
              <a:rPr lang="en-US" b="0" baseline="0" dirty="0">
                <a:highlight>
                  <a:srgbClr val="FFFF00"/>
                </a:highlight>
                <a:cs typeface="Calibri"/>
              </a:rPr>
              <a:t>Now this tool also has historical data.   It will default to performance in the current financial year, but if you adjust the months and the year at the top, and then click “View Report” you will find data for the section of time you have denotated.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951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defTabSz="931672">
              <a:buFont typeface="Arial" panose="020B0604020202020204" pitchFamily="34" charset="0"/>
              <a:buNone/>
              <a:defRPr/>
            </a:pPr>
            <a:r>
              <a:rPr lang="en-US" b="0" baseline="0" dirty="0">
                <a:highlight>
                  <a:srgbClr val="FFFF00"/>
                </a:highlight>
                <a:cs typeface="Calibri"/>
              </a:rPr>
              <a:t>If you find the dashboard cumbersome to view, you can also export it to Excel by clicking on the floppy disk icon, and selecting CSV</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386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defTabSz="931672">
              <a:buFont typeface="Arial" panose="020B0604020202020204" pitchFamily="34" charset="0"/>
              <a:buNone/>
              <a:defRPr/>
            </a:pPr>
            <a:r>
              <a:rPr lang="en-US" b="0" baseline="0" dirty="0">
                <a:highlight>
                  <a:srgbClr val="FFFF00"/>
                </a:highlight>
                <a:cs typeface="Calibri"/>
              </a:rPr>
              <a:t>Whatever you are viewing will automatically open as an excel document.  Again, it may take some time.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70F1C-6A58-4466-8084-1EDED8104B8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496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board-approved changes to LCIF recognition this year.  Recognition has used in different ways across our CA, but as a final step in planning the year, we would like to make sure you are familiar with the different new additions:</a:t>
            </a:r>
          </a:p>
          <a:p>
            <a:endParaRPr lang="en-US" dirty="0"/>
          </a:p>
          <a:p>
            <a:endParaRPr lang="en-US" dirty="0"/>
          </a:p>
        </p:txBody>
      </p:sp>
    </p:spTree>
    <p:extLst>
      <p:ext uri="{BB962C8B-B14F-4D97-AF65-F5344CB8AC3E}">
        <p14:creationId xmlns:p14="http://schemas.microsoft.com/office/powerpoint/2010/main" val="457294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4 goals for our meeting today:</a:t>
            </a:r>
          </a:p>
          <a:p>
            <a:pPr marL="228600" indent="-228600">
              <a:buFont typeface="+mj-lt"/>
              <a:buAutoNum type="arabicPeriod"/>
            </a:pPr>
            <a:r>
              <a:rPr lang="en-US" dirty="0"/>
              <a:t>We want to review our CA’s fundraising performance to-date.  We have had the third historic fundraising year in a row in CA IV.  Some congratulations and thanks are in order.  </a:t>
            </a:r>
          </a:p>
          <a:p>
            <a:pPr marL="228600" indent="-228600">
              <a:buFont typeface="+mj-lt"/>
              <a:buAutoNum type="arabicPeriod"/>
            </a:pPr>
            <a:r>
              <a:rPr lang="en-US" dirty="0"/>
              <a:t>We will also examine some trends in the donation data to see if there are insights that will help us carry this momentum into the coming year and beyond.</a:t>
            </a:r>
          </a:p>
          <a:p>
            <a:pPr marL="228600" indent="-228600">
              <a:buFont typeface="+mj-lt"/>
              <a:buAutoNum type="arabicPeriod"/>
            </a:pPr>
            <a:r>
              <a:rPr lang="en-US" dirty="0"/>
              <a:t>We will ask you as leaders to go through a goal setting exercise for the districts in your area, and to confirm those goals by entering them into an online repository.</a:t>
            </a:r>
          </a:p>
          <a:p>
            <a:pPr marL="228600" indent="-228600">
              <a:buFont typeface="+mj-lt"/>
              <a:buAutoNum type="arabicPeriod"/>
            </a:pPr>
            <a:r>
              <a:rPr lang="en-US" dirty="0"/>
              <a:t>Finally, we will review some changes to LCIF’s recognitions that will go into effect this year.  </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683104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ヒラギノ角ゴ Pro W3"/>
                <a:cs typeface="Calibri"/>
              </a:rPr>
              <a:t>As part of LCI and LCIF’s strategy to become more closely branded, several pieces of recognition have been rebranded to emphasize each International President’s support of LCIF.  You will find that many forms of recognition will be customized with the colors and name of the International President.  This is part of a larger effort to better align District Governors with LCIF’s goals and activities.  The first example of these newly branded recognition forms is the “LCIF Presidential Supporter” pin, which will replace the Lions Share pin.  </a:t>
            </a:r>
          </a:p>
          <a:p>
            <a:endParaRPr lang="en-US" dirty="0">
              <a:ea typeface="ヒラギノ角ゴ Pro W3"/>
              <a:cs typeface="Calibri"/>
            </a:endParaRPr>
          </a:p>
          <a:p>
            <a:r>
              <a:rPr lang="en-US" dirty="0">
                <a:ea typeface="ヒラギノ角ゴ Pro W3"/>
                <a:cs typeface="Calibri"/>
              </a:rPr>
              <a:t>You will notice that the increments for the varying pin levels are the same: US$50; US$100; US$200.  But the pins are branded differently to emphasize the International President’s support of LCIF.  </a:t>
            </a:r>
          </a:p>
          <a:p>
            <a:endParaRPr lang="en-US" dirty="0">
              <a:ea typeface="ヒラギノ角ゴ Pro W3"/>
              <a:cs typeface="Calibri"/>
            </a:endParaRPr>
          </a:p>
          <a:p>
            <a:r>
              <a:rPr lang="en-US" dirty="0">
                <a:ea typeface="ヒラギノ角ゴ Pro W3"/>
                <a:cs typeface="Calibri"/>
              </a:rPr>
              <a:t>These pins will be made available to our volunteers during our upcoming trainings, as Lions Share pins were in the past.</a:t>
            </a:r>
          </a:p>
        </p:txBody>
      </p:sp>
    </p:spTree>
    <p:extLst>
      <p:ext uri="{BB962C8B-B14F-4D97-AF65-F5344CB8AC3E}">
        <p14:creationId xmlns:p14="http://schemas.microsoft.com/office/powerpoint/2010/main" val="3190656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ヒラギノ角ゴ Pro W3"/>
                <a:cs typeface="Calibri"/>
              </a:rPr>
              <a:t>Lead and Major gifts were introduced by LCIF during Campaign 100 as a way to help support fundraising.  Now that Campaign 100 is over, a new, post Campaign 100 form of recognition is available to Lions who do not have a Campaign 100 pledge balance.</a:t>
            </a:r>
          </a:p>
          <a:p>
            <a:endParaRPr lang="en-US" dirty="0">
              <a:ea typeface="ヒラギノ角ゴ Pro W3"/>
              <a:cs typeface="Calibri"/>
            </a:endParaRPr>
          </a:p>
          <a:p>
            <a:r>
              <a:rPr lang="en-US" dirty="0">
                <a:ea typeface="ヒラギノ角ゴ Pro W3"/>
                <a:cs typeface="Calibri"/>
              </a:rPr>
              <a:t>These lapel pins were designed personally by LCIF’s Development Committee Chairperson, PIP Dr. Yamada.  </a:t>
            </a:r>
          </a:p>
        </p:txBody>
      </p:sp>
    </p:spTree>
    <p:extLst>
      <p:ext uri="{BB962C8B-B14F-4D97-AF65-F5344CB8AC3E}">
        <p14:creationId xmlns:p14="http://schemas.microsoft.com/office/powerpoint/2010/main" val="719392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ヒラギノ角ゴ Pro W3"/>
                <a:cs typeface="Calibri"/>
              </a:rPr>
              <a:t>Club giving patches will replace Per Member Average patches, and will once again be branded with the President’s name and colors.  Results will be calculated at the close of each financial year.  Clubs </a:t>
            </a:r>
            <a:r>
              <a:rPr lang="en-US" dirty="0" err="1">
                <a:ea typeface="ヒラギノ角ゴ Pro W3"/>
                <a:cs typeface="Calibri"/>
              </a:rPr>
              <a:t>qualifing</a:t>
            </a:r>
            <a:r>
              <a:rPr lang="en-US" dirty="0">
                <a:ea typeface="ヒラギノ角ゴ Pro W3"/>
                <a:cs typeface="Calibri"/>
              </a:rPr>
              <a:t> for these banner patches will receive them automatically.</a:t>
            </a:r>
          </a:p>
        </p:txBody>
      </p:sp>
    </p:spTree>
    <p:extLst>
      <p:ext uri="{BB962C8B-B14F-4D97-AF65-F5344CB8AC3E}">
        <p14:creationId xmlns:p14="http://schemas.microsoft.com/office/powerpoint/2010/main" val="2761829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ヒラギノ角ゴ Pro W3"/>
                <a:cs typeface="Calibri"/>
              </a:rPr>
              <a:t>The Campaign 100 Presidential medal was introduced during the campaign to show Presidential support for the campaign.  Now that the campaign is over, it was decided that a new medal for District Governors and District Coordinators will demonstrate that support.</a:t>
            </a:r>
          </a:p>
          <a:p>
            <a:endParaRPr lang="en-US" dirty="0">
              <a:ea typeface="ヒラギノ角ゴ Pro W3"/>
              <a:cs typeface="Calibri"/>
            </a:endParaRPr>
          </a:p>
          <a:p>
            <a:r>
              <a:rPr lang="en-US" dirty="0">
                <a:ea typeface="ヒラギノ角ゴ Pro W3"/>
                <a:cs typeface="Calibri"/>
              </a:rPr>
              <a:t>These medals will be presented to teams of District Coordinators and District Governors who achieve their annual LCIF District fundraising goals.</a:t>
            </a:r>
          </a:p>
        </p:txBody>
      </p:sp>
    </p:spTree>
    <p:extLst>
      <p:ext uri="{BB962C8B-B14F-4D97-AF65-F5344CB8AC3E}">
        <p14:creationId xmlns:p14="http://schemas.microsoft.com/office/powerpoint/2010/main" val="1587524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(Closing words by Constitutional Area Leaders)</a:t>
            </a:r>
          </a:p>
        </p:txBody>
      </p:sp>
    </p:spTree>
    <p:extLst>
      <p:ext uri="{BB962C8B-B14F-4D97-AF65-F5344CB8AC3E}">
        <p14:creationId xmlns:p14="http://schemas.microsoft.com/office/powerpoint/2010/main" val="1168903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by reviewing CA IV’s fundraising numbers.  Before I go any farther, I want to start by congratulating and thanking you all.  </a:t>
            </a:r>
          </a:p>
          <a:p>
            <a:endParaRPr lang="en-US" dirty="0"/>
          </a:p>
          <a:p>
            <a:r>
              <a:rPr lang="en-US" dirty="0"/>
              <a:t>The total fundraising numbers for this year continue to be counted, and that includes any donations made during this convention, but when this report was made, CA IV had the best percent to goal of any CA in Lionism.  We had reached 166% of our goal on June 30</a:t>
            </a:r>
            <a:r>
              <a:rPr lang="en-US" baseline="30000" dirty="0"/>
              <a:t>th</a:t>
            </a:r>
            <a:r>
              <a:rPr lang="en-US" dirty="0"/>
              <a:t>.  </a:t>
            </a:r>
          </a:p>
          <a:p>
            <a:endParaRPr lang="en-US" dirty="0"/>
          </a:p>
          <a:p>
            <a:r>
              <a:rPr lang="en-US" dirty="0"/>
              <a:t>CA I will have a strong push at convention, but there is very good chance that we will finish the year as the CA with the highest percentage of goal achieved.  If we finish with the highest percentage of goal achieved, it will be the first time that has happened for CA IV.</a:t>
            </a:r>
          </a:p>
          <a:p>
            <a:endParaRPr lang="en-US" dirty="0"/>
          </a:p>
          <a:p>
            <a:endParaRPr lang="en-US" dirty="0"/>
          </a:p>
        </p:txBody>
      </p:sp>
    </p:spTree>
    <p:extLst>
      <p:ext uri="{BB962C8B-B14F-4D97-AF65-F5344CB8AC3E}">
        <p14:creationId xmlns:p14="http://schemas.microsoft.com/office/powerpoint/2010/main" val="795458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ヒラギノ角ゴ Pro W3"/>
                <a:cs typeface="Calibri"/>
              </a:rPr>
              <a:t>This slide shows us the year-to-year fundraising totals for CA IV during Campaign 100, as well as fundraising progress as of June 30</a:t>
            </a:r>
            <a:r>
              <a:rPr lang="en-US" baseline="30000" dirty="0">
                <a:ea typeface="ヒラギノ角ゴ Pro W3"/>
                <a:cs typeface="Calibri"/>
              </a:rPr>
              <a:t>th</a:t>
            </a:r>
            <a:r>
              <a:rPr lang="en-US" dirty="0">
                <a:ea typeface="ヒラギノ角ゴ Pro W3"/>
                <a:cs typeface="Calibri"/>
              </a:rPr>
              <a:t> of 2023.  </a:t>
            </a:r>
          </a:p>
          <a:p>
            <a:endParaRPr lang="en-US" dirty="0">
              <a:ea typeface="ヒラギノ角ゴ Pro W3"/>
              <a:cs typeface="Calibri"/>
            </a:endParaRPr>
          </a:p>
          <a:p>
            <a:r>
              <a:rPr lang="en-US" dirty="0">
                <a:ea typeface="ヒラギノ角ゴ Pro W3"/>
                <a:cs typeface="Calibri"/>
              </a:rPr>
              <a:t>You can see a jump in fundraising numbers starting in the 2020-2021 year.  That is partially the result of LCIF’s MOU with MD111 and the matching funds that come with that agreement, but as you will see, CA IV’s philanthropy made a shift during this time as well.</a:t>
            </a:r>
          </a:p>
          <a:p>
            <a:endParaRPr lang="en-US" dirty="0">
              <a:ea typeface="ヒラギノ角ゴ Pro W3"/>
              <a:cs typeface="Calibri"/>
            </a:endParaRPr>
          </a:p>
          <a:p>
            <a:r>
              <a:rPr lang="en-US" dirty="0">
                <a:ea typeface="ヒラギノ角ゴ Pro W3"/>
                <a:cs typeface="Calibri"/>
              </a:rPr>
              <a:t>CA IV had its third-highest historical fundraising total for the CA as of June of this year, and I think we will get pretty close to the second-highest  total (2020-2021) when the year closes.  </a:t>
            </a:r>
          </a:p>
          <a:p>
            <a:endParaRPr lang="en-US" dirty="0">
              <a:ea typeface="ヒラギノ角ゴ Pro W3"/>
              <a:cs typeface="Calibri"/>
            </a:endParaRPr>
          </a:p>
          <a:p>
            <a:r>
              <a:rPr lang="en-US" dirty="0">
                <a:ea typeface="ヒラギノ角ゴ Pro W3"/>
                <a:cs typeface="Calibri"/>
              </a:rPr>
              <a:t>The table in the bottom right includes some notes on historical donation trends for CAIV.  You will note that total donations this year have exceeded the standard deviation in our donation 10-year average.  That makes this a very relevant year for the CA, statistically speaking.</a:t>
            </a:r>
          </a:p>
        </p:txBody>
      </p:sp>
    </p:spTree>
    <p:extLst>
      <p:ext uri="{BB962C8B-B14F-4D97-AF65-F5344CB8AC3E}">
        <p14:creationId xmlns:p14="http://schemas.microsoft.com/office/powerpoint/2010/main" val="4045768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ヒラギノ角ゴ Pro W3"/>
                <a:cs typeface="Calibri"/>
              </a:rPr>
              <a:t>This slide only shows donations that have come to LCIF: it excludes money from the SDL agreement.  You can see from this slide that: </a:t>
            </a:r>
          </a:p>
          <a:p>
            <a:pPr marL="171450" indent="-171450">
              <a:buFont typeface="Arial" panose="020B0604020202020204" pitchFamily="34" charset="0"/>
              <a:buChar char="•"/>
            </a:pPr>
            <a:r>
              <a:rPr lang="en-US" dirty="0">
                <a:ea typeface="ヒラギノ角ゴ Pro W3"/>
                <a:cs typeface="Calibri"/>
              </a:rPr>
              <a:t>CA IV’s per member average exclusive from the German MOU increased significantly in the 2020-2021 year.</a:t>
            </a:r>
          </a:p>
          <a:p>
            <a:pPr marL="171450" indent="-171450">
              <a:buFont typeface="Arial" panose="020B0604020202020204" pitchFamily="34" charset="0"/>
              <a:buChar char="•"/>
            </a:pPr>
            <a:r>
              <a:rPr lang="en-US" dirty="0">
                <a:ea typeface="ヒラギノ角ゴ Pro W3"/>
                <a:cs typeface="Calibri"/>
              </a:rPr>
              <a:t>Last year, the final year of Campaign 100 and the year the refugee crisis from the Ukraine war began, was the CA’s best year from a per member average perspective.</a:t>
            </a:r>
          </a:p>
          <a:p>
            <a:pPr marL="171450" indent="-171450">
              <a:buFont typeface="Arial" panose="020B0604020202020204" pitchFamily="34" charset="0"/>
              <a:buChar char="•"/>
            </a:pPr>
            <a:r>
              <a:rPr lang="en-US" dirty="0">
                <a:ea typeface="ヒラギノ角ゴ Pro W3"/>
                <a:cs typeface="Calibri"/>
              </a:rPr>
              <a:t>You will also note that CA IV’s per member average is historically already the second highest for the CA.  If we end up seeing one dollar and four cents more per member arrive at LCIF before the close of the financial year, we will have surpassed the one level of standard deviation from our 10-year average.  So this has been a great year for all of Europe, not just Germany.</a:t>
            </a:r>
          </a:p>
          <a:p>
            <a:pPr marL="171450" indent="-171450">
              <a:buFont typeface="Arial" panose="020B0604020202020204" pitchFamily="34" charset="0"/>
              <a:buChar char="•"/>
            </a:pPr>
            <a:r>
              <a:rPr lang="en-US" dirty="0">
                <a:ea typeface="ヒラギノ角ゴ Pro W3"/>
                <a:cs typeface="Calibri"/>
              </a:rPr>
              <a:t>It is worth noting the percent of total donations that arrived designated. </a:t>
            </a:r>
          </a:p>
        </p:txBody>
      </p:sp>
    </p:spTree>
    <p:extLst>
      <p:ext uri="{BB962C8B-B14F-4D97-AF65-F5344CB8AC3E}">
        <p14:creationId xmlns:p14="http://schemas.microsoft.com/office/powerpoint/2010/main" val="883895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ヒラギノ角ゴ Pro W3"/>
                <a:cs typeface="Calibri"/>
              </a:rPr>
              <a:t>For the purposes of considering the impact of regional crisis on engagement, this slide shows the percentage of donations that were designated for Turkey or Ukraine.</a:t>
            </a:r>
          </a:p>
          <a:p>
            <a:endParaRPr lang="en-US" dirty="0">
              <a:ea typeface="ヒラギノ角ゴ Pro W3"/>
              <a:cs typeface="Calibri"/>
            </a:endParaRPr>
          </a:p>
          <a:p>
            <a:r>
              <a:rPr lang="en-US" dirty="0">
                <a:ea typeface="ヒラギノ角ゴ Pro W3"/>
                <a:cs typeface="Calibri"/>
              </a:rPr>
              <a:t>Some of these donations may already have been planned for LCIF and were sent with designations because of the crisis.</a:t>
            </a:r>
          </a:p>
          <a:p>
            <a:endParaRPr lang="en-US" dirty="0">
              <a:ea typeface="ヒラギノ角ゴ Pro W3"/>
              <a:cs typeface="Calibri"/>
            </a:endParaRPr>
          </a:p>
          <a:p>
            <a:r>
              <a:rPr lang="en-US" dirty="0">
                <a:ea typeface="ヒラギノ角ゴ Pro W3"/>
                <a:cs typeface="Calibri"/>
              </a:rPr>
              <a:t>Some of these donations may have been inspired exclusively by the crisis, in which case, we can be proud that we were able to build trust in our foundation amongst our Lions and their communities during these challenging times.  </a:t>
            </a:r>
          </a:p>
        </p:txBody>
      </p:sp>
    </p:spTree>
    <p:extLst>
      <p:ext uri="{BB962C8B-B14F-4D97-AF65-F5344CB8AC3E}">
        <p14:creationId xmlns:p14="http://schemas.microsoft.com/office/powerpoint/2010/main" val="2866814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purpose of beginning the strategic planning process, the next two pages have a series of reflection questions on them.  They are not the only questions relevant to our task this year, but they may be a good start.  </a:t>
            </a:r>
          </a:p>
          <a:p>
            <a:endParaRPr lang="en-US" dirty="0"/>
          </a:p>
          <a:p>
            <a:r>
              <a:rPr lang="en-US" b="1" dirty="0"/>
              <a:t>Individual activity: 5 minutes</a:t>
            </a:r>
          </a:p>
          <a:p>
            <a:r>
              <a:rPr lang="en-US" dirty="0"/>
              <a:t>Please begin this exercise by review those pages by yourself, and deciding which questions, if any are the most significant to your regions’ fundraising efforts for the current year.  If you feel that the questions don’t accurately capture the most important questions for your region, please feel free to add other questions that you may feel are the most important.</a:t>
            </a:r>
          </a:p>
          <a:p>
            <a:endParaRPr lang="en-US" dirty="0"/>
          </a:p>
          <a:p>
            <a:r>
              <a:rPr lang="en-US" b="1" dirty="0"/>
              <a:t>Group activity- ask participants to get into groups by Area: 30 minutes; </a:t>
            </a:r>
          </a:p>
          <a:p>
            <a:r>
              <a:rPr lang="en-US" dirty="0"/>
              <a:t>For the next 30 minutes please work together in your groups to agree upon the most important three questions for your area, and consider answers, or things to reflect up that will help you find the answers.</a:t>
            </a:r>
          </a:p>
          <a:p>
            <a:endParaRPr lang="en-US" dirty="0"/>
          </a:p>
          <a:p>
            <a:r>
              <a:rPr lang="en-US" b="1" dirty="0"/>
              <a:t>Reporting out: 30 minutes</a:t>
            </a:r>
          </a:p>
          <a:p>
            <a:r>
              <a:rPr lang="en-US" dirty="0"/>
              <a:t>Ask a representative from each group to present their questions and their thoughts and answers.  3 minutes per group plus 1-2 minutes of questions or comments from other participants.</a:t>
            </a:r>
          </a:p>
          <a:p>
            <a:endParaRPr lang="en-US" dirty="0"/>
          </a:p>
          <a:p>
            <a:endParaRPr lang="en-US" dirty="0"/>
          </a:p>
          <a:p>
            <a:endParaRPr lang="en-US" dirty="0"/>
          </a:p>
        </p:txBody>
      </p:sp>
    </p:spTree>
    <p:extLst>
      <p:ext uri="{BB962C8B-B14F-4D97-AF65-F5344CB8AC3E}">
        <p14:creationId xmlns:p14="http://schemas.microsoft.com/office/powerpoint/2010/main" val="106548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ヒラギノ角ゴ Pro W3"/>
                <a:cs typeface="Calibri"/>
              </a:rPr>
              <a:t>Content Slide Option 4</a:t>
            </a:r>
          </a:p>
        </p:txBody>
      </p:sp>
    </p:spTree>
    <p:extLst>
      <p:ext uri="{BB962C8B-B14F-4D97-AF65-F5344CB8AC3E}">
        <p14:creationId xmlns:p14="http://schemas.microsoft.com/office/powerpoint/2010/main" val="117991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ヒラギノ角ゴ Pro W3"/>
                <a:cs typeface="Calibri"/>
              </a:rPr>
              <a:t>Content Slide Option 4</a:t>
            </a:r>
          </a:p>
        </p:txBody>
      </p:sp>
    </p:spTree>
    <p:extLst>
      <p:ext uri="{BB962C8B-B14F-4D97-AF65-F5344CB8AC3E}">
        <p14:creationId xmlns:p14="http://schemas.microsoft.com/office/powerpoint/2010/main" val="9825214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17.gi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1.wdp"/></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 Id="rId5" Type="http://schemas.openxmlformats.org/officeDocument/2006/relationships/image" Target="../media/image30.png"/><Relationship Id="rId4" Type="http://schemas.microsoft.com/office/2007/relationships/hdphoto" Target="../media/hdphoto2.wdp"/></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2.wdp"/></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 Id="rId5" Type="http://schemas.openxmlformats.org/officeDocument/2006/relationships/image" Target="../media/image30.png"/><Relationship Id="rId4" Type="http://schemas.microsoft.com/office/2007/relationships/hdphoto" Target="../media/hdphoto2.wdp"/></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2.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 Id="rId5" Type="http://schemas.openxmlformats.org/officeDocument/2006/relationships/image" Target="../media/image30.png"/><Relationship Id="rId4" Type="http://schemas.microsoft.com/office/2007/relationships/hdphoto" Target="../media/hdphoto2.wdp"/></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2.wdp"/></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 Id="rId5" Type="http://schemas.openxmlformats.org/officeDocument/2006/relationships/image" Target="../media/image30.png"/><Relationship Id="rId4" Type="http://schemas.microsoft.com/office/2007/relationships/hdphoto" Target="../media/hdphoto2.wdp"/></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2.wdp"/></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 Id="rId5" Type="http://schemas.openxmlformats.org/officeDocument/2006/relationships/image" Target="../media/image30.png"/><Relationship Id="rId4" Type="http://schemas.microsoft.com/office/2007/relationships/hdphoto" Target="../media/hdphoto2.wdp"/></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2.wdp"/></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Master" Target="../slideMasters/slideMaster5.xml"/><Relationship Id="rId5" Type="http://schemas.openxmlformats.org/officeDocument/2006/relationships/image" Target="../media/image30.png"/><Relationship Id="rId4" Type="http://schemas.microsoft.com/office/2007/relationships/hdphoto" Target="../media/hdphoto2.wdp"/></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17.gi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eg"/><Relationship Id="rId1" Type="http://schemas.openxmlformats.org/officeDocument/2006/relationships/slideMaster" Target="../slideMasters/slideMaster5.xml"/><Relationship Id="rId5" Type="http://schemas.openxmlformats.org/officeDocument/2006/relationships/image" Target="../media/image36.png"/><Relationship Id="rId4" Type="http://schemas.openxmlformats.org/officeDocument/2006/relationships/image" Target="../media/image35.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524000"/>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559442"/>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5240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464442"/>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dien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E290E0-8CE6-F24F-9F6F-55AEF23BA2BC}"/>
              </a:ext>
            </a:extLst>
          </p:cNvPr>
          <p:cNvSpPr/>
          <p:nvPr userDrawn="1"/>
        </p:nvSpPr>
        <p:spPr>
          <a:xfrm>
            <a:off x="0"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Light"/>
            </a:endParaRPr>
          </a:p>
        </p:txBody>
      </p:sp>
    </p:spTree>
    <p:extLst>
      <p:ext uri="{BB962C8B-B14F-4D97-AF65-F5344CB8AC3E}">
        <p14:creationId xmlns:p14="http://schemas.microsoft.com/office/powerpoint/2010/main" val="3312162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63371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1072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315616891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Tree>
    <p:extLst>
      <p:ext uri="{BB962C8B-B14F-4D97-AF65-F5344CB8AC3E}">
        <p14:creationId xmlns:p14="http://schemas.microsoft.com/office/powerpoint/2010/main" val="834811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674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0E41FF-E248-1EA4-A943-0BC35D873CC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5" name="Title 1">
            <a:extLst>
              <a:ext uri="{FF2B5EF4-FFF2-40B4-BE49-F238E27FC236}">
                <a16:creationId xmlns:a16="http://schemas.microsoft.com/office/drawing/2014/main" id="{B36D0290-D344-59A7-3676-4BD06B9956B2}"/>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pic>
        <p:nvPicPr>
          <p:cNvPr id="9" name="Picture 8" descr="Graphical user interface&#10;&#10;Description automatically generated with medium confidence">
            <a:extLst>
              <a:ext uri="{FF2B5EF4-FFF2-40B4-BE49-F238E27FC236}">
                <a16:creationId xmlns:a16="http://schemas.microsoft.com/office/drawing/2014/main" id="{E0E86D0F-5AC8-EAB7-4A47-FF7934D3067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0399" y="5613399"/>
            <a:ext cx="3036959" cy="886792"/>
          </a:xfrm>
          <a:prstGeom prst="rect">
            <a:avLst/>
          </a:prstGeom>
        </p:spPr>
      </p:pic>
      <p:pic>
        <p:nvPicPr>
          <p:cNvPr id="11" name="Picture 10">
            <a:extLst>
              <a:ext uri="{FF2B5EF4-FFF2-40B4-BE49-F238E27FC236}">
                <a16:creationId xmlns:a16="http://schemas.microsoft.com/office/drawing/2014/main" id="{6FA45F9E-C4AF-EFE3-4260-8FB402B1D822}"/>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
        <p:nvSpPr>
          <p:cNvPr id="13" name="Text Placeholder 12">
            <a:extLst>
              <a:ext uri="{FF2B5EF4-FFF2-40B4-BE49-F238E27FC236}">
                <a16:creationId xmlns:a16="http://schemas.microsoft.com/office/drawing/2014/main" id="{3F42C7ED-03DB-B4BE-2EB5-A9BF582C85F0}"/>
              </a:ext>
            </a:extLst>
          </p:cNvPr>
          <p:cNvSpPr>
            <a:spLocks noGrp="1"/>
          </p:cNvSpPr>
          <p:nvPr>
            <p:ph type="body" sz="quarter" idx="10"/>
          </p:nvPr>
        </p:nvSpPr>
        <p:spPr>
          <a:xfrm>
            <a:off x="660400" y="3632200"/>
            <a:ext cx="6360160" cy="74612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082049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3616844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dirty="0"/>
          </a:p>
        </p:txBody>
      </p:sp>
    </p:spTree>
    <p:extLst>
      <p:ext uri="{BB962C8B-B14F-4D97-AF65-F5344CB8AC3E}">
        <p14:creationId xmlns:p14="http://schemas.microsoft.com/office/powerpoint/2010/main" val="376410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116984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spc="300">
                <a:latin typeface="Arial" panose="020B0604020202020204" pitchFamily="34" charset="0"/>
                <a:cs typeface="Arial" panose="020B0604020202020204" pitchFamily="34" charset="0"/>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62106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2618" y="417404"/>
            <a:ext cx="1966916" cy="574340"/>
          </a:xfrm>
          <a:prstGeom prst="rect">
            <a:avLst/>
          </a:prstGeom>
        </p:spPr>
      </p:pic>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9684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lte Slide - Cama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588696" y="4133613"/>
            <a:ext cx="5075683" cy="889000"/>
          </a:xfrm>
        </p:spPr>
        <p:txBody>
          <a:bodyPr anchor="ctr">
            <a:normAutofit/>
          </a:bodyPr>
          <a:lstStyle>
            <a:lvl1pPr marL="0" indent="0" algn="ctr">
              <a:buNone/>
              <a:defRPr sz="2000" b="1"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chemeClr val="bg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cxnSp>
        <p:nvCxnSpPr>
          <p:cNvPr id="10" name="Straight Connector 9">
            <a:extLst>
              <a:ext uri="{FF2B5EF4-FFF2-40B4-BE49-F238E27FC236}">
                <a16:creationId xmlns:a16="http://schemas.microsoft.com/office/drawing/2014/main" id="{6B188AC8-FAC3-1147-B29D-05BA49105C15}"/>
              </a:ext>
            </a:extLst>
          </p:cNvPr>
          <p:cNvCxnSpPr/>
          <p:nvPr userDrawn="1"/>
        </p:nvCxnSpPr>
        <p:spPr>
          <a:xfrm>
            <a:off x="8773248" y="5228283"/>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9864" y="1381408"/>
            <a:ext cx="3073344" cy="2340864"/>
          </a:xfrm>
          <a:prstGeom prst="rect">
            <a:avLst/>
          </a:prstGeom>
        </p:spPr>
      </p:pic>
    </p:spTree>
    <p:extLst>
      <p:ext uri="{BB962C8B-B14F-4D97-AF65-F5344CB8AC3E}">
        <p14:creationId xmlns:p14="http://schemas.microsoft.com/office/powerpoint/2010/main" val="39757142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Presenter Slide - Campaign 10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tx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3"/>
            <a:ext cx="4375150" cy="1171945"/>
          </a:xfrm>
        </p:spPr>
        <p:txBody>
          <a:bodyPr>
            <a:normAutofit/>
          </a:bodyPr>
          <a:lstStyle>
            <a:lvl1pPr marL="0" indent="0" algn="ctr">
              <a:buNone/>
              <a:defRPr sz="1800" b="0" spc="0" baseline="0">
                <a:solidFill>
                  <a:schemeClr val="accent1"/>
                </a:solidFill>
                <a:latin typeface="Arial" panose="020B0604020202020204" pitchFamily="34" charset="0"/>
                <a:cs typeface="Arial" panose="020B0604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cxnSp>
        <p:nvCxnSpPr>
          <p:cNvPr id="10" name="Straight Connector 9">
            <a:extLst>
              <a:ext uri="{FF2B5EF4-FFF2-40B4-BE49-F238E27FC236}">
                <a16:creationId xmlns:a16="http://schemas.microsoft.com/office/drawing/2014/main" id="{F4C40AB8-98C1-0C42-B5FD-48529EB36ABB}"/>
              </a:ext>
            </a:extLst>
          </p:cNvPr>
          <p:cNvCxnSpPr/>
          <p:nvPr userDrawn="1"/>
        </p:nvCxnSpPr>
        <p:spPr>
          <a:xfrm>
            <a:off x="8773248" y="5290049"/>
            <a:ext cx="706581"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9864" y="1381408"/>
            <a:ext cx="3073344" cy="2340863"/>
          </a:xfrm>
          <a:prstGeom prst="rect">
            <a:avLst/>
          </a:prstGeom>
        </p:spPr>
      </p:pic>
    </p:spTree>
    <p:extLst>
      <p:ext uri="{BB962C8B-B14F-4D97-AF65-F5344CB8AC3E}">
        <p14:creationId xmlns:p14="http://schemas.microsoft.com/office/powerpoint/2010/main" val="4070692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Slide - Campaign 100 (Light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48176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Slide - LCIF (Purp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22268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4" name="Media Placeholder 3">
            <a:extLst>
              <a:ext uri="{FF2B5EF4-FFF2-40B4-BE49-F238E27FC236}">
                <a16:creationId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0226813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Slide - LCIF (Gre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96455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Slide - Campaign 100 (Oran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036936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Slide - LCIF (Lion Yellow)">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48218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ection Slide - Campaign 100 (Lion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6"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331410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Slide - LCIF (Dark Blu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7" name="Title 7"/>
          <p:cNvSpPr>
            <a:spLocks noGrp="1"/>
          </p:cNvSpPr>
          <p:nvPr>
            <p:ph type="title" hasCustomPrompt="1"/>
          </p:nvPr>
        </p:nvSpPr>
        <p:spPr>
          <a:xfrm>
            <a:off x="1124712" y="1385855"/>
            <a:ext cx="5630930" cy="2310608"/>
          </a:xfrm>
        </p:spPr>
        <p:txBody>
          <a:bodyPr/>
          <a:lstStyle>
            <a:lvl1pPr>
              <a:lnSpc>
                <a:spcPct val="100000"/>
              </a:lnSpc>
              <a:defRPr sz="6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530491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100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0" name="Picture 9"/>
          <p:cNvPicPr>
            <a:picLocks noChangeAspect="1"/>
          </p:cNvPicPr>
          <p:nvPr userDrawn="1"/>
        </p:nvPicPr>
        <p:blipFill rotWithShape="1">
          <a:blip r:embed="rId3" cstate="screen">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8" name="Picture 7">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750649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CIF 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1" name="Picture 10"/>
          <p:cNvPicPr>
            <a:picLocks noChangeAspect="1"/>
          </p:cNvPicPr>
          <p:nvPr userDrawn="1"/>
        </p:nvPicPr>
        <p:blipFill rotWithShape="1">
          <a:blip r:embed="rId3" cstate="screen">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0922484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100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screen">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37355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CIF 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screen">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707961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100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pic>
        <p:nvPicPr>
          <p:cNvPr id="12" name="Picture 11"/>
          <p:cNvPicPr>
            <a:picLocks noChangeAspect="1"/>
          </p:cNvPicPr>
          <p:nvPr userDrawn="1"/>
        </p:nvPicPr>
        <p:blipFill rotWithShape="1">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
        <p:nvSpPr>
          <p:cNvPr id="13" name="Title 1"/>
          <p:cNvSpPr>
            <a:spLocks noGrp="1"/>
          </p:cNvSpPr>
          <p:nvPr>
            <p:ph type="title"/>
          </p:nvPr>
        </p:nvSpPr>
        <p:spPr>
          <a:xfrm>
            <a:off x="430212"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171218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CIF 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screen">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latin typeface="Arial" panose="020B0604020202020204" pitchFamily="34" charset="0"/>
                <a:cs typeface="Arial" panose="020B0604020202020204" pitchFamily="34" charset="0"/>
              </a:defRPr>
            </a:lvl1pPr>
            <a:lvl2pPr marL="285750" indent="-285750">
              <a:lnSpc>
                <a:spcPct val="100000"/>
              </a:lnSpc>
              <a:buClr>
                <a:schemeClr val="accent1"/>
              </a:buClr>
              <a:buFont typeface="Arial" panose="020B0604020202020204" pitchFamily="34" charset="0"/>
              <a:buChar char="•"/>
              <a:tabLst/>
              <a:defRPr sz="2000">
                <a:solidFill>
                  <a:schemeClr val="accent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3307012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100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4" name="Picture 13"/>
          <p:cNvPicPr>
            <a:picLocks noChangeAspect="1"/>
          </p:cNvPicPr>
          <p:nvPr userDrawn="1"/>
        </p:nvPicPr>
        <p:blipFill rotWithShape="1">
          <a:blip r:embed="rId3" cstate="screen">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42856469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CIF 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9" name="Picture 8"/>
          <p:cNvPicPr>
            <a:picLocks noChangeAspect="1"/>
          </p:cNvPicPr>
          <p:nvPr userDrawn="1"/>
        </p:nvPicPr>
        <p:blipFill rotWithShape="1">
          <a:blip r:embed="rId3" cstate="screen">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32234234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100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1" name="Picture 10">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7955871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CIF 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8"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9"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2" name="Picture 11"/>
          <p:cNvPicPr>
            <a:picLocks noChangeAspect="1"/>
          </p:cNvPicPr>
          <p:nvPr userDrawn="1"/>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0"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10462754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100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13" name="Picture 12"/>
          <p:cNvPicPr>
            <a:picLocks noChangeAspect="1"/>
          </p:cNvPicPr>
          <p:nvPr userDrawn="1"/>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1B3887E9-B21A-A343-BACE-84B00412CDD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58880" y="6436634"/>
            <a:ext cx="1895135" cy="289277"/>
          </a:xfrm>
          <a:prstGeom prst="rect">
            <a:avLst/>
          </a:prstGeom>
        </p:spPr>
      </p:pic>
    </p:spTree>
    <p:extLst>
      <p:ext uri="{BB962C8B-B14F-4D97-AF65-F5344CB8AC3E}">
        <p14:creationId xmlns:p14="http://schemas.microsoft.com/office/powerpoint/2010/main" val="15437076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CIF 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9"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10" name="Title 1"/>
          <p:cNvSpPr>
            <a:spLocks noGrp="1"/>
          </p:cNvSpPr>
          <p:nvPr>
            <p:ph type="title"/>
          </p:nvPr>
        </p:nvSpPr>
        <p:spPr>
          <a:xfrm>
            <a:off x="430213" y="1440446"/>
            <a:ext cx="4032605" cy="1179924"/>
          </a:xfrm>
        </p:spPr>
        <p:txBody>
          <a:bodyPr/>
          <a:lstStyle>
            <a:lvl1pPr algn="r">
              <a:defRPr sz="2400"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Lst>
          </a:blip>
          <a:srcRect/>
          <a:stretch/>
        </p:blipFill>
        <p:spPr>
          <a:xfrm>
            <a:off x="9448794" y="5622995"/>
            <a:ext cx="2743206" cy="1235006"/>
          </a:xfrm>
          <a:prstGeom prst="rect">
            <a:avLst/>
          </a:prstGeom>
        </p:spPr>
      </p:pic>
      <p:sp>
        <p:nvSpPr>
          <p:cNvPr id="11"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1pPr>
            <a:lvl2pPr marL="285750" indent="-285750">
              <a:lnSpc>
                <a:spcPct val="100000"/>
              </a:lnSpc>
              <a:buClr>
                <a:schemeClr val="bg1"/>
              </a:buClr>
              <a:buFont typeface="Arial" panose="020B0604020202020204" pitchFamily="34" charset="0"/>
              <a:buChar char="•"/>
              <a:tabLst/>
              <a:defRPr sz="2000">
                <a:solidFill>
                  <a:schemeClr val="bg1"/>
                </a:solidFill>
                <a:latin typeface="Arial" panose="020B0604020202020204" pitchFamily="34" charset="0"/>
                <a:cs typeface="Arial" panose="020B0604020202020204" pitchFamily="34" charset="0"/>
              </a:defRPr>
            </a:lvl2pPr>
          </a:lstStyle>
          <a:p>
            <a:pPr lvl="0"/>
            <a:r>
              <a:rPr lang="en-US" dirty="0"/>
              <a:t>Edit Master text styles</a:t>
            </a:r>
          </a:p>
          <a:p>
            <a:pPr lvl="1"/>
            <a:r>
              <a:rPr lang="en-US" dirty="0"/>
              <a:t>Second level</a:t>
            </a:r>
          </a:p>
        </p:txBody>
      </p:sp>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43411" y="6318374"/>
            <a:ext cx="1626108" cy="474824"/>
          </a:xfrm>
          <a:prstGeom prst="rect">
            <a:avLst/>
          </a:prstGeom>
        </p:spPr>
      </p:pic>
    </p:spTree>
    <p:extLst>
      <p:ext uri="{BB962C8B-B14F-4D97-AF65-F5344CB8AC3E}">
        <p14:creationId xmlns:p14="http://schemas.microsoft.com/office/powerpoint/2010/main" val="23814398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Side Circle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23502948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tent Slide - Side Circle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516049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 Slide - Side Circle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120315" y="2805403"/>
            <a:ext cx="3175250" cy="1247195"/>
          </a:xfrm>
          <a:noFill/>
        </p:spPr>
        <p:txBody>
          <a:bodyPr/>
          <a:lstStyle>
            <a:lvl1pPr algn="r">
              <a:defRPr sz="2400" strike="noStrike"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851338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 Slide - Top Bar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000" cap="none" spc="3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Slide Number Placeholder 3"/>
          <p:cNvSpPr>
            <a:spLocks noGrp="1"/>
          </p:cNvSpPr>
          <p:nvPr>
            <p:ph type="sldNum" sz="quarter" idx="11"/>
          </p:nvPr>
        </p:nvSpPr>
        <p:spPr>
          <a:xfrm>
            <a:off x="-1" y="6457115"/>
            <a:ext cx="430213" cy="320675"/>
          </a:xfrm>
        </p:spPr>
        <p:txBody>
          <a:bodyPr/>
          <a:lstStyle>
            <a:lvl1pPr>
              <a:defRPr>
                <a:solidFill>
                  <a:schemeClr val="bg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0755155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Top Bar (Black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604110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Top Bar (Blue Text)">
    <p:spTree>
      <p:nvGrpSpPr>
        <p:cNvPr id="1" name=""/>
        <p:cNvGrpSpPr/>
        <p:nvPr/>
      </p:nvGrpSpPr>
      <p:grpSpPr>
        <a:xfrm>
          <a:off x="0" y="0"/>
          <a:ext cx="0" cy="0"/>
          <a:chOff x="0" y="0"/>
          <a:chExt cx="0" cy="0"/>
        </a:xfrm>
      </p:grpSpPr>
      <p:sp>
        <p:nvSpPr>
          <p:cNvPr id="5" name="Slide Number Placeholder 3"/>
          <p:cNvSpPr>
            <a:spLocks noGrp="1"/>
          </p:cNvSpPr>
          <p:nvPr>
            <p:ph type="sldNum" sz="quarter" idx="11"/>
          </p:nvPr>
        </p:nvSpPr>
        <p:spPr>
          <a:xfrm>
            <a:off x="-1" y="6457115"/>
            <a:ext cx="430213" cy="320675"/>
          </a:xfrm>
        </p:spPr>
        <p:txBody>
          <a:bodyPr/>
          <a:lstStyle>
            <a:lvl1pPr>
              <a:defRPr>
                <a:solidFill>
                  <a:schemeClr val="accent1"/>
                </a:solidFill>
                <a:latin typeface="Arial" panose="020B0604020202020204" pitchFamily="34" charset="0"/>
                <a:cs typeface="Arial" panose="020B0604020202020204" pitchFamily="34" charset="0"/>
              </a:defRPr>
            </a:lvl1pPr>
          </a:lstStyle>
          <a:p>
            <a:fld id="{2B2FFF44-DBF6-4F9F-9F70-A48E8AF83361}" type="slidenum">
              <a:rPr lang="en-US" smtClean="0"/>
              <a:pPr/>
              <a:t>‹#›</a:t>
            </a:fld>
            <a:endParaRPr lang="en-US"/>
          </a:p>
        </p:txBody>
      </p:sp>
      <p:sp>
        <p:nvSpPr>
          <p:cNvPr id="6" name="Title 1"/>
          <p:cNvSpPr>
            <a:spLocks noGrp="1"/>
          </p:cNvSpPr>
          <p:nvPr>
            <p:ph type="title" hasCustomPrompt="1"/>
          </p:nvPr>
        </p:nvSpPr>
        <p:spPr>
          <a:xfrm>
            <a:off x="430213" y="375921"/>
            <a:ext cx="11337925" cy="603503"/>
          </a:xfrm>
        </p:spPr>
        <p:txBody>
          <a:bodyPr/>
          <a:lstStyle>
            <a:lvl1pPr>
              <a:defRPr sz="2000" cap="none" spc="3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6406648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Note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B2FFF44-DBF6-4F9F-9F70-A48E8AF83361}" type="slidenum">
              <a:rPr lang="en-US" smtClean="0"/>
              <a:t>‹#›</a:t>
            </a:fld>
            <a:endParaRPr lang="en-US"/>
          </a:p>
        </p:txBody>
      </p:sp>
      <p:sp>
        <p:nvSpPr>
          <p:cNvPr id="6" name="Text Placeholder 5"/>
          <p:cNvSpPr>
            <a:spLocks noGrp="1"/>
          </p:cNvSpPr>
          <p:nvPr>
            <p:ph type="body" sz="quarter" idx="12"/>
          </p:nvPr>
        </p:nvSpPr>
        <p:spPr>
          <a:xfrm>
            <a:off x="430213" y="1146175"/>
            <a:ext cx="11337925" cy="4859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80469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Presenter Slide - Campaign 10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64081" y="1327684"/>
            <a:ext cx="3724915" cy="2342971"/>
          </a:xfrm>
          <a:prstGeom prst="rect">
            <a:avLst/>
          </a:prstGeom>
        </p:spPr>
      </p:pic>
      <p:sp>
        <p:nvSpPr>
          <p:cNvPr id="11"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62618" y="417404"/>
            <a:ext cx="1966916" cy="574340"/>
          </a:xfrm>
          <a:prstGeom prst="rect">
            <a:avLst/>
          </a:prstGeom>
        </p:spPr>
      </p:pic>
    </p:spTree>
    <p:extLst>
      <p:ext uri="{BB962C8B-B14F-4D97-AF65-F5344CB8AC3E}">
        <p14:creationId xmlns:p14="http://schemas.microsoft.com/office/powerpoint/2010/main" val="32321655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8483" y="1327684"/>
            <a:ext cx="3076110" cy="2342971"/>
          </a:xfrm>
          <a:prstGeom prst="rect">
            <a:avLst/>
          </a:prstGeom>
        </p:spPr>
      </p:pic>
      <p:sp>
        <p:nvSpPr>
          <p:cNvPr id="11" name="Text Placeholder 10"/>
          <p:cNvSpPr>
            <a:spLocks noGrp="1"/>
          </p:cNvSpPr>
          <p:nvPr>
            <p:ph type="body" sz="quarter" idx="10" hasCustomPrompt="1"/>
          </p:nvPr>
        </p:nvSpPr>
        <p:spPr>
          <a:xfrm>
            <a:off x="6938963" y="4144963"/>
            <a:ext cx="4375150" cy="889000"/>
          </a:xfrm>
        </p:spPr>
        <p:txBody>
          <a:bodyPr>
            <a:normAutofit/>
          </a:bodyPr>
          <a:lstStyle>
            <a:lvl1pPr marL="0" indent="0" algn="ctr">
              <a:buNone/>
              <a:defRPr sz="1800" b="1"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 OF PRESENTATION</a:t>
            </a:r>
          </a:p>
        </p:txBody>
      </p:sp>
      <p:sp>
        <p:nvSpPr>
          <p:cNvPr id="12"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DATE</a:t>
            </a:r>
          </a:p>
        </p:txBody>
      </p:sp>
      <p:sp>
        <p:nvSpPr>
          <p:cNvPr id="13" name="Text Placeholder 10"/>
          <p:cNvSpPr>
            <a:spLocks noGrp="1"/>
          </p:cNvSpPr>
          <p:nvPr>
            <p:ph type="body" sz="quarter" idx="12" hasCustomPrompt="1"/>
          </p:nvPr>
        </p:nvSpPr>
        <p:spPr>
          <a:xfrm>
            <a:off x="6938963" y="5852207"/>
            <a:ext cx="4375150" cy="325912"/>
          </a:xfrm>
        </p:spPr>
        <p:txBody>
          <a:bodyPr>
            <a:normAutofit/>
          </a:bodyPr>
          <a:lstStyle>
            <a:lvl1pPr marL="0" indent="0" algn="ctr">
              <a:buNone/>
              <a:defRPr sz="1400" b="0" spc="300" baseline="0">
                <a:solidFill>
                  <a:srgbClr val="00338D"/>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LOCATION</a:t>
            </a:r>
          </a:p>
        </p:txBody>
      </p:sp>
    </p:spTree>
    <p:extLst>
      <p:ext uri="{BB962C8B-B14F-4D97-AF65-F5344CB8AC3E}">
        <p14:creationId xmlns:p14="http://schemas.microsoft.com/office/powerpoint/2010/main" val="25326815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resenter Slide - LCI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3F5D7-900A-AC42-A63B-4FA78C0EAA3D}"/>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45630AB2-F1E8-9641-9B7E-11B57A53BC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8483" y="1327684"/>
            <a:ext cx="3076110" cy="2342971"/>
          </a:xfrm>
          <a:prstGeom prst="rect">
            <a:avLst/>
          </a:prstGeom>
        </p:spPr>
      </p:pic>
      <p:sp>
        <p:nvSpPr>
          <p:cNvPr id="9" name="Text Placeholder 10"/>
          <p:cNvSpPr>
            <a:spLocks noGrp="1"/>
          </p:cNvSpPr>
          <p:nvPr>
            <p:ph type="body" sz="quarter" idx="10" hasCustomPrompt="1"/>
          </p:nvPr>
        </p:nvSpPr>
        <p:spPr>
          <a:xfrm>
            <a:off x="6320310" y="4544703"/>
            <a:ext cx="5612456" cy="627623"/>
          </a:xfrm>
        </p:spPr>
        <p:txBody>
          <a:bodyPr>
            <a:normAutofit/>
          </a:bodyPr>
          <a:lstStyle>
            <a:lvl1pPr marL="0" indent="0" algn="ctr">
              <a:buNone/>
              <a:defRPr sz="2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Name of Presenter</a:t>
            </a:r>
          </a:p>
        </p:txBody>
      </p:sp>
      <p:sp>
        <p:nvSpPr>
          <p:cNvPr id="10" name="Text Placeholder 10"/>
          <p:cNvSpPr>
            <a:spLocks noGrp="1"/>
          </p:cNvSpPr>
          <p:nvPr>
            <p:ph type="body" sz="quarter" idx="11" hasCustomPrompt="1"/>
          </p:nvPr>
        </p:nvSpPr>
        <p:spPr>
          <a:xfrm>
            <a:off x="6938963" y="5433954"/>
            <a:ext cx="4375150" cy="325912"/>
          </a:xfrm>
        </p:spPr>
        <p:txBody>
          <a:bodyPr>
            <a:normAutofit/>
          </a:bodyPr>
          <a:lstStyle>
            <a:lvl1pPr marL="0" indent="0" algn="ctr">
              <a:buNone/>
              <a:defRPr sz="1800" b="0" spc="0" baseline="0">
                <a:solidFill>
                  <a:schemeClr val="accent1"/>
                </a:solidFill>
                <a:latin typeface="Century Gothic" panose="020B0502020202020204" pitchFamily="34" charset="0"/>
              </a:defRPr>
            </a:lvl1pPr>
            <a:lvl2pPr marL="457200" indent="0">
              <a:buNone/>
              <a:defRPr>
                <a:latin typeface="Century Gothic" panose="020B0502020202020204" pitchFamily="34" charset="0"/>
              </a:defRPr>
            </a:lvl2pPr>
            <a:lvl3pPr marL="914400" indent="0">
              <a:buNone/>
              <a:defRPr>
                <a:latin typeface="Century Gothic" panose="020B0502020202020204" pitchFamily="34" charset="0"/>
              </a:defRPr>
            </a:lvl3pPr>
            <a:lvl4pPr marL="1371600" indent="0">
              <a:buNone/>
              <a:defRPr>
                <a:latin typeface="Century Gothic" panose="020B0502020202020204" pitchFamily="34" charset="0"/>
              </a:defRPr>
            </a:lvl4pPr>
            <a:lvl5pPr marL="1828800" indent="0">
              <a:buNone/>
              <a:defRPr>
                <a:latin typeface="Century Gothic" panose="020B0502020202020204" pitchFamily="34" charset="0"/>
              </a:defRPr>
            </a:lvl5pPr>
          </a:lstStyle>
          <a:p>
            <a:pPr lvl="0"/>
            <a:r>
              <a:rPr lang="en-US" dirty="0"/>
              <a:t>Title(s)</a:t>
            </a:r>
          </a:p>
        </p:txBody>
      </p:sp>
    </p:spTree>
    <p:extLst>
      <p:ext uri="{BB962C8B-B14F-4D97-AF65-F5344CB8AC3E}">
        <p14:creationId xmlns:p14="http://schemas.microsoft.com/office/powerpoint/2010/main" val="20208602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ection Slide - Campaign 100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621594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Slide - LCIF (Light Blue)">
    <p:bg>
      <p:bgPr>
        <a:solidFill>
          <a:schemeClr val="accent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3">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077055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Slide - Campaign 100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61639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Section Slide - LCIF (Purple)">
    <p:bg>
      <p:bgPr>
        <a:solidFill>
          <a:schemeClr val="accent4"/>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4">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6518311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Slide - Campaign 100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613640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ection Slide - LCIF (Green)">
    <p:bg>
      <p:bgPr>
        <a:solidFill>
          <a:schemeClr val="accent5"/>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5">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15353894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Section Slide - Campaign 100 (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11124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Slide - LCIF (Red-Orange)">
    <p:bg>
      <p:bgPr>
        <a:solidFill>
          <a:schemeClr val="accent6"/>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6">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38091252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Slide - Campaign 100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8666016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ection Slide - LCIF (Lion Yellow)">
    <p:bg>
      <p:bgPr>
        <a:solidFill>
          <a:schemeClr val="accent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2">
              <a:lumMod val="5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9"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accent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451749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Slide - LCIF (Lion Blue)">
    <p:bg>
      <p:bgPr>
        <a:solidFill>
          <a:schemeClr val="tx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tx1">
              <a:lumMod val="40000"/>
              <a:lumOff val="60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7689451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Slide - Campaign 100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pic>
        <p:nvPicPr>
          <p:cNvPr id="7" name="Picture 6">
            <a:extLst>
              <a:ext uri="{FF2B5EF4-FFF2-40B4-BE49-F238E27FC236}">
                <a16:creationId xmlns:a16="http://schemas.microsoft.com/office/drawing/2014/main" id="{7464E09D-EF31-294B-A40E-D3A58DED8103}"/>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tretch>
            <a:fillRect/>
          </a:stretch>
        </p:blipFill>
        <p:spPr>
          <a:xfrm>
            <a:off x="1124712" y="5053063"/>
            <a:ext cx="1956418" cy="1139863"/>
          </a:xfrm>
          <a:prstGeom prst="rect">
            <a:avLst/>
          </a:prstGeom>
        </p:spPr>
      </p:pic>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197134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ection Slide - LCIF (Dark Blue)">
    <p:bg>
      <p:bgPr>
        <a:solidFill>
          <a:schemeClr val="accent1"/>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3DF2B5F-7BB1-844B-A8CF-86BF0DC0DC24}"/>
              </a:ext>
            </a:extLst>
          </p:cNvPr>
          <p:cNvSpPr/>
          <p:nvPr userDrawn="1"/>
        </p:nvSpPr>
        <p:spPr>
          <a:xfrm>
            <a:off x="-1880927" y="1042109"/>
            <a:ext cx="2654354" cy="2654354"/>
          </a:xfrm>
          <a:custGeom>
            <a:avLst/>
            <a:gdLst>
              <a:gd name="connsiteX0" fmla="*/ 1327177 w 2654354"/>
              <a:gd name="connsiteY0" fmla="*/ 0 h 2654354"/>
              <a:gd name="connsiteX1" fmla="*/ 2654354 w 2654354"/>
              <a:gd name="connsiteY1" fmla="*/ 1327177 h 2654354"/>
              <a:gd name="connsiteX2" fmla="*/ 1327177 w 2654354"/>
              <a:gd name="connsiteY2" fmla="*/ 2654354 h 2654354"/>
              <a:gd name="connsiteX3" fmla="*/ 0 w 2654354"/>
              <a:gd name="connsiteY3" fmla="*/ 1327177 h 2654354"/>
              <a:gd name="connsiteX4" fmla="*/ 1327177 w 2654354"/>
              <a:gd name="connsiteY4" fmla="*/ 0 h 2654354"/>
              <a:gd name="connsiteX5" fmla="*/ 1327177 w 2654354"/>
              <a:gd name="connsiteY5" fmla="*/ 346975 h 2654354"/>
              <a:gd name="connsiteX6" fmla="*/ 346975 w 2654354"/>
              <a:gd name="connsiteY6" fmla="*/ 1327177 h 2654354"/>
              <a:gd name="connsiteX7" fmla="*/ 1327177 w 2654354"/>
              <a:gd name="connsiteY7" fmla="*/ 2307379 h 2654354"/>
              <a:gd name="connsiteX8" fmla="*/ 2307379 w 2654354"/>
              <a:gd name="connsiteY8" fmla="*/ 1327177 h 2654354"/>
              <a:gd name="connsiteX9" fmla="*/ 1327177 w 2654354"/>
              <a:gd name="connsiteY9" fmla="*/ 346975 h 26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4354" h="2654354">
                <a:moveTo>
                  <a:pt x="1327177" y="0"/>
                </a:moveTo>
                <a:cubicBezTo>
                  <a:pt x="2060157" y="0"/>
                  <a:pt x="2654354" y="594197"/>
                  <a:pt x="2654354" y="1327177"/>
                </a:cubicBezTo>
                <a:cubicBezTo>
                  <a:pt x="2654354" y="2060157"/>
                  <a:pt x="2060157" y="2654354"/>
                  <a:pt x="1327177" y="2654354"/>
                </a:cubicBezTo>
                <a:cubicBezTo>
                  <a:pt x="594197" y="2654354"/>
                  <a:pt x="0" y="2060157"/>
                  <a:pt x="0" y="1327177"/>
                </a:cubicBezTo>
                <a:cubicBezTo>
                  <a:pt x="0" y="594197"/>
                  <a:pt x="594197" y="0"/>
                  <a:pt x="1327177" y="0"/>
                </a:cubicBezTo>
                <a:close/>
                <a:moveTo>
                  <a:pt x="1327177" y="346975"/>
                </a:moveTo>
                <a:cubicBezTo>
                  <a:pt x="785826" y="346975"/>
                  <a:pt x="346975" y="785826"/>
                  <a:pt x="346975" y="1327177"/>
                </a:cubicBezTo>
                <a:cubicBezTo>
                  <a:pt x="346975" y="1868528"/>
                  <a:pt x="785826" y="2307379"/>
                  <a:pt x="1327177" y="2307379"/>
                </a:cubicBezTo>
                <a:cubicBezTo>
                  <a:pt x="1868528" y="2307379"/>
                  <a:pt x="2307379" y="1868528"/>
                  <a:pt x="2307379" y="1327177"/>
                </a:cubicBezTo>
                <a:cubicBezTo>
                  <a:pt x="2307379" y="785826"/>
                  <a:pt x="1868528" y="346975"/>
                  <a:pt x="1327177" y="346975"/>
                </a:cubicBezTo>
                <a:close/>
              </a:path>
            </a:pathLst>
          </a:custGeom>
          <a:solidFill>
            <a:schemeClr val="accent1">
              <a:lumMod val="25000"/>
              <a:lumOff val="75000"/>
              <a:alpha val="45000"/>
            </a:schemeClr>
          </a:solidFill>
          <a:ln w="3175">
            <a:solidFill>
              <a:schemeClr val="bg1">
                <a:alpha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8" name="Title 7"/>
          <p:cNvSpPr>
            <a:spLocks noGrp="1"/>
          </p:cNvSpPr>
          <p:nvPr>
            <p:ph type="title" hasCustomPrompt="1"/>
          </p:nvPr>
        </p:nvSpPr>
        <p:spPr>
          <a:xfrm>
            <a:off x="1124712" y="1385855"/>
            <a:ext cx="5630930" cy="2310608"/>
          </a:xfrm>
        </p:spPr>
        <p:txBody>
          <a:bodyPr/>
          <a:lstStyle>
            <a:lvl1pPr>
              <a:lnSpc>
                <a:spcPct val="100000"/>
              </a:lnSpc>
              <a:defRPr sz="6600" cap="none" spc="0">
                <a:solidFill>
                  <a:schemeClr val="bg1"/>
                </a:solidFill>
              </a:defRPr>
            </a:lvl1pPr>
          </a:lstStyle>
          <a:p>
            <a:r>
              <a:rPr lang="en-US" dirty="0"/>
              <a:t>Click To Edit Master Title Style</a:t>
            </a:r>
          </a:p>
        </p:txBody>
      </p:sp>
      <p:pic>
        <p:nvPicPr>
          <p:cNvPr id="6" name="Picture 5">
            <a:extLst>
              <a:ext uri="{FF2B5EF4-FFF2-40B4-BE49-F238E27FC236}">
                <a16:creationId xmlns:a16="http://schemas.microsoft.com/office/drawing/2014/main" id="{7464E09D-EF31-294B-A40E-D3A58DED81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99" t="16752" r="6691" b="14440"/>
          <a:stretch/>
        </p:blipFill>
        <p:spPr>
          <a:xfrm>
            <a:off x="1124712" y="4885897"/>
            <a:ext cx="1891443" cy="1518483"/>
          </a:xfrm>
          <a:prstGeom prst="rect">
            <a:avLst/>
          </a:prstGeom>
        </p:spPr>
      </p:pic>
    </p:spTree>
    <p:extLst>
      <p:ext uri="{BB962C8B-B14F-4D97-AF65-F5344CB8AC3E}">
        <p14:creationId xmlns:p14="http://schemas.microsoft.com/office/powerpoint/2010/main" val="2426798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Slide - Globe (Green)">
    <p:bg>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5">
              <a:lumMod val="50000"/>
            </a:schemeClr>
          </a:solidFill>
        </p:spPr>
      </p:pic>
      <p:sp>
        <p:nvSpPr>
          <p:cNvPr id="13"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431732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Slide - Globe (Purple)">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4">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8473493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Globe (Lion Yellow)">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2"/>
          </a:solidFill>
        </p:spPr>
      </p:pic>
      <p:sp>
        <p:nvSpPr>
          <p:cNvPr id="2" name="Title 1"/>
          <p:cNvSpPr>
            <a:spLocks noGrp="1"/>
          </p:cNvSpPr>
          <p:nvPr>
            <p:ph type="title"/>
          </p:nvPr>
        </p:nvSpPr>
        <p:spPr>
          <a:xfrm>
            <a:off x="430213" y="1440446"/>
            <a:ext cx="4032605" cy="1179924"/>
          </a:xfrm>
        </p:spPr>
        <p:txBody>
          <a:bodyPr/>
          <a:lstStyle>
            <a:lvl1pPr algn="r">
              <a:defRPr sz="2000">
                <a:solidFill>
                  <a:schemeClr val="accent1"/>
                </a:solidFill>
              </a:defRPr>
            </a:lvl1pPr>
          </a:lstStyle>
          <a:p>
            <a:r>
              <a:rPr lang="en-US" dirty="0"/>
              <a:t>Click to edit Master title style</a:t>
            </a:r>
          </a:p>
        </p:txBody>
      </p:sp>
      <p:sp>
        <p:nvSpPr>
          <p:cNvPr id="5" name="Slide Number Placeholder 3"/>
          <p:cNvSpPr>
            <a:spLocks noGrp="1"/>
          </p:cNvSpPr>
          <p:nvPr>
            <p:ph type="sldNum" sz="quarter" idx="11"/>
          </p:nvPr>
        </p:nvSpPr>
        <p:spPr>
          <a:xfrm>
            <a:off x="8610600" y="6300784"/>
            <a:ext cx="3157538" cy="320675"/>
          </a:xfrm>
        </p:spPr>
        <p:txBody>
          <a:bodyPr/>
          <a:lstStyle>
            <a:lvl1pPr>
              <a:defRPr>
                <a:solidFill>
                  <a:schemeClr val="tx1"/>
                </a:solidFill>
              </a:defRPr>
            </a:lvl1pPr>
          </a:lstStyle>
          <a:p>
            <a:fld id="{2B2FFF44-DBF6-4F9F-9F70-A48E8AF83361}" type="slidenum">
              <a:rPr lang="en-US" smtClean="0"/>
              <a:pPr/>
              <a:t>‹#›</a:t>
            </a:fld>
            <a:endParaRPr lang="en-US"/>
          </a:p>
        </p:txBody>
      </p:sp>
      <p:sp>
        <p:nvSpPr>
          <p:cNvPr id="7"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accent1"/>
                </a:solidFill>
              </a:defRPr>
            </a:lvl1pPr>
            <a:lvl2pPr marL="285750" indent="-285750">
              <a:lnSpc>
                <a:spcPct val="100000"/>
              </a:lnSpc>
              <a:buClr>
                <a:schemeClr val="accent1"/>
              </a:buClr>
              <a:buFont typeface="Arial" panose="020B0604020202020204" pitchFamily="34" charset="0"/>
              <a:buChar char="•"/>
              <a:tabLst/>
              <a:defRPr sz="2200">
                <a:solidFill>
                  <a:schemeClr val="accent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25980320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Globe (Light Blue)">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3">
              <a:lumMod val="75000"/>
            </a:schemeClr>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9"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14467842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Globe (Lion Blu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tx1">
              <a:lumMod val="75000"/>
            </a:schemeClr>
          </a:solidFill>
        </p:spPr>
      </p:pic>
      <p:sp>
        <p:nvSpPr>
          <p:cNvPr id="3"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41833554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Globe (Dark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A6341C-4825-DC49-BDEA-DF33C8A39515}"/>
              </a:ext>
            </a:extLst>
          </p:cNvPr>
          <p:cNvPicPr>
            <a:picLocks noChangeAspect="1"/>
          </p:cNvPicPr>
          <p:nvPr userDrawn="1"/>
        </p:nvPicPr>
        <p:blipFill rotWithShape="1">
          <a:blip r:embed="rId2" cstate="screen">
            <a:alphaModFix amt="8000"/>
            <a:extLst>
              <a:ext uri="{28A0092B-C50C-407E-A947-70E740481C1C}">
                <a14:useLocalDpi xmlns:a14="http://schemas.microsoft.com/office/drawing/2010/main"/>
              </a:ext>
            </a:extLst>
          </a:blip>
          <a:srcRect/>
          <a:stretch/>
        </p:blipFill>
        <p:spPr>
          <a:xfrm>
            <a:off x="0" y="0"/>
            <a:ext cx="4639621" cy="6858000"/>
          </a:xfrm>
          <a:prstGeom prst="rect">
            <a:avLst/>
          </a:prstGeom>
          <a:solidFill>
            <a:schemeClr val="accent1"/>
          </a:solidFill>
        </p:spPr>
      </p:pic>
      <p:sp>
        <p:nvSpPr>
          <p:cNvPr id="5" name="Title 1"/>
          <p:cNvSpPr>
            <a:spLocks noGrp="1"/>
          </p:cNvSpPr>
          <p:nvPr>
            <p:ph type="title"/>
          </p:nvPr>
        </p:nvSpPr>
        <p:spPr>
          <a:xfrm>
            <a:off x="430213" y="1440446"/>
            <a:ext cx="4032605" cy="1179924"/>
          </a:xfrm>
        </p:spPr>
        <p:txBody>
          <a:bodyPr/>
          <a:lstStyle>
            <a:lvl1pPr algn="r">
              <a:defRPr sz="2000">
                <a:solidFill>
                  <a:schemeClr val="bg1"/>
                </a:solidFill>
              </a:defRPr>
            </a:lvl1pPr>
          </a:lstStyle>
          <a:p>
            <a:r>
              <a:rPr lang="en-US" dirty="0"/>
              <a:t>Click to edit Master title style</a:t>
            </a:r>
          </a:p>
        </p:txBody>
      </p:sp>
      <p:sp>
        <p:nvSpPr>
          <p:cNvPr id="7" name="Slide Number Placeholder 3"/>
          <p:cNvSpPr>
            <a:spLocks noGrp="1"/>
          </p:cNvSpPr>
          <p:nvPr>
            <p:ph type="sldNum" sz="quarter" idx="11"/>
          </p:nvPr>
        </p:nvSpPr>
        <p:spPr>
          <a:xfrm>
            <a:off x="8610600" y="6300784"/>
            <a:ext cx="3157538" cy="320675"/>
          </a:xfrm>
        </p:spPr>
        <p:txBody>
          <a:bodyPr/>
          <a:lstStyle>
            <a:lvl1pPr>
              <a:defRPr>
                <a:solidFill>
                  <a:schemeClr val="bg1"/>
                </a:solidFill>
              </a:defRPr>
            </a:lvl1pPr>
          </a:lstStyle>
          <a:p>
            <a:fld id="{2B2FFF44-DBF6-4F9F-9F70-A48E8AF83361}" type="slidenum">
              <a:rPr lang="en-US" smtClean="0"/>
              <a:pPr/>
              <a:t>‹#›</a:t>
            </a:fld>
            <a:endParaRPr lang="en-US"/>
          </a:p>
        </p:txBody>
      </p:sp>
      <p:sp>
        <p:nvSpPr>
          <p:cNvPr id="8" name="Text Placeholder 2"/>
          <p:cNvSpPr>
            <a:spLocks noGrp="1"/>
          </p:cNvSpPr>
          <p:nvPr>
            <p:ph type="body" sz="quarter" idx="10"/>
          </p:nvPr>
        </p:nvSpPr>
        <p:spPr>
          <a:xfrm>
            <a:off x="6153150" y="1440446"/>
            <a:ext cx="5614988" cy="4900311"/>
          </a:xfrm>
        </p:spPr>
        <p:txBody>
          <a:bodyPr/>
          <a:lstStyle>
            <a:lvl1pPr marL="0" indent="0">
              <a:lnSpc>
                <a:spcPct val="100000"/>
              </a:lnSpc>
              <a:spcBef>
                <a:spcPts val="0"/>
              </a:spcBef>
              <a:spcAft>
                <a:spcPts val="0"/>
              </a:spcAft>
              <a:buSzPct val="150000"/>
              <a:buFont typeface="Arial" panose="020B0604020202020204" pitchFamily="34" charset="0"/>
              <a:buNone/>
              <a:defRPr sz="2400">
                <a:solidFill>
                  <a:schemeClr val="bg1"/>
                </a:solidFill>
              </a:defRPr>
            </a:lvl1pPr>
            <a:lvl2pPr marL="285750" indent="-285750">
              <a:lnSpc>
                <a:spcPct val="100000"/>
              </a:lnSpc>
              <a:buClr>
                <a:schemeClr val="bg1"/>
              </a:buClr>
              <a:buFont typeface="Arial" panose="020B0604020202020204" pitchFamily="34" charset="0"/>
              <a:buChar char="•"/>
              <a:tabLst/>
              <a:defRPr sz="2200">
                <a:solidFill>
                  <a:schemeClr val="bg1"/>
                </a:solidFill>
              </a:defRPr>
            </a:lvl2pPr>
          </a:lstStyle>
          <a:p>
            <a:pPr lvl="0"/>
            <a:r>
              <a:rPr lang="en-US" dirty="0"/>
              <a:t>Edit Master text styles</a:t>
            </a:r>
          </a:p>
          <a:p>
            <a:pPr lvl="1"/>
            <a:r>
              <a:rPr lang="en-US" dirty="0"/>
              <a:t>Second level</a:t>
            </a:r>
          </a:p>
          <a:p>
            <a:pPr lvl="2"/>
            <a:endParaRPr lang="en-US" dirty="0"/>
          </a:p>
        </p:txBody>
      </p:sp>
    </p:spTree>
    <p:extLst>
      <p:ext uri="{BB962C8B-B14F-4D97-AF65-F5344CB8AC3E}">
        <p14:creationId xmlns:p14="http://schemas.microsoft.com/office/powerpoint/2010/main" val="1785836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 Slide - Side Circle (Whit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a:noFill/>
        </p:spPr>
        <p:txBody>
          <a:bodyPr/>
          <a:lstStyle>
            <a:lvl1pPr algn="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9522556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Content Slide - Side Circle (Black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9882339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Content Slide - Side Circle (Blue Text)">
    <p:spTree>
      <p:nvGrpSpPr>
        <p:cNvPr id="1" name=""/>
        <p:cNvGrpSpPr/>
        <p:nvPr/>
      </p:nvGrpSpPr>
      <p:grpSpPr>
        <a:xfrm>
          <a:off x="0" y="0"/>
          <a:ext cx="0" cy="0"/>
          <a:chOff x="0" y="0"/>
          <a:chExt cx="0" cy="0"/>
        </a:xfrm>
      </p:grpSpPr>
      <p:sp>
        <p:nvSpPr>
          <p:cNvPr id="2" name="Title 1"/>
          <p:cNvSpPr>
            <a:spLocks noGrp="1"/>
          </p:cNvSpPr>
          <p:nvPr>
            <p:ph type="title"/>
          </p:nvPr>
        </p:nvSpPr>
        <p:spPr>
          <a:xfrm>
            <a:off x="1168151" y="2805403"/>
            <a:ext cx="3740734" cy="1247195"/>
          </a:xfrm>
        </p:spPr>
        <p:txBody>
          <a:bodyPr/>
          <a:lstStyle>
            <a:lvl1pPr algn="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8435556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Content Slide - Top Bar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908997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ontent Slide - Top Bar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16765744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ontent Slide - Top Bar (Blu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solidFill>
                  <a:schemeClr val="accent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accent1"/>
                </a:solidFill>
              </a:defRPr>
            </a:lvl1pPr>
          </a:lstStyle>
          <a:p>
            <a:fld id="{2B2FFF44-DBF6-4F9F-9F70-A48E8AF83361}" type="slidenum">
              <a:rPr lang="en-US" smtClean="0"/>
              <a:pPr/>
              <a:t>‹#›</a:t>
            </a:fld>
            <a:endParaRPr lang="en-US"/>
          </a:p>
        </p:txBody>
      </p:sp>
    </p:spTree>
    <p:extLst>
      <p:ext uri="{BB962C8B-B14F-4D97-AF65-F5344CB8AC3E}">
        <p14:creationId xmlns:p14="http://schemas.microsoft.com/office/powerpoint/2010/main" val="35173669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cSld name="Map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449D-517E-7341-A77E-201DF981887E}"/>
              </a:ext>
            </a:extLst>
          </p:cNvPr>
          <p:cNvSpPr>
            <a:spLocks noGrp="1"/>
          </p:cNvSpPr>
          <p:nvPr>
            <p:ph type="title"/>
          </p:nvPr>
        </p:nvSpPr>
        <p:spPr/>
        <p:txBody>
          <a:bodyPr/>
          <a:lstStyle>
            <a:lvl1pPr algn="ctr">
              <a:defRPr sz="18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D0F5AEE6-DC3F-5349-8290-E320FA6B14E9}"/>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518DF74A-BC56-9A48-A87A-86FD4ECEAA6F}"/>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bg1"/>
                </a:solidFill>
              </a:defRPr>
            </a:lvl1pPr>
          </a:lstStyle>
          <a:p>
            <a:fld id="{08B32DCC-C169-6242-A663-729B7647A34C}" type="slidenum">
              <a:rPr lang="en-US" smtClean="0"/>
              <a:pPr/>
              <a:t>‹#›</a:t>
            </a:fld>
            <a:endParaRPr lang="en-US"/>
          </a:p>
        </p:txBody>
      </p:sp>
    </p:spTree>
    <p:extLst>
      <p:ext uri="{BB962C8B-B14F-4D97-AF65-F5344CB8AC3E}">
        <p14:creationId xmlns:p14="http://schemas.microsoft.com/office/powerpoint/2010/main" val="34904789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15239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15934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15239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15239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31" name="Picture 30" descr="A picture containing glass&#10;&#10;Description automatically generated">
            <a:extLst>
              <a:ext uri="{FF2B5EF4-FFF2-40B4-BE49-F238E27FC236}">
                <a16:creationId xmlns:a16="http://schemas.microsoft.com/office/drawing/2014/main" id="{C77B798E-B00B-BE4F-B652-3DEDF49E77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9844394">
            <a:off x="-2415208" y="103180"/>
            <a:ext cx="3932220" cy="403480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510410" y="5841999"/>
            <a:ext cx="2208808" cy="64497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7750DF2-3393-5544-8CED-BA62DB2BCAA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67088" y="5938711"/>
            <a:ext cx="2810790" cy="451549"/>
          </a:xfrm>
          <a:prstGeom prst="rect">
            <a:avLst/>
          </a:prstGeom>
        </p:spPr>
      </p:pic>
      <p:cxnSp>
        <p:nvCxnSpPr>
          <p:cNvPr id="11" name="Straight Connector 10">
            <a:extLst>
              <a:ext uri="{FF2B5EF4-FFF2-40B4-BE49-F238E27FC236}">
                <a16:creationId xmlns:a16="http://schemas.microsoft.com/office/drawing/2014/main" id="{5C4476AB-9595-3945-82FD-3FFD7BA4E6E8}"/>
              </a:ext>
            </a:extLst>
          </p:cNvPr>
          <p:cNvCxnSpPr>
            <a:cxnSpLocks/>
          </p:cNvCxnSpPr>
          <p:nvPr userDrawn="1"/>
        </p:nvCxnSpPr>
        <p:spPr>
          <a:xfrm rot="5400000">
            <a:off x="3759968" y="6164485"/>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6441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_Title and Content">
    <p:bg>
      <p:bgPr>
        <a:solidFill>
          <a:srgbClr val="0D22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30E48-E98F-3B4A-B035-286A8E491E17}"/>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3CD42D-FF1A-0C47-8231-7E899959E7A0}"/>
              </a:ext>
            </a:extLst>
          </p:cNvPr>
          <p:cNvSpPr/>
          <p:nvPr userDrawn="1"/>
        </p:nvSpPr>
        <p:spPr>
          <a:xfrm>
            <a:off x="0" y="6339840"/>
            <a:ext cx="12192000" cy="518160"/>
          </a:xfrm>
          <a:prstGeom prst="rect">
            <a:avLst/>
          </a:prstGeom>
          <a:solidFill>
            <a:srgbClr val="0D224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ell phone&#10;&#10;Description automatically generated">
            <a:extLst>
              <a:ext uri="{FF2B5EF4-FFF2-40B4-BE49-F238E27FC236}">
                <a16:creationId xmlns:a16="http://schemas.microsoft.com/office/drawing/2014/main" id="{D0ABA9C3-B604-9240-A0AD-A85DB7C7FB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00527" y="6430237"/>
            <a:ext cx="2100033" cy="33736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3C30ABBF-2E74-FC4C-B25D-B2CE07E7D27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15090" y="6397623"/>
            <a:ext cx="1378746" cy="402594"/>
          </a:xfrm>
          <a:prstGeom prst="rect">
            <a:avLst/>
          </a:prstGeom>
        </p:spPr>
      </p:pic>
      <p:cxnSp>
        <p:nvCxnSpPr>
          <p:cNvPr id="14" name="Straight Connector 13">
            <a:extLst>
              <a:ext uri="{FF2B5EF4-FFF2-40B4-BE49-F238E27FC236}">
                <a16:creationId xmlns:a16="http://schemas.microsoft.com/office/drawing/2014/main" id="{45AFF672-4880-0248-871D-56B0BED9A01F}"/>
              </a:ext>
            </a:extLst>
          </p:cNvPr>
          <p:cNvCxnSpPr>
            <a:cxnSpLocks/>
          </p:cNvCxnSpPr>
          <p:nvPr userDrawn="1"/>
        </p:nvCxnSpPr>
        <p:spPr>
          <a:xfrm rot="5400000">
            <a:off x="9709972" y="6598920"/>
            <a:ext cx="365760" cy="0"/>
          </a:xfrm>
          <a:prstGeom prst="line">
            <a:avLst/>
          </a:prstGeom>
          <a:ln w="22225">
            <a:solidFill>
              <a:srgbClr val="EBB800"/>
            </a:solidFill>
          </a:ln>
        </p:spPr>
        <p:style>
          <a:lnRef idx="1">
            <a:schemeClr val="accent1"/>
          </a:lnRef>
          <a:fillRef idx="0">
            <a:schemeClr val="accent1"/>
          </a:fillRef>
          <a:effectRef idx="0">
            <a:schemeClr val="accent1"/>
          </a:effectRef>
          <a:fontRef idx="minor">
            <a:schemeClr val="tx1"/>
          </a:fontRef>
        </p:style>
      </p:cxnSp>
      <p:sp>
        <p:nvSpPr>
          <p:cNvPr id="15" name="Slide Number Placeholder 19">
            <a:extLst>
              <a:ext uri="{FF2B5EF4-FFF2-40B4-BE49-F238E27FC236}">
                <a16:creationId xmlns:a16="http://schemas.microsoft.com/office/drawing/2014/main" id="{0F46DA33-1B5C-0B4A-A918-EB6397868ADB}"/>
              </a:ext>
            </a:extLst>
          </p:cNvPr>
          <p:cNvSpPr txBox="1">
            <a:spLocks/>
          </p:cNvSpPr>
          <p:nvPr userDrawn="1"/>
        </p:nvSpPr>
        <p:spPr>
          <a:xfrm>
            <a:off x="253705" y="6364039"/>
            <a:ext cx="114808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9D2149-6FA0-4B4E-8818-1AEC2B97CF46}" type="slidenum">
              <a:rPr lang="en-US" sz="1100" smtClean="0">
                <a:solidFill>
                  <a:schemeClr val="bg1"/>
                </a:solidFill>
              </a:rPr>
              <a:pPr/>
              <a:t>‹#›</a:t>
            </a:fld>
            <a:endParaRPr lang="en-US" sz="1100">
              <a:solidFill>
                <a:schemeClr val="bg1"/>
              </a:solidFill>
            </a:endParaRPr>
          </a:p>
        </p:txBody>
      </p:sp>
      <p:sp>
        <p:nvSpPr>
          <p:cNvPr id="16" name="Title 1">
            <a:extLst>
              <a:ext uri="{FF2B5EF4-FFF2-40B4-BE49-F238E27FC236}">
                <a16:creationId xmlns:a16="http://schemas.microsoft.com/office/drawing/2014/main" id="{2414C3AC-72BD-E543-B9D2-0ECB6D60714D}"/>
              </a:ext>
            </a:extLst>
          </p:cNvPr>
          <p:cNvSpPr>
            <a:spLocks noGrp="1"/>
          </p:cNvSpPr>
          <p:nvPr>
            <p:ph type="title" hasCustomPrompt="1"/>
          </p:nvPr>
        </p:nvSpPr>
        <p:spPr>
          <a:xfrm>
            <a:off x="410819" y="365126"/>
            <a:ext cx="8653041" cy="665022"/>
          </a:xfrm>
        </p:spPr>
        <p:txBody>
          <a:bodyPr>
            <a:normAutofit/>
          </a:bodyPr>
          <a:lstStyle>
            <a:lvl1pPr>
              <a:defRPr sz="3600" b="1">
                <a:solidFill>
                  <a:schemeClr val="bg1"/>
                </a:solidFill>
              </a:defRPr>
            </a:lvl1pPr>
          </a:lstStyle>
          <a:p>
            <a:r>
              <a:rPr lang="en-US" dirty="0"/>
              <a:t>CLICK TO EDIT MASTER TITLE STYLE</a:t>
            </a:r>
          </a:p>
        </p:txBody>
      </p:sp>
      <p:sp>
        <p:nvSpPr>
          <p:cNvPr id="17" name="Text Placeholder 4">
            <a:extLst>
              <a:ext uri="{FF2B5EF4-FFF2-40B4-BE49-F238E27FC236}">
                <a16:creationId xmlns:a16="http://schemas.microsoft.com/office/drawing/2014/main" id="{D8E4F99F-BC94-DA4B-940F-63D0F0D9F4EA}"/>
              </a:ext>
            </a:extLst>
          </p:cNvPr>
          <p:cNvSpPr>
            <a:spLocks noGrp="1"/>
          </p:cNvSpPr>
          <p:nvPr>
            <p:ph type="body" sz="quarter" idx="13"/>
          </p:nvPr>
        </p:nvSpPr>
        <p:spPr>
          <a:xfrm>
            <a:off x="410818" y="1331088"/>
            <a:ext cx="5354255" cy="484587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32951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5A96AA-219D-061E-DF5F-4CBFAF3BEBEC}"/>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2" name="Title 1">
            <a:extLst>
              <a:ext uri="{FF2B5EF4-FFF2-40B4-BE49-F238E27FC236}">
                <a16:creationId xmlns:a16="http://schemas.microsoft.com/office/drawing/2014/main" id="{07C4B313-304E-1544-812E-B26E845B4198}"/>
              </a:ext>
            </a:extLst>
          </p:cNvPr>
          <p:cNvSpPr>
            <a:spLocks noGrp="1"/>
          </p:cNvSpPr>
          <p:nvPr>
            <p:ph type="ctrTitle" hasCustomPrompt="1"/>
          </p:nvPr>
        </p:nvSpPr>
        <p:spPr>
          <a:xfrm>
            <a:off x="660399" y="1244601"/>
            <a:ext cx="7659757" cy="2387600"/>
          </a:xfrm>
        </p:spPr>
        <p:txBody>
          <a:bodyPr anchor="ctr">
            <a:normAutofit/>
          </a:bodyPr>
          <a:lstStyle>
            <a:lvl1pPr algn="l">
              <a:defRPr sz="5400" b="1">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5F52DB2-152F-DB49-A029-8F93B7496642}"/>
              </a:ext>
            </a:extLst>
          </p:cNvPr>
          <p:cNvCxnSpPr/>
          <p:nvPr userDrawn="1"/>
        </p:nvCxnSpPr>
        <p:spPr>
          <a:xfrm>
            <a:off x="729849" y="4763260"/>
            <a:ext cx="803360" cy="0"/>
          </a:xfrm>
          <a:prstGeom prst="line">
            <a:avLst/>
          </a:prstGeom>
          <a:ln w="57150">
            <a:solidFill>
              <a:srgbClr val="EBB800"/>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A5804DBA-ADE4-5449-A882-1A32A1846ADE}"/>
              </a:ext>
            </a:extLst>
          </p:cNvPr>
          <p:cNvSpPr>
            <a:spLocks noGrp="1"/>
          </p:cNvSpPr>
          <p:nvPr>
            <p:ph type="body" sz="quarter" idx="13"/>
          </p:nvPr>
        </p:nvSpPr>
        <p:spPr>
          <a:xfrm>
            <a:off x="660399" y="4183822"/>
            <a:ext cx="5953760" cy="579438"/>
          </a:xfrm>
        </p:spPr>
        <p:txBody>
          <a:bodyPr anchor="ctr">
            <a:noAutofit/>
          </a:bodyPr>
          <a:lstStyle>
            <a:lvl1pPr marL="0" indent="0">
              <a:buNone/>
              <a:defRPr b="1">
                <a:solidFill>
                  <a:schemeClr val="bg1"/>
                </a:solidFill>
                <a:latin typeface="Arial" panose="020B0604020202020204" pitchFamily="34" charset="0"/>
                <a:cs typeface="Arial" panose="020B0604020202020204" pitchFamily="34" charset="0"/>
              </a:defRPr>
            </a:lvl1pPr>
            <a:lvl2pPr marL="457200" indent="0">
              <a:buNone/>
              <a:defRPr b="1">
                <a:solidFill>
                  <a:schemeClr val="bg1"/>
                </a:solidFill>
                <a:latin typeface="Arial" panose="020B0604020202020204" pitchFamily="34" charset="0"/>
                <a:cs typeface="Arial" panose="020B0604020202020204" pitchFamily="34" charset="0"/>
              </a:defRPr>
            </a:lvl2pPr>
            <a:lvl3pPr marL="914400" indent="0">
              <a:buNone/>
              <a:defRPr b="1">
                <a:solidFill>
                  <a:schemeClr val="bg1"/>
                </a:solidFill>
                <a:latin typeface="Arial" panose="020B0604020202020204" pitchFamily="34" charset="0"/>
                <a:cs typeface="Arial" panose="020B0604020202020204" pitchFamily="34" charset="0"/>
              </a:defRPr>
            </a:lvl3pPr>
            <a:lvl4pPr marL="1371600" indent="0">
              <a:buNone/>
              <a:defRPr b="1">
                <a:solidFill>
                  <a:schemeClr val="bg1"/>
                </a:solidFill>
                <a:latin typeface="Arial" panose="020B0604020202020204" pitchFamily="34" charset="0"/>
                <a:cs typeface="Arial" panose="020B0604020202020204" pitchFamily="34" charset="0"/>
              </a:defRPr>
            </a:lvl4pPr>
            <a:lvl5pPr marL="1828800" indent="0">
              <a:buNone/>
              <a:defRPr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8" name="Text Placeholder 27">
            <a:extLst>
              <a:ext uri="{FF2B5EF4-FFF2-40B4-BE49-F238E27FC236}">
                <a16:creationId xmlns:a16="http://schemas.microsoft.com/office/drawing/2014/main" id="{704408AF-60A3-844D-8C70-9844104855B7}"/>
              </a:ext>
            </a:extLst>
          </p:cNvPr>
          <p:cNvSpPr>
            <a:spLocks noGrp="1"/>
          </p:cNvSpPr>
          <p:nvPr>
            <p:ph type="body" sz="quarter" idx="14"/>
          </p:nvPr>
        </p:nvSpPr>
        <p:spPr>
          <a:xfrm>
            <a:off x="660399" y="4890262"/>
            <a:ext cx="4310063" cy="518160"/>
          </a:xfrm>
        </p:spPr>
        <p:txBody>
          <a:bodyPr>
            <a:no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US" dirty="0"/>
          </a:p>
        </p:txBody>
      </p:sp>
      <p:pic>
        <p:nvPicPr>
          <p:cNvPr id="9" name="Picture 8" descr="Graphical user interface&#10;&#10;Description automatically generated with medium confidence">
            <a:extLst>
              <a:ext uri="{FF2B5EF4-FFF2-40B4-BE49-F238E27FC236}">
                <a16:creationId xmlns:a16="http://schemas.microsoft.com/office/drawing/2014/main" id="{A14D3A10-B393-6342-BAA0-AC888CDFA5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60399" y="5613399"/>
            <a:ext cx="3036959" cy="886792"/>
          </a:xfrm>
          <a:prstGeom prst="rect">
            <a:avLst/>
          </a:prstGeom>
        </p:spPr>
      </p:pic>
      <p:pic>
        <p:nvPicPr>
          <p:cNvPr id="8" name="Picture 7">
            <a:extLst>
              <a:ext uri="{FF2B5EF4-FFF2-40B4-BE49-F238E27FC236}">
                <a16:creationId xmlns:a16="http://schemas.microsoft.com/office/drawing/2014/main" id="{9910118D-F9B2-8F07-E81B-DBF8212BE3A5}"/>
              </a:ext>
            </a:extLst>
          </p:cNvPr>
          <p:cNvPicPr>
            <a:picLocks noChangeAspect="1"/>
          </p:cNvPicPr>
          <p:nvPr userDrawn="1"/>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spTree>
    <p:extLst>
      <p:ext uri="{BB962C8B-B14F-4D97-AF65-F5344CB8AC3E}">
        <p14:creationId xmlns:p14="http://schemas.microsoft.com/office/powerpoint/2010/main" val="496577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56.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42" Type="http://schemas.openxmlformats.org/officeDocument/2006/relationships/slideLayout" Target="../slideLayouts/slideLayout72.xml"/><Relationship Id="rId47" Type="http://schemas.openxmlformats.org/officeDocument/2006/relationships/slideLayout" Target="../slideLayouts/slideLayout77.xml"/><Relationship Id="rId50" Type="http://schemas.openxmlformats.org/officeDocument/2006/relationships/slideLayout" Target="../slideLayouts/slideLayout80.xml"/><Relationship Id="rId55" Type="http://schemas.openxmlformats.org/officeDocument/2006/relationships/slideLayout" Target="../slideLayouts/slideLayout85.xml"/><Relationship Id="rId63" Type="http://schemas.openxmlformats.org/officeDocument/2006/relationships/slideLayout" Target="../slideLayouts/slideLayout9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9" Type="http://schemas.openxmlformats.org/officeDocument/2006/relationships/slideLayout" Target="../slideLayouts/slideLayout59.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slideLayout" Target="../slideLayouts/slideLayout70.xml"/><Relationship Id="rId45" Type="http://schemas.openxmlformats.org/officeDocument/2006/relationships/slideLayout" Target="../slideLayouts/slideLayout75.xml"/><Relationship Id="rId53" Type="http://schemas.openxmlformats.org/officeDocument/2006/relationships/slideLayout" Target="../slideLayouts/slideLayout83.xml"/><Relationship Id="rId58" Type="http://schemas.openxmlformats.org/officeDocument/2006/relationships/slideLayout" Target="../slideLayouts/slideLayout88.xml"/><Relationship Id="rId66" Type="http://schemas.openxmlformats.org/officeDocument/2006/relationships/theme" Target="../theme/theme5.xml"/><Relationship Id="rId5" Type="http://schemas.openxmlformats.org/officeDocument/2006/relationships/slideLayout" Target="../slideLayouts/slideLayout35.xml"/><Relationship Id="rId61" Type="http://schemas.openxmlformats.org/officeDocument/2006/relationships/slideLayout" Target="../slideLayouts/slideLayout91.xml"/><Relationship Id="rId19" Type="http://schemas.openxmlformats.org/officeDocument/2006/relationships/slideLayout" Target="../slideLayouts/slideLayout4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slideLayout" Target="../slideLayouts/slideLayout73.xml"/><Relationship Id="rId48" Type="http://schemas.openxmlformats.org/officeDocument/2006/relationships/slideLayout" Target="../slideLayouts/slideLayout78.xml"/><Relationship Id="rId56" Type="http://schemas.openxmlformats.org/officeDocument/2006/relationships/slideLayout" Target="../slideLayouts/slideLayout86.xml"/><Relationship Id="rId64" Type="http://schemas.openxmlformats.org/officeDocument/2006/relationships/slideLayout" Target="../slideLayouts/slideLayout94.xml"/><Relationship Id="rId8" Type="http://schemas.openxmlformats.org/officeDocument/2006/relationships/slideLayout" Target="../slideLayouts/slideLayout38.xml"/><Relationship Id="rId51" Type="http://schemas.openxmlformats.org/officeDocument/2006/relationships/slideLayout" Target="../slideLayouts/slideLayout81.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46" Type="http://schemas.openxmlformats.org/officeDocument/2006/relationships/slideLayout" Target="../slideLayouts/slideLayout76.xml"/><Relationship Id="rId59" Type="http://schemas.openxmlformats.org/officeDocument/2006/relationships/slideLayout" Target="../slideLayouts/slideLayout89.xml"/><Relationship Id="rId20" Type="http://schemas.openxmlformats.org/officeDocument/2006/relationships/slideLayout" Target="../slideLayouts/slideLayout50.xml"/><Relationship Id="rId41" Type="http://schemas.openxmlformats.org/officeDocument/2006/relationships/slideLayout" Target="../slideLayouts/slideLayout71.xml"/><Relationship Id="rId54" Type="http://schemas.openxmlformats.org/officeDocument/2006/relationships/slideLayout" Target="../slideLayouts/slideLayout84.xml"/><Relationship Id="rId62" Type="http://schemas.openxmlformats.org/officeDocument/2006/relationships/slideLayout" Target="../slideLayouts/slideLayout9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49" Type="http://schemas.openxmlformats.org/officeDocument/2006/relationships/slideLayout" Target="../slideLayouts/slideLayout79.xml"/><Relationship Id="rId57" Type="http://schemas.openxmlformats.org/officeDocument/2006/relationships/slideLayout" Target="../slideLayouts/slideLayout87.xml"/><Relationship Id="rId10" Type="http://schemas.openxmlformats.org/officeDocument/2006/relationships/slideLayout" Target="../slideLayouts/slideLayout40.xml"/><Relationship Id="rId31" Type="http://schemas.openxmlformats.org/officeDocument/2006/relationships/slideLayout" Target="../slideLayouts/slideLayout61.xml"/><Relationship Id="rId44" Type="http://schemas.openxmlformats.org/officeDocument/2006/relationships/slideLayout" Target="../slideLayouts/slideLayout74.xml"/><Relationship Id="rId52" Type="http://schemas.openxmlformats.org/officeDocument/2006/relationships/slideLayout" Target="../slideLayouts/slideLayout82.xml"/><Relationship Id="rId60" Type="http://schemas.openxmlformats.org/officeDocument/2006/relationships/slideLayout" Target="../slideLayouts/slideLayout90.xml"/><Relationship Id="rId65" Type="http://schemas.openxmlformats.org/officeDocument/2006/relationships/slideLayout" Target="../slideLayouts/slideLayout95.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82" r:id="rId4"/>
    <p:sldLayoutId id="2147483868" r:id="rId5"/>
    <p:sldLayoutId id="2147483869" r:id="rId6"/>
    <p:sldLayoutId id="2147483870" r:id="rId7"/>
    <p:sldLayoutId id="2147483871" r:id="rId8"/>
    <p:sldLayoutId id="2147483872" r:id="rId9"/>
    <p:sldLayoutId id="2147483873" r:id="rId10"/>
    <p:sldLayoutId id="2147483874" r:id="rId11"/>
    <p:sldLayoutId id="2147483880" r:id="rId12"/>
    <p:sldLayoutId id="2147483875" r:id="rId13"/>
    <p:sldLayoutId id="2147483878" r:id="rId14"/>
    <p:sldLayoutId id="2147483879" r:id="rId15"/>
    <p:sldLayoutId id="2147483876"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5" r:id="rId3"/>
    <p:sldLayoutId id="2147483867"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91" r:id="rId4"/>
    <p:sldLayoutId id="2147483910" r:id="rId5"/>
    <p:sldLayoutId id="2147483916" r:id="rId6"/>
    <p:sldLayoutId id="2147483926" r:id="rId7"/>
    <p:sldLayoutId id="2147483929" r:id="rId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15F3D1-D772-119A-3997-C81A27864C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1539A4-DB95-38B4-69EB-50181C68BD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E860A5-37EE-738C-2AA4-951024CCC7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4CA01F-581E-4792-90C8-D3B8F016C7C1}" type="datetimeFigureOut">
              <a:rPr lang="en-US" smtClean="0"/>
              <a:t>9/15/23</a:t>
            </a:fld>
            <a:endParaRPr lang="en-US"/>
          </a:p>
        </p:txBody>
      </p:sp>
      <p:sp>
        <p:nvSpPr>
          <p:cNvPr id="5" name="Footer Placeholder 4">
            <a:extLst>
              <a:ext uri="{FF2B5EF4-FFF2-40B4-BE49-F238E27FC236}">
                <a16:creationId xmlns:a16="http://schemas.microsoft.com/office/drawing/2014/main" id="{90F8897B-02EA-A8B6-4768-8612296612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CA8013-1469-FC10-4A33-94306FABB8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8A823-81C3-416F-AB9D-69EE82F13A81}" type="slidenum">
              <a:rPr lang="en-US" smtClean="0"/>
              <a:t>‹#›</a:t>
            </a:fld>
            <a:endParaRPr lang="en-US"/>
          </a:p>
        </p:txBody>
      </p:sp>
    </p:spTree>
    <p:extLst>
      <p:ext uri="{BB962C8B-B14F-4D97-AF65-F5344CB8AC3E}">
        <p14:creationId xmlns:p14="http://schemas.microsoft.com/office/powerpoint/2010/main" val="328250351"/>
      </p:ext>
    </p:extLst>
  </p:cSld>
  <p:clrMap bg1="lt1" tx1="dk1" bg2="lt2" tx2="dk2" accent1="accent1" accent2="accent2" accent3="accent3" accent4="accent4" accent5="accent5" accent6="accent6" hlink="hlink" folHlink="folHlink"/>
  <p:sldLayoutIdLst>
    <p:sldLayoutId id="2147483660" r:id="rId1"/>
    <p:sldLayoutId id="214748399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CBE9B-B053-4247-9135-508EDFC7762E}"/>
              </a:ext>
            </a:extLst>
          </p:cNvPr>
          <p:cNvSpPr>
            <a:spLocks noGrp="1"/>
          </p:cNvSpPr>
          <p:nvPr>
            <p:ph type="title"/>
          </p:nvPr>
        </p:nvSpPr>
        <p:spPr>
          <a:xfrm>
            <a:off x="430213" y="375921"/>
            <a:ext cx="11337925" cy="603503"/>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7A8757-FD40-A348-8CED-87C9C197CB4C}"/>
              </a:ext>
            </a:extLst>
          </p:cNvPr>
          <p:cNvSpPr>
            <a:spLocks noGrp="1"/>
          </p:cNvSpPr>
          <p:nvPr>
            <p:ph type="body" idx="1"/>
          </p:nvPr>
        </p:nvSpPr>
        <p:spPr>
          <a:xfrm>
            <a:off x="430213" y="1447800"/>
            <a:ext cx="11337925" cy="487984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8E106D3-85BB-4F45-82F7-1B63EA31B7D1}"/>
              </a:ext>
            </a:extLst>
          </p:cNvPr>
          <p:cNvSpPr>
            <a:spLocks noGrp="1"/>
          </p:cNvSpPr>
          <p:nvPr>
            <p:ph type="ftr" sz="quarter" idx="3"/>
          </p:nvPr>
        </p:nvSpPr>
        <p:spPr>
          <a:xfrm>
            <a:off x="430213" y="6300784"/>
            <a:ext cx="7726235" cy="319405"/>
          </a:xfrm>
          <a:prstGeom prst="rect">
            <a:avLst/>
          </a:prstGeom>
        </p:spPr>
        <p:txBody>
          <a:bodyPr vert="horz" lIns="0" tIns="0" rIns="0" bIns="0" rtlCol="0" anchor="ctr"/>
          <a:lstStyle>
            <a:lvl1pPr algn="l">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B5F44-B557-3941-A253-880F885761D2}"/>
              </a:ext>
            </a:extLst>
          </p:cNvPr>
          <p:cNvSpPr>
            <a:spLocks noGrp="1"/>
          </p:cNvSpPr>
          <p:nvPr>
            <p:ph type="sldNum" sz="quarter" idx="4"/>
          </p:nvPr>
        </p:nvSpPr>
        <p:spPr>
          <a:xfrm>
            <a:off x="8610600" y="6300784"/>
            <a:ext cx="3157538" cy="320675"/>
          </a:xfrm>
          <a:prstGeom prst="rect">
            <a:avLst/>
          </a:prstGeom>
        </p:spPr>
        <p:txBody>
          <a:bodyPr vert="horz" lIns="0" tIns="0" rIns="0" bIns="0" rtlCol="0" anchor="ctr"/>
          <a:lstStyle>
            <a:lvl1pPr algn="r">
              <a:defRPr sz="1200">
                <a:solidFill>
                  <a:schemeClr val="tx1">
                    <a:tint val="75000"/>
                  </a:schemeClr>
                </a:solidFill>
              </a:defRPr>
            </a:lvl1pPr>
          </a:lstStyle>
          <a:p>
            <a:fld id="{2B2FFF44-DBF6-4F9F-9F70-A48E8AF83361}" type="slidenum">
              <a:rPr lang="en-US" smtClean="0"/>
              <a:t>‹#›</a:t>
            </a:fld>
            <a:endParaRPr lang="en-US"/>
          </a:p>
        </p:txBody>
      </p:sp>
    </p:spTree>
    <p:extLst>
      <p:ext uri="{BB962C8B-B14F-4D97-AF65-F5344CB8AC3E}">
        <p14:creationId xmlns:p14="http://schemas.microsoft.com/office/powerpoint/2010/main" val="1969978021"/>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 id="2147483948" r:id="rId18"/>
    <p:sldLayoutId id="2147483949" r:id="rId19"/>
    <p:sldLayoutId id="2147483950" r:id="rId20"/>
    <p:sldLayoutId id="2147483951" r:id="rId21"/>
    <p:sldLayoutId id="2147483952" r:id="rId22"/>
    <p:sldLayoutId id="2147483953" r:id="rId23"/>
    <p:sldLayoutId id="2147483954" r:id="rId24"/>
    <p:sldLayoutId id="2147483955" r:id="rId25"/>
    <p:sldLayoutId id="2147483956" r:id="rId26"/>
    <p:sldLayoutId id="2147483957" r:id="rId27"/>
    <p:sldLayoutId id="2147483958" r:id="rId28"/>
    <p:sldLayoutId id="2147483959" r:id="rId29"/>
    <p:sldLayoutId id="2147483960" r:id="rId30"/>
    <p:sldLayoutId id="2147483961" r:id="rId31"/>
    <p:sldLayoutId id="2147483962" r:id="rId32"/>
    <p:sldLayoutId id="2147483963" r:id="rId33"/>
    <p:sldLayoutId id="2147483964" r:id="rId34"/>
    <p:sldLayoutId id="2147483965" r:id="rId35"/>
    <p:sldLayoutId id="2147483966" r:id="rId36"/>
    <p:sldLayoutId id="2147483967" r:id="rId37"/>
    <p:sldLayoutId id="2147483968" r:id="rId38"/>
    <p:sldLayoutId id="2147483969" r:id="rId39"/>
    <p:sldLayoutId id="2147483970" r:id="rId40"/>
    <p:sldLayoutId id="2147483971" r:id="rId41"/>
    <p:sldLayoutId id="2147483972" r:id="rId42"/>
    <p:sldLayoutId id="2147483973" r:id="rId43"/>
    <p:sldLayoutId id="2147483974" r:id="rId44"/>
    <p:sldLayoutId id="2147483975" r:id="rId45"/>
    <p:sldLayoutId id="2147483976" r:id="rId46"/>
    <p:sldLayoutId id="2147483977" r:id="rId47"/>
    <p:sldLayoutId id="2147483978" r:id="rId48"/>
    <p:sldLayoutId id="2147483979" r:id="rId49"/>
    <p:sldLayoutId id="2147483980" r:id="rId50"/>
    <p:sldLayoutId id="2147483981" r:id="rId51"/>
    <p:sldLayoutId id="2147483982" r:id="rId52"/>
    <p:sldLayoutId id="2147483983" r:id="rId53"/>
    <p:sldLayoutId id="2147483984" r:id="rId54"/>
    <p:sldLayoutId id="2147483985" r:id="rId55"/>
    <p:sldLayoutId id="2147483986" r:id="rId56"/>
    <p:sldLayoutId id="2147483987" r:id="rId57"/>
    <p:sldLayoutId id="2147483988" r:id="rId58"/>
    <p:sldLayoutId id="2147483989" r:id="rId59"/>
    <p:sldLayoutId id="2147483990" r:id="rId60"/>
    <p:sldLayoutId id="2147483991" r:id="rId61"/>
    <p:sldLayoutId id="2147483992" r:id="rId62"/>
    <p:sldLayoutId id="2147483993" r:id="rId63"/>
    <p:sldLayoutId id="2147483994" r:id="rId64"/>
    <p:sldLayoutId id="2147483995" r:id="rId65"/>
  </p:sldLayoutIdLst>
  <p:hf hdr="0" ftr="0" dt="0"/>
  <p:txStyles>
    <p:titleStyle>
      <a:lvl1pPr algn="l" defTabSz="914400" rtl="0" eaLnBrk="1" latinLnBrk="0" hangingPunct="1">
        <a:lnSpc>
          <a:spcPct val="130000"/>
        </a:lnSpc>
        <a:spcBef>
          <a:spcPct val="0"/>
        </a:spcBef>
        <a:buNone/>
        <a:defRPr sz="1800" kern="1200" cap="all" spc="10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Font typeface="Arial" panose="020B0604020202020204" pitchFamily="34" charset="0"/>
        <a:buNone/>
        <a:defRPr sz="2400" kern="1200">
          <a:solidFill>
            <a:schemeClr val="tx1"/>
          </a:solidFill>
          <a:latin typeface="+mn-lt"/>
          <a:ea typeface="+mn-ea"/>
          <a:cs typeface="+mn-cs"/>
        </a:defRPr>
      </a:lvl1pPr>
      <a:lvl2pPr marL="0" indent="0" algn="l" defTabSz="914400" rtl="0" eaLnBrk="1" latinLnBrk="0" hangingPunct="1">
        <a:lnSpc>
          <a:spcPct val="90000"/>
        </a:lnSpc>
        <a:spcBef>
          <a:spcPts val="500"/>
        </a:spcBef>
        <a:spcAft>
          <a:spcPts val="600"/>
        </a:spcAft>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90000"/>
        </a:lnSpc>
        <a:spcBef>
          <a:spcPts val="500"/>
        </a:spcBef>
        <a:spcAft>
          <a:spcPts val="600"/>
        </a:spcAft>
        <a:buFont typeface="Arial" panose="020B0604020202020204" pitchFamily="34" charset="0"/>
        <a:buNone/>
        <a:tabLst/>
        <a:defRPr sz="2000" kern="1200">
          <a:solidFill>
            <a:schemeClr val="tx1"/>
          </a:solidFill>
          <a:latin typeface="+mn-lt"/>
          <a:ea typeface="+mn-ea"/>
          <a:cs typeface="+mn-cs"/>
        </a:defRPr>
      </a:lvl3pPr>
      <a:lvl4pPr marL="0" indent="0" algn="l" defTabSz="914400" rtl="0" eaLnBrk="1" latinLnBrk="0" hangingPunct="1">
        <a:lnSpc>
          <a:spcPct val="90000"/>
        </a:lnSpc>
        <a:spcBef>
          <a:spcPts val="500"/>
        </a:spcBef>
        <a:spcAft>
          <a:spcPts val="1200"/>
        </a:spcAft>
        <a:buFont typeface="Arial" panose="020B0604020202020204" pitchFamily="34" charset="0"/>
        <a:buNone/>
        <a:tabLst/>
        <a:defRPr sz="1400" kern="1200">
          <a:solidFill>
            <a:schemeClr val="tx1"/>
          </a:solidFill>
          <a:latin typeface="+mn-lt"/>
          <a:ea typeface="+mn-ea"/>
          <a:cs typeface="+mn-cs"/>
        </a:defRPr>
      </a:lvl4pPr>
      <a:lvl5pPr marL="0" indent="0" algn="l" defTabSz="914400" rtl="0" eaLnBrk="1" latinLnBrk="0" hangingPunct="1">
        <a:lnSpc>
          <a:spcPct val="90000"/>
        </a:lnSpc>
        <a:spcBef>
          <a:spcPts val="500"/>
        </a:spcBef>
        <a:spcAft>
          <a:spcPts val="1200"/>
        </a:spcAft>
        <a:buFont typeface="Arial" panose="020B0604020202020204" pitchFamily="34" charset="0"/>
        <a:buNone/>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71">
          <p15:clr>
            <a:srgbClr val="F26B43"/>
          </p15:clr>
        </p15:guide>
        <p15:guide id="4" pos="7413">
          <p15:clr>
            <a:srgbClr val="F26B43"/>
          </p15:clr>
        </p15:guide>
        <p15:guide id="6" orient="horz" pos="288">
          <p15:clr>
            <a:srgbClr val="F26B43"/>
          </p15:clr>
        </p15:guide>
        <p15:guide id="7" orient="horz" pos="4032">
          <p15:clr>
            <a:srgbClr val="F26B43"/>
          </p15:clr>
        </p15:guide>
        <p15:guide id="9"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39.emf"/></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6.xml"/><Relationship Id="rId5" Type="http://schemas.openxmlformats.org/officeDocument/2006/relationships/image" Target="../media/image43.emf"/><Relationship Id="rId4" Type="http://schemas.openxmlformats.org/officeDocument/2006/relationships/package" Target="../embeddings/Microsoft_Excel_Worksheet.xlsx"/></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hyperlink" Target="https://dashboard.lionsclubs.org/reports/mobilereport/" TargetMode="Externa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5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51.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32.xml"/><Relationship Id="rId5" Type="http://schemas.openxmlformats.org/officeDocument/2006/relationships/image" Target="../media/image46.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32.xml"/><Relationship Id="rId5" Type="http://schemas.openxmlformats.org/officeDocument/2006/relationships/image" Target="../media/image46.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2.jpeg"/><Relationship Id="rId7" Type="http://schemas.microsoft.com/office/2007/relationships/hdphoto" Target="../media/hdphoto4.wdp"/><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55.png"/><Relationship Id="rId5" Type="http://schemas.microsoft.com/office/2007/relationships/hdphoto" Target="../media/hdphoto3.wdp"/><Relationship Id="rId10" Type="http://schemas.openxmlformats.org/officeDocument/2006/relationships/image" Target="../media/image57.png"/><Relationship Id="rId4" Type="http://schemas.openxmlformats.org/officeDocument/2006/relationships/image" Target="../media/image54.png"/><Relationship Id="rId9"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6.xml"/><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3.png"/><Relationship Id="rId3" Type="http://schemas.openxmlformats.org/officeDocument/2006/relationships/image" Target="../media/image42.jpeg"/><Relationship Id="rId7" Type="http://schemas.openxmlformats.org/officeDocument/2006/relationships/image" Target="../media/image60.png"/><Relationship Id="rId12"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microsoft.com/office/2007/relationships/hdphoto" Target="../media/hdphoto6.wdp"/><Relationship Id="rId11" Type="http://schemas.openxmlformats.org/officeDocument/2006/relationships/image" Target="../media/image62.png"/><Relationship Id="rId5" Type="http://schemas.openxmlformats.org/officeDocument/2006/relationships/image" Target="../media/image59.png"/><Relationship Id="rId10" Type="http://schemas.microsoft.com/office/2007/relationships/hdphoto" Target="../media/hdphoto8.wdp"/><Relationship Id="rId4" Type="http://schemas.openxmlformats.org/officeDocument/2006/relationships/image" Target="../media/image57.png"/><Relationship Id="rId9" Type="http://schemas.openxmlformats.org/officeDocument/2006/relationships/image" Target="../media/image61.png"/><Relationship Id="rId14" Type="http://schemas.microsoft.com/office/2007/relationships/hdphoto" Target="../media/hdphoto10.wdp"/></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57.png"/><Relationship Id="rId5" Type="http://schemas.microsoft.com/office/2007/relationships/hdphoto" Target="../media/hdphoto11.wdp"/><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a:blip r:embed="rId3"/>
          <a:stretch>
            <a:fillRect/>
          </a:stretch>
        </p:blipFill>
        <p:spPr>
          <a:xfrm>
            <a:off x="0" y="0"/>
            <a:ext cx="12192000" cy="6858000"/>
          </a:xfrm>
          <a:prstGeom prst="rect">
            <a:avLst/>
          </a:prstGeom>
        </p:spPr>
      </p:pic>
      <p:sp>
        <p:nvSpPr>
          <p:cNvPr id="3" name="Background - Overlay">
            <a:extLst>
              <a:ext uri="{FF2B5EF4-FFF2-40B4-BE49-F238E27FC236}">
                <a16:creationId xmlns:a16="http://schemas.microsoft.com/office/drawing/2014/main" id="{81696BE0-5BD9-CE94-147B-A610D0D75134}"/>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415021" y="4923208"/>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0" name="Headline">
            <a:extLst>
              <a:ext uri="{FF2B5EF4-FFF2-40B4-BE49-F238E27FC236}">
                <a16:creationId xmlns:a16="http://schemas.microsoft.com/office/drawing/2014/main" id="{EAD956A8-6B12-6248-8B5F-6E0746CD6E73}"/>
              </a:ext>
            </a:extLst>
          </p:cNvPr>
          <p:cNvSpPr txBox="1">
            <a:spLocks/>
          </p:cNvSpPr>
          <p:nvPr/>
        </p:nvSpPr>
        <p:spPr>
          <a:xfrm>
            <a:off x="1674623" y="4861707"/>
            <a:ext cx="8842745" cy="154349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400" dirty="0">
                <a:latin typeface="Arial"/>
                <a:ea typeface="ヒラギノ角ゴ Pro W3"/>
                <a:cs typeface="Arial"/>
              </a:rPr>
              <a:t>Welcome leaders in Lions’ service!</a:t>
            </a:r>
            <a:br>
              <a:rPr lang="en-US" sz="3400" dirty="0">
                <a:latin typeface="Arial"/>
                <a:cs typeface="Arial"/>
              </a:rPr>
            </a:br>
            <a:endParaRPr lang="en-US" sz="2600" b="0" dirty="0">
              <a:ea typeface="ヒラギノ角ゴ Pro W3"/>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pic>
        <p:nvPicPr>
          <p:cNvPr id="2" name="Picture 1">
            <a:extLst>
              <a:ext uri="{FF2B5EF4-FFF2-40B4-BE49-F238E27FC236}">
                <a16:creationId xmlns:a16="http://schemas.microsoft.com/office/drawing/2014/main" id="{013B3084-BFC2-F406-72DD-712E3FD200E4}"/>
              </a:ext>
            </a:extLst>
          </p:cNvPr>
          <p:cNvPicPr>
            <a:picLocks noChangeAspect="1"/>
          </p:cNvPicPr>
          <p:nvPr/>
        </p:nvPicPr>
        <p:blipFill>
          <a:blip r:embed="rId4"/>
          <a:stretch>
            <a:fillRect/>
          </a:stretch>
        </p:blipFill>
        <p:spPr>
          <a:xfrm>
            <a:off x="3813453" y="1161129"/>
            <a:ext cx="4565084" cy="3486717"/>
          </a:xfrm>
          <a:prstGeom prst="rect">
            <a:avLst/>
          </a:prstGeom>
        </p:spPr>
      </p:pic>
    </p:spTree>
    <p:extLst>
      <p:ext uri="{BB962C8B-B14F-4D97-AF65-F5344CB8AC3E}">
        <p14:creationId xmlns:p14="http://schemas.microsoft.com/office/powerpoint/2010/main" val="2307968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alphaModFix amt="8000"/>
            <a:extLst>
              <a:ext uri="{28A0092B-C50C-407E-A947-70E740481C1C}">
                <a14:useLocalDpi xmlns:a14="http://schemas.microsoft.com/office/drawing/2010/main"/>
              </a:ext>
            </a:extLst>
          </a:blip>
          <a:srcRect/>
          <a:stretch/>
        </p:blipFill>
        <p:spPr>
          <a:xfrm>
            <a:off x="-8709" y="-62692"/>
            <a:ext cx="12209418" cy="6858000"/>
          </a:xfrm>
          <a:prstGeom prst="rect">
            <a:avLst/>
          </a:prstGeom>
          <a:solidFill>
            <a:srgbClr val="0D2240"/>
          </a:soli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76200" y="3605741"/>
            <a:ext cx="12209417" cy="44504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kern="0" dirty="0">
                <a:latin typeface="Arial"/>
                <a:ea typeface="Arial" charset="0"/>
                <a:cs typeface="Arial"/>
              </a:rPr>
              <a:t> Area Discussion: </a:t>
            </a:r>
          </a:p>
          <a:p>
            <a:r>
              <a:rPr lang="en-US" sz="4400" kern="0" dirty="0">
                <a:latin typeface="Arial"/>
                <a:ea typeface="Arial" charset="0"/>
                <a:cs typeface="Arial"/>
              </a:rPr>
              <a:t>District Goal Setting</a:t>
            </a:r>
          </a:p>
        </p:txBody>
      </p:sp>
      <p:sp>
        <p:nvSpPr>
          <p:cNvPr id="11" name="Rectangle 10">
            <a:extLst>
              <a:ext uri="{FF2B5EF4-FFF2-40B4-BE49-F238E27FC236}">
                <a16:creationId xmlns:a16="http://schemas.microsoft.com/office/drawing/2014/main" id="{EBE13CCD-82B0-8141-A54C-7576C8221ACF}"/>
              </a:ext>
            </a:extLst>
          </p:cNvPr>
          <p:cNvSpPr/>
          <p:nvPr/>
        </p:nvSpPr>
        <p:spPr>
          <a:xfrm>
            <a:off x="5370871" y="382826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Tree>
    <p:extLst>
      <p:ext uri="{BB962C8B-B14F-4D97-AF65-F5344CB8AC3E}">
        <p14:creationId xmlns:p14="http://schemas.microsoft.com/office/powerpoint/2010/main" val="41118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par>
                          <p:cTn id="11" fill="hold">
                            <p:stCondLst>
                              <p:cond delay="2000"/>
                            </p:stCondLst>
                            <p:childTnLst>
                              <p:par>
                                <p:cTn id="12" presetID="10" presetClass="entr" presetSubtype="0" fill="hold" grpId="0" nodeType="after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F99F03F7-71E6-ADD3-30A0-C0ACA0026C9E}"/>
              </a:ext>
            </a:extLst>
          </p:cNvPr>
          <p:cNvSpPr/>
          <p:nvPr/>
        </p:nvSpPr>
        <p:spPr>
          <a:xfrm>
            <a:off x="0" y="6410208"/>
            <a:ext cx="12192000"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Yellow Bar">
            <a:extLst>
              <a:ext uri="{FF2B5EF4-FFF2-40B4-BE49-F238E27FC236}">
                <a16:creationId xmlns:a16="http://schemas.microsoft.com/office/drawing/2014/main" id="{CE8C223D-D21B-BF28-FB98-E272801AB929}"/>
              </a:ext>
            </a:extLst>
          </p:cNvPr>
          <p:cNvSpPr/>
          <p:nvPr/>
        </p:nvSpPr>
        <p:spPr>
          <a:xfrm>
            <a:off x="4632959" y="165853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2" name="Headline">
            <a:extLst>
              <a:ext uri="{FF2B5EF4-FFF2-40B4-BE49-F238E27FC236}">
                <a16:creationId xmlns:a16="http://schemas.microsoft.com/office/drawing/2014/main" id="{70D25A03-A755-DA69-2BEE-841625C7E5FE}"/>
              </a:ext>
            </a:extLst>
          </p:cNvPr>
          <p:cNvSpPr txBox="1">
            <a:spLocks/>
          </p:cNvSpPr>
          <p:nvPr/>
        </p:nvSpPr>
        <p:spPr>
          <a:xfrm>
            <a:off x="1909046" y="975494"/>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en-US" sz="3200" kern="0" dirty="0">
                <a:solidFill>
                  <a:srgbClr val="00338D"/>
                </a:solidFill>
              </a:rPr>
              <a:t>Area Goals</a:t>
            </a:r>
          </a:p>
        </p:txBody>
      </p:sp>
      <p:sp>
        <p:nvSpPr>
          <p:cNvPr id="2" name="Graphic 8">
            <a:extLst>
              <a:ext uri="{FF2B5EF4-FFF2-40B4-BE49-F238E27FC236}">
                <a16:creationId xmlns:a16="http://schemas.microsoft.com/office/drawing/2014/main" id="{FF28C9AF-B5B4-C83C-8395-EBB13B17FB66}"/>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13" name="Page Number - Blue">
            <a:extLst>
              <a:ext uri="{FF2B5EF4-FFF2-40B4-BE49-F238E27FC236}">
                <a16:creationId xmlns:a16="http://schemas.microsoft.com/office/drawing/2014/main" id="{6CBF1DB3-2122-C567-B698-84708D10EBD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3" name="Picture 12" descr="Logo, company name&#10;&#10;Description automatically generated">
            <a:extLst>
              <a:ext uri="{FF2B5EF4-FFF2-40B4-BE49-F238E27FC236}">
                <a16:creationId xmlns:a16="http://schemas.microsoft.com/office/drawing/2014/main" id="{F3185B9C-0B86-D297-DA17-61487F4D67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7686" y="5652721"/>
            <a:ext cx="2263878" cy="653042"/>
          </a:xfrm>
          <a:prstGeom prst="rect">
            <a:avLst/>
          </a:prstGeom>
        </p:spPr>
      </p:pic>
      <p:graphicFrame>
        <p:nvGraphicFramePr>
          <p:cNvPr id="5" name="Object 4">
            <a:extLst>
              <a:ext uri="{FF2B5EF4-FFF2-40B4-BE49-F238E27FC236}">
                <a16:creationId xmlns:a16="http://schemas.microsoft.com/office/drawing/2014/main" id="{2A5573AF-8DE6-98F1-EAD2-06F65559F884}"/>
              </a:ext>
            </a:extLst>
          </p:cNvPr>
          <p:cNvGraphicFramePr>
            <a:graphicFrameLocks noChangeAspect="1"/>
          </p:cNvGraphicFramePr>
          <p:nvPr>
            <p:extLst>
              <p:ext uri="{D42A27DB-BD31-4B8C-83A1-F6EECF244321}">
                <p14:modId xmlns:p14="http://schemas.microsoft.com/office/powerpoint/2010/main" val="3927365013"/>
              </p:ext>
            </p:extLst>
          </p:nvPr>
        </p:nvGraphicFramePr>
        <p:xfrm>
          <a:off x="1447800" y="1895475"/>
          <a:ext cx="8988486" cy="3303987"/>
        </p:xfrm>
        <a:graphic>
          <a:graphicData uri="http://schemas.openxmlformats.org/presentationml/2006/ole">
            <mc:AlternateContent xmlns:mc="http://schemas.openxmlformats.org/markup-compatibility/2006">
              <mc:Choice xmlns:v="urn:schemas-microsoft-com:vml" Requires="v">
                <p:oleObj name="Worksheet" r:id="rId4" imgW="4172107" imgH="1533698" progId="Excel.Sheet.12">
                  <p:embed/>
                </p:oleObj>
              </mc:Choice>
              <mc:Fallback>
                <p:oleObj name="Worksheet" r:id="rId4" imgW="4172107" imgH="1533698" progId="Excel.Sheet.12">
                  <p:embed/>
                  <p:pic>
                    <p:nvPicPr>
                      <p:cNvPr id="5" name="Object 4">
                        <a:extLst>
                          <a:ext uri="{FF2B5EF4-FFF2-40B4-BE49-F238E27FC236}">
                            <a16:creationId xmlns:a16="http://schemas.microsoft.com/office/drawing/2014/main" id="{8C9DFCE6-AD70-9F9F-DF93-543D944FC653}"/>
                          </a:ext>
                        </a:extLst>
                      </p:cNvPr>
                      <p:cNvPicPr/>
                      <p:nvPr/>
                    </p:nvPicPr>
                    <p:blipFill>
                      <a:blip r:embed="rId5"/>
                      <a:stretch>
                        <a:fillRect/>
                      </a:stretch>
                    </p:blipFill>
                    <p:spPr>
                      <a:xfrm>
                        <a:off x="1447800" y="1895475"/>
                        <a:ext cx="8988486" cy="3303987"/>
                      </a:xfrm>
                      <a:prstGeom prst="rect">
                        <a:avLst/>
                      </a:prstGeom>
                    </p:spPr>
                  </p:pic>
                </p:oleObj>
              </mc:Fallback>
            </mc:AlternateContent>
          </a:graphicData>
        </a:graphic>
      </p:graphicFrame>
    </p:spTree>
    <p:extLst>
      <p:ext uri="{BB962C8B-B14F-4D97-AF65-F5344CB8AC3E}">
        <p14:creationId xmlns:p14="http://schemas.microsoft.com/office/powerpoint/2010/main" val="2640556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4AB1B4F-9C4F-971F-2530-F8A0241242BF}"/>
              </a:ext>
            </a:extLst>
          </p:cNvPr>
          <p:cNvGraphicFramePr>
            <a:graphicFrameLocks noGrp="1"/>
          </p:cNvGraphicFramePr>
          <p:nvPr/>
        </p:nvGraphicFramePr>
        <p:xfrm>
          <a:off x="2115102" y="982457"/>
          <a:ext cx="7808322" cy="5482401"/>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1087418642"/>
                    </a:ext>
                  </a:extLst>
                </a:gridCol>
                <a:gridCol w="1354667">
                  <a:extLst>
                    <a:ext uri="{9D8B030D-6E8A-4147-A177-3AD203B41FA5}">
                      <a16:colId xmlns:a16="http://schemas.microsoft.com/office/drawing/2014/main" val="391538678"/>
                    </a:ext>
                  </a:extLst>
                </a:gridCol>
                <a:gridCol w="1034987">
                  <a:extLst>
                    <a:ext uri="{9D8B030D-6E8A-4147-A177-3AD203B41FA5}">
                      <a16:colId xmlns:a16="http://schemas.microsoft.com/office/drawing/2014/main" val="235964615"/>
                    </a:ext>
                  </a:extLst>
                </a:gridCol>
                <a:gridCol w="1354667">
                  <a:extLst>
                    <a:ext uri="{9D8B030D-6E8A-4147-A177-3AD203B41FA5}">
                      <a16:colId xmlns:a16="http://schemas.microsoft.com/office/drawing/2014/main" val="500566630"/>
                    </a:ext>
                  </a:extLst>
                </a:gridCol>
                <a:gridCol w="1354667">
                  <a:extLst>
                    <a:ext uri="{9D8B030D-6E8A-4147-A177-3AD203B41FA5}">
                      <a16:colId xmlns:a16="http://schemas.microsoft.com/office/drawing/2014/main" val="2391782207"/>
                    </a:ext>
                  </a:extLst>
                </a:gridCol>
                <a:gridCol w="1354667">
                  <a:extLst>
                    <a:ext uri="{9D8B030D-6E8A-4147-A177-3AD203B41FA5}">
                      <a16:colId xmlns:a16="http://schemas.microsoft.com/office/drawing/2014/main" val="2072251452"/>
                    </a:ext>
                  </a:extLst>
                </a:gridCol>
              </a:tblGrid>
              <a:tr h="370840">
                <a:tc>
                  <a:txBody>
                    <a:bodyPr/>
                    <a:lstStyle/>
                    <a:p>
                      <a:pPr marL="0" marR="0" algn="ctr">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District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Membership</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Total % of Goal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District Goal In Dollars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2023-2024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Goal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2022-2023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Fundraising</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99534625"/>
                  </a:ext>
                </a:extLst>
              </a:tr>
              <a:tr h="370840">
                <a:tc>
                  <a:txBody>
                    <a:bodyPr/>
                    <a:lstStyle/>
                    <a:p>
                      <a:pPr marL="0" marR="0">
                        <a:lnSpc>
                          <a:spcPct val="107000"/>
                        </a:lnSpc>
                        <a:spcBef>
                          <a:spcPts val="0"/>
                        </a:spcBef>
                        <a:spcAft>
                          <a:spcPts val="0"/>
                        </a:spcAft>
                      </a:pPr>
                      <a:r>
                        <a:rPr lang="en-US" sz="1400" b="1" kern="100" dirty="0">
                          <a:solidFill>
                            <a:srgbClr val="000000"/>
                          </a:solidFill>
                          <a:effectLst/>
                          <a:latin typeface="+mn-lt"/>
                          <a:ea typeface="Calibri" panose="020F0502020204030204" pitchFamily="34" charset="0"/>
                          <a:cs typeface="Calibri" panose="020F0502020204030204" pitchFamily="34" charset="0"/>
                        </a:rPr>
                        <a:t>101 M</a:t>
                      </a:r>
                      <a:endParaRPr lang="en-US" sz="1400" b="1" kern="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 </a:t>
                      </a:r>
                    </a:p>
                  </a:txBody>
                  <a:tcPr marL="68580" marR="68580" marT="0" marB="0"/>
                </a:tc>
                <a:tc>
                  <a:txBody>
                    <a:bodyPr/>
                    <a:lstStyle/>
                    <a:p>
                      <a:pPr marL="0" marR="0">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1176</a:t>
                      </a:r>
                    </a:p>
                  </a:txBody>
                  <a:tcPr marL="68580" marR="68580" marT="0" marB="0"/>
                </a:tc>
                <a:tc>
                  <a:txBody>
                    <a:bodyPr/>
                    <a:lstStyle/>
                    <a:p>
                      <a:endParaRPr lang="en-US" sz="1400" b="1" dirty="0">
                        <a:latin typeface="+mn-lt"/>
                      </a:endParaRPr>
                    </a:p>
                  </a:txBody>
                  <a:tcPr/>
                </a:tc>
                <a:tc>
                  <a:txBody>
                    <a:bodyPr/>
                    <a:lstStyle/>
                    <a:p>
                      <a:endParaRPr lang="en-US" sz="1400" b="1" dirty="0">
                        <a:latin typeface="+mn-lt"/>
                      </a:endParaRPr>
                    </a:p>
                  </a:txBody>
                  <a:tcPr/>
                </a:tc>
                <a:tc>
                  <a:txBody>
                    <a:bodyPr/>
                    <a:lstStyle/>
                    <a:p>
                      <a:endParaRPr lang="en-US" sz="1400" b="1" dirty="0">
                        <a:latin typeface="+mn-lt"/>
                      </a:endParaRPr>
                    </a:p>
                  </a:txBody>
                  <a:tcPr/>
                </a:tc>
                <a:tc>
                  <a:txBody>
                    <a:bodyPr/>
                    <a:lstStyle/>
                    <a:p>
                      <a:pPr algn="ctr" fontAlgn="b"/>
                      <a:r>
                        <a:rPr lang="en-US" sz="1400" b="1" i="0" u="none" strike="noStrike" dirty="0">
                          <a:solidFill>
                            <a:srgbClr val="000000"/>
                          </a:solidFill>
                          <a:effectLst/>
                          <a:latin typeface="+mn-lt"/>
                        </a:rPr>
                        <a:t>$17,972</a:t>
                      </a:r>
                    </a:p>
                  </a:txBody>
                  <a:tcPr marL="9525" marR="9525" marT="9525" marB="0" anchor="b"/>
                </a:tc>
                <a:extLst>
                  <a:ext uri="{0D108BD9-81ED-4DB2-BD59-A6C34878D82A}">
                    <a16:rowId xmlns:a16="http://schemas.microsoft.com/office/drawing/2014/main" val="3805437982"/>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101 N</a:t>
                      </a: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888</a:t>
                      </a:r>
                    </a:p>
                  </a:txBody>
                  <a:tcPr marL="68580" marR="68580" marT="0" marB="0"/>
                </a:tc>
                <a:tc>
                  <a:txBody>
                    <a:bodyPr/>
                    <a:lstStyle/>
                    <a:p>
                      <a:endParaRPr lang="en-US" sz="1400" b="1" dirty="0">
                        <a:latin typeface="+mn-lt"/>
                      </a:endParaRPr>
                    </a:p>
                  </a:txBody>
                  <a:tcPr/>
                </a:tc>
                <a:tc>
                  <a:txBody>
                    <a:bodyPr/>
                    <a:lstStyle/>
                    <a:p>
                      <a:endParaRPr lang="en-US" sz="1400" b="1">
                        <a:latin typeface="+mn-lt"/>
                      </a:endParaRPr>
                    </a:p>
                  </a:txBody>
                  <a:tcPr/>
                </a:tc>
                <a:tc>
                  <a:txBody>
                    <a:bodyPr/>
                    <a:lstStyle/>
                    <a:p>
                      <a:endParaRPr lang="en-US" sz="1400" b="1" dirty="0">
                        <a:latin typeface="+mn-lt"/>
                      </a:endParaRPr>
                    </a:p>
                  </a:txBody>
                  <a:tcPr/>
                </a:tc>
                <a:tc>
                  <a:txBody>
                    <a:bodyPr/>
                    <a:lstStyle/>
                    <a:p>
                      <a:pPr algn="ctr" fontAlgn="b"/>
                      <a:r>
                        <a:rPr lang="en-US" sz="1400" b="1" i="0" u="none" strike="noStrike" dirty="0">
                          <a:solidFill>
                            <a:srgbClr val="000000"/>
                          </a:solidFill>
                          <a:effectLst/>
                          <a:latin typeface="+mn-lt"/>
                        </a:rPr>
                        <a:t>$24,442</a:t>
                      </a:r>
                    </a:p>
                  </a:txBody>
                  <a:tcPr marL="9525" marR="9525" marT="9525" marB="0" anchor="b"/>
                </a:tc>
                <a:extLst>
                  <a:ext uri="{0D108BD9-81ED-4DB2-BD59-A6C34878D82A}">
                    <a16:rowId xmlns:a16="http://schemas.microsoft.com/office/drawing/2014/main" val="541336328"/>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101 O</a:t>
                      </a: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1241</a:t>
                      </a:r>
                    </a:p>
                  </a:txBody>
                  <a:tcPr marL="68580" marR="68580" marT="0" marB="0"/>
                </a:tc>
                <a:tc>
                  <a:txBody>
                    <a:bodyPr/>
                    <a:lstStyle/>
                    <a:p>
                      <a:endParaRPr lang="en-US" sz="1400" b="1">
                        <a:latin typeface="+mn-lt"/>
                      </a:endParaRPr>
                    </a:p>
                  </a:txBody>
                  <a:tcPr/>
                </a:tc>
                <a:tc>
                  <a:txBody>
                    <a:bodyPr/>
                    <a:lstStyle/>
                    <a:p>
                      <a:endParaRPr lang="en-US" sz="1400" b="1" dirty="0">
                        <a:latin typeface="+mn-lt"/>
                      </a:endParaRPr>
                    </a:p>
                  </a:txBody>
                  <a:tcPr/>
                </a:tc>
                <a:tc>
                  <a:txBody>
                    <a:bodyPr/>
                    <a:lstStyle/>
                    <a:p>
                      <a:endParaRPr lang="en-US" sz="1400" b="1">
                        <a:latin typeface="+mn-lt"/>
                      </a:endParaRPr>
                    </a:p>
                  </a:txBody>
                  <a:tcPr/>
                </a:tc>
                <a:tc>
                  <a:txBody>
                    <a:bodyPr/>
                    <a:lstStyle/>
                    <a:p>
                      <a:pPr algn="ctr" fontAlgn="b"/>
                      <a:r>
                        <a:rPr lang="en-US" sz="1400" b="1" i="0" u="none" strike="noStrike">
                          <a:solidFill>
                            <a:srgbClr val="000000"/>
                          </a:solidFill>
                          <a:effectLst/>
                          <a:latin typeface="+mn-lt"/>
                        </a:rPr>
                        <a:t>$30,426</a:t>
                      </a:r>
                    </a:p>
                  </a:txBody>
                  <a:tcPr marL="9525" marR="9525" marT="9525" marB="0" anchor="b"/>
                </a:tc>
                <a:extLst>
                  <a:ext uri="{0D108BD9-81ED-4DB2-BD59-A6C34878D82A}">
                    <a16:rowId xmlns:a16="http://schemas.microsoft.com/office/drawing/2014/main" val="565931608"/>
                  </a:ext>
                </a:extLst>
              </a:tr>
              <a:tr h="370840">
                <a:tc>
                  <a:txBody>
                    <a:bodyPr/>
                    <a:lstStyle/>
                    <a:p>
                      <a:pPr marL="0" marR="0">
                        <a:lnSpc>
                          <a:spcPct val="107000"/>
                        </a:lnSpc>
                        <a:spcBef>
                          <a:spcPts val="0"/>
                        </a:spcBef>
                        <a:spcAft>
                          <a:spcPts val="0"/>
                        </a:spcAft>
                      </a:pPr>
                      <a:r>
                        <a:rPr lang="en-US" sz="1400" b="1" kern="0">
                          <a:solidFill>
                            <a:srgbClr val="000000"/>
                          </a:solidFill>
                          <a:effectLst/>
                          <a:latin typeface="+mn-lt"/>
                          <a:ea typeface="Times New Roman" panose="02020603050405020304" pitchFamily="18" charset="0"/>
                          <a:cs typeface="Calibri" panose="020F0502020204030204" pitchFamily="34" charset="0"/>
                        </a:rPr>
                        <a:t>101 S</a:t>
                      </a:r>
                      <a:endParaRPr lang="en-US" sz="1400" b="1" kern="10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 </a:t>
                      </a:r>
                    </a:p>
                  </a:txBody>
                  <a:tcPr marL="68580" marR="68580" marT="0" marB="0"/>
                </a:tc>
                <a:tc>
                  <a:txBody>
                    <a:bodyPr/>
                    <a:lstStyle/>
                    <a:p>
                      <a:pPr marL="0" marR="0">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2157</a:t>
                      </a:r>
                    </a:p>
                  </a:txBody>
                  <a:tcPr marL="68580" marR="68580" marT="0" marB="0"/>
                </a:tc>
                <a:tc>
                  <a:txBody>
                    <a:bodyPr/>
                    <a:lstStyle/>
                    <a:p>
                      <a:endParaRPr lang="en-US" sz="1400" b="1">
                        <a:latin typeface="+mn-lt"/>
                      </a:endParaRPr>
                    </a:p>
                  </a:txBody>
                  <a:tcPr/>
                </a:tc>
                <a:tc>
                  <a:txBody>
                    <a:bodyPr/>
                    <a:lstStyle/>
                    <a:p>
                      <a:endParaRPr lang="en-US" sz="1400" b="1" dirty="0">
                        <a:latin typeface="+mn-lt"/>
                      </a:endParaRPr>
                    </a:p>
                  </a:txBody>
                  <a:tcPr/>
                </a:tc>
                <a:tc>
                  <a:txBody>
                    <a:bodyPr/>
                    <a:lstStyle/>
                    <a:p>
                      <a:endParaRPr lang="en-US" sz="1400" b="1">
                        <a:latin typeface="+mn-lt"/>
                      </a:endParaRPr>
                    </a:p>
                  </a:txBody>
                  <a:tcPr/>
                </a:tc>
                <a:tc>
                  <a:txBody>
                    <a:bodyPr/>
                    <a:lstStyle/>
                    <a:p>
                      <a:pPr algn="ctr" fontAlgn="b"/>
                      <a:r>
                        <a:rPr lang="en-US" sz="1400" b="1" i="0" u="none" strike="noStrike">
                          <a:solidFill>
                            <a:srgbClr val="000000"/>
                          </a:solidFill>
                          <a:effectLst/>
                          <a:latin typeface="+mn-lt"/>
                        </a:rPr>
                        <a:t>$79,775</a:t>
                      </a:r>
                    </a:p>
                  </a:txBody>
                  <a:tcPr marL="9525" marR="9525" marT="9525" marB="0" anchor="b"/>
                </a:tc>
                <a:extLst>
                  <a:ext uri="{0D108BD9-81ED-4DB2-BD59-A6C34878D82A}">
                    <a16:rowId xmlns:a16="http://schemas.microsoft.com/office/drawing/2014/main" val="2961885559"/>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101 V</a:t>
                      </a: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1697</a:t>
                      </a:r>
                    </a:p>
                  </a:txBody>
                  <a:tcPr marL="68580" marR="68580" marT="0" marB="0"/>
                </a:tc>
                <a:tc>
                  <a:txBody>
                    <a:bodyPr/>
                    <a:lstStyle/>
                    <a:p>
                      <a:endParaRPr lang="en-US" sz="1400" b="1">
                        <a:latin typeface="+mn-lt"/>
                      </a:endParaRPr>
                    </a:p>
                  </a:txBody>
                  <a:tcPr/>
                </a:tc>
                <a:tc>
                  <a:txBody>
                    <a:bodyPr/>
                    <a:lstStyle/>
                    <a:p>
                      <a:endParaRPr lang="en-US" sz="1400" b="1" dirty="0">
                        <a:solidFill>
                          <a:schemeClr val="bg1"/>
                        </a:solidFill>
                        <a:latin typeface="+mn-lt"/>
                      </a:endParaRPr>
                    </a:p>
                  </a:txBody>
                  <a:tcPr/>
                </a:tc>
                <a:tc>
                  <a:txBody>
                    <a:bodyPr/>
                    <a:lstStyle/>
                    <a:p>
                      <a:endParaRPr lang="en-US" sz="1400" b="1" dirty="0">
                        <a:latin typeface="+mn-lt"/>
                      </a:endParaRPr>
                    </a:p>
                  </a:txBody>
                  <a:tcPr/>
                </a:tc>
                <a:tc>
                  <a:txBody>
                    <a:bodyPr/>
                    <a:lstStyle/>
                    <a:p>
                      <a:pPr algn="ctr" fontAlgn="b"/>
                      <a:r>
                        <a:rPr lang="en-US" sz="1400" b="1" i="0" u="none" strike="noStrike" dirty="0">
                          <a:solidFill>
                            <a:srgbClr val="000000"/>
                          </a:solidFill>
                          <a:effectLst/>
                          <a:latin typeface="+mn-lt"/>
                        </a:rPr>
                        <a:t>$12,208</a:t>
                      </a:r>
                    </a:p>
                  </a:txBody>
                  <a:tcPr marL="9525" marR="9525" marT="9525" marB="0" anchor="b"/>
                </a:tc>
                <a:extLst>
                  <a:ext uri="{0D108BD9-81ED-4DB2-BD59-A6C34878D82A}">
                    <a16:rowId xmlns:a16="http://schemas.microsoft.com/office/drawing/2014/main" val="841911218"/>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104 A</a:t>
                      </a: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1196</a:t>
                      </a:r>
                    </a:p>
                  </a:txBody>
                  <a:tcPr marL="68580" marR="68580" marT="0" marB="0"/>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$17,028</a:t>
                      </a:r>
                    </a:p>
                  </a:txBody>
                  <a:tcPr marL="9525" marR="9525" marT="9525" marB="0" anchor="b"/>
                </a:tc>
                <a:extLst>
                  <a:ext uri="{0D108BD9-81ED-4DB2-BD59-A6C34878D82A}">
                    <a16:rowId xmlns:a16="http://schemas.microsoft.com/office/drawing/2014/main" val="3566728833"/>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104 B</a:t>
                      </a: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1642</a:t>
                      </a:r>
                    </a:p>
                  </a:txBody>
                  <a:tcPr marL="68580" marR="68580" marT="0" marB="0"/>
                </a:tc>
                <a:tc>
                  <a:txBody>
                    <a:bodyPr/>
                    <a:lstStyle/>
                    <a:p>
                      <a:endParaRPr lang="en-US" sz="1400" b="1" dirty="0">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a:solidFill>
                            <a:srgbClr val="000000"/>
                          </a:solidFill>
                          <a:effectLst/>
                          <a:latin typeface="+mn-lt"/>
                        </a:rPr>
                        <a:t>$23,300</a:t>
                      </a:r>
                    </a:p>
                  </a:txBody>
                  <a:tcPr marL="9525" marR="9525" marT="9525" marB="0" anchor="b"/>
                </a:tc>
                <a:extLst>
                  <a:ext uri="{0D108BD9-81ED-4DB2-BD59-A6C34878D82A}">
                    <a16:rowId xmlns:a16="http://schemas.microsoft.com/office/drawing/2014/main" val="1228558870"/>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104 C</a:t>
                      </a: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1476</a:t>
                      </a:r>
                    </a:p>
                  </a:txBody>
                  <a:tcPr marL="68580" marR="68580" marT="0" marB="0"/>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a:solidFill>
                            <a:srgbClr val="000000"/>
                          </a:solidFill>
                          <a:effectLst/>
                          <a:latin typeface="+mn-lt"/>
                        </a:rPr>
                        <a:t>$46,266</a:t>
                      </a:r>
                    </a:p>
                  </a:txBody>
                  <a:tcPr marL="9525" marR="9525" marT="9525" marB="0" anchor="b"/>
                </a:tc>
                <a:extLst>
                  <a:ext uri="{0D108BD9-81ED-4DB2-BD59-A6C34878D82A}">
                    <a16:rowId xmlns:a16="http://schemas.microsoft.com/office/drawing/2014/main" val="509397347"/>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104 D</a:t>
                      </a: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1653</a:t>
                      </a:r>
                    </a:p>
                  </a:txBody>
                  <a:tcPr marL="68580" marR="68580" marT="0" marB="0"/>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a:solidFill>
                            <a:srgbClr val="000000"/>
                          </a:solidFill>
                          <a:effectLst/>
                          <a:latin typeface="+mn-lt"/>
                        </a:rPr>
                        <a:t>$26,664</a:t>
                      </a:r>
                    </a:p>
                  </a:txBody>
                  <a:tcPr marL="9525" marR="9525" marT="9525" marB="0" anchor="b"/>
                </a:tc>
                <a:extLst>
                  <a:ext uri="{0D108BD9-81ED-4DB2-BD59-A6C34878D82A}">
                    <a16:rowId xmlns:a16="http://schemas.microsoft.com/office/drawing/2014/main" val="1724460505"/>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104 E</a:t>
                      </a: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1932</a:t>
                      </a:r>
                    </a:p>
                  </a:txBody>
                  <a:tcPr marL="68580" marR="68580" marT="0" marB="0"/>
                </a:tc>
                <a:tc>
                  <a:txBody>
                    <a:bodyPr/>
                    <a:lstStyle/>
                    <a:p>
                      <a:endParaRPr lang="en-US" sz="1400" b="1">
                        <a:latin typeface="+mn-lt"/>
                      </a:endParaRPr>
                    </a:p>
                  </a:txBody>
                  <a:tcPr/>
                </a:tc>
                <a:tc>
                  <a:txBody>
                    <a:bodyPr/>
                    <a:lstStyle/>
                    <a:p>
                      <a:endParaRPr lang="en-US" sz="1400" b="1" dirty="0">
                        <a:latin typeface="+mn-lt"/>
                      </a:endParaRPr>
                    </a:p>
                  </a:txBody>
                  <a:tcPr/>
                </a:tc>
                <a:tc>
                  <a:txBody>
                    <a:bodyPr/>
                    <a:lstStyle/>
                    <a:p>
                      <a:endParaRPr lang="en-US" sz="1400" b="1" dirty="0">
                        <a:latin typeface="+mn-lt"/>
                      </a:endParaRPr>
                    </a:p>
                  </a:txBody>
                  <a:tcPr/>
                </a:tc>
                <a:tc>
                  <a:txBody>
                    <a:bodyPr/>
                    <a:lstStyle/>
                    <a:p>
                      <a:pPr algn="ctr" fontAlgn="b"/>
                      <a:r>
                        <a:rPr lang="en-US" sz="1400" b="1" i="0" u="none" strike="noStrike" dirty="0">
                          <a:solidFill>
                            <a:srgbClr val="000000"/>
                          </a:solidFill>
                          <a:effectLst/>
                          <a:latin typeface="+mn-lt"/>
                        </a:rPr>
                        <a:t>$50,132</a:t>
                      </a:r>
                    </a:p>
                  </a:txBody>
                  <a:tcPr marL="9525" marR="9525" marT="9525" marB="0" anchor="b"/>
                </a:tc>
                <a:extLst>
                  <a:ext uri="{0D108BD9-81ED-4DB2-BD59-A6C34878D82A}">
                    <a16:rowId xmlns:a16="http://schemas.microsoft.com/office/drawing/2014/main" val="2524561542"/>
                  </a:ext>
                </a:extLst>
              </a:tr>
              <a:tr h="370840">
                <a:tc>
                  <a:txBody>
                    <a:bodyPr/>
                    <a:lstStyle/>
                    <a:p>
                      <a:pPr marL="0" marR="0">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106 A</a:t>
                      </a: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1224</a:t>
                      </a:r>
                    </a:p>
                  </a:txBody>
                  <a:tcPr marL="68580" marR="68580" marT="0" marB="0"/>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a:solidFill>
                            <a:srgbClr val="000000"/>
                          </a:solidFill>
                          <a:effectLst/>
                          <a:latin typeface="+mn-lt"/>
                        </a:rPr>
                        <a:t>$18,547</a:t>
                      </a:r>
                    </a:p>
                  </a:txBody>
                  <a:tcPr marL="9525" marR="9525" marT="9525" marB="0" anchor="b"/>
                </a:tc>
                <a:extLst>
                  <a:ext uri="{0D108BD9-81ED-4DB2-BD59-A6C34878D82A}">
                    <a16:rowId xmlns:a16="http://schemas.microsoft.com/office/drawing/2014/main" val="2597150525"/>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106 B</a:t>
                      </a: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2407</a:t>
                      </a:r>
                    </a:p>
                  </a:txBody>
                  <a:tcPr marL="68580" marR="68580" marT="0" marB="0"/>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a:solidFill>
                            <a:srgbClr val="000000"/>
                          </a:solidFill>
                          <a:effectLst/>
                          <a:latin typeface="+mn-lt"/>
                        </a:rPr>
                        <a:t>$23,494</a:t>
                      </a:r>
                    </a:p>
                  </a:txBody>
                  <a:tcPr marL="9525" marR="9525" marT="9525" marB="0" anchor="b"/>
                </a:tc>
                <a:extLst>
                  <a:ext uri="{0D108BD9-81ED-4DB2-BD59-A6C34878D82A}">
                    <a16:rowId xmlns:a16="http://schemas.microsoft.com/office/drawing/2014/main" val="4139784084"/>
                  </a:ext>
                </a:extLst>
              </a:tr>
              <a:tr h="370840">
                <a:tc>
                  <a:txBody>
                    <a:bodyPr/>
                    <a:lstStyle/>
                    <a:p>
                      <a:pPr marL="0" marR="0">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106 C</a:t>
                      </a:r>
                    </a:p>
                  </a:txBody>
                  <a:tcPr marL="68580" marR="68580" marT="0" marB="0"/>
                </a:tc>
                <a:tc>
                  <a:txBody>
                    <a:bodyPr/>
                    <a:lstStyle/>
                    <a:p>
                      <a:pPr marL="0" marR="0">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1246</a:t>
                      </a:r>
                    </a:p>
                  </a:txBody>
                  <a:tcPr marL="68580" marR="68580" marT="0" marB="0"/>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$9,919</a:t>
                      </a:r>
                    </a:p>
                  </a:txBody>
                  <a:tcPr marL="9525" marR="9525" marT="9525" marB="0" anchor="b"/>
                </a:tc>
                <a:extLst>
                  <a:ext uri="{0D108BD9-81ED-4DB2-BD59-A6C34878D82A}">
                    <a16:rowId xmlns:a16="http://schemas.microsoft.com/office/drawing/2014/main" val="1542287809"/>
                  </a:ext>
                </a:extLst>
              </a:tr>
            </a:tbl>
          </a:graphicData>
        </a:graphic>
      </p:graphicFrame>
      <p:pic>
        <p:nvPicPr>
          <p:cNvPr id="5" name="Picture 4">
            <a:extLst>
              <a:ext uri="{FF2B5EF4-FFF2-40B4-BE49-F238E27FC236}">
                <a16:creationId xmlns:a16="http://schemas.microsoft.com/office/drawing/2014/main" id="{9C4A6847-7878-BA8B-A4D5-C20D0803A886}"/>
              </a:ext>
            </a:extLst>
          </p:cNvPr>
          <p:cNvPicPr>
            <a:picLocks noChangeAspect="1"/>
          </p:cNvPicPr>
          <p:nvPr/>
        </p:nvPicPr>
        <p:blipFill>
          <a:blip r:embed="rId2"/>
          <a:stretch>
            <a:fillRect/>
          </a:stretch>
        </p:blipFill>
        <p:spPr>
          <a:xfrm>
            <a:off x="2449080" y="209706"/>
            <a:ext cx="7474344" cy="963251"/>
          </a:xfrm>
          <a:prstGeom prst="rect">
            <a:avLst/>
          </a:prstGeom>
          <a:noFill/>
        </p:spPr>
      </p:pic>
    </p:spTree>
    <p:extLst>
      <p:ext uri="{BB962C8B-B14F-4D97-AF65-F5344CB8AC3E}">
        <p14:creationId xmlns:p14="http://schemas.microsoft.com/office/powerpoint/2010/main" val="98682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D0C5C58-2D38-F6BC-C3A4-F09BDCAFDCE2}"/>
              </a:ext>
            </a:extLst>
          </p:cNvPr>
          <p:cNvGraphicFramePr>
            <a:graphicFrameLocks noGrp="1"/>
          </p:cNvGraphicFramePr>
          <p:nvPr/>
        </p:nvGraphicFramePr>
        <p:xfrm>
          <a:off x="2031999" y="963251"/>
          <a:ext cx="8128002" cy="5777612"/>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164429097"/>
                    </a:ext>
                  </a:extLst>
                </a:gridCol>
                <a:gridCol w="1354667">
                  <a:extLst>
                    <a:ext uri="{9D8B030D-6E8A-4147-A177-3AD203B41FA5}">
                      <a16:colId xmlns:a16="http://schemas.microsoft.com/office/drawing/2014/main" val="1618201406"/>
                    </a:ext>
                  </a:extLst>
                </a:gridCol>
                <a:gridCol w="1303866">
                  <a:extLst>
                    <a:ext uri="{9D8B030D-6E8A-4147-A177-3AD203B41FA5}">
                      <a16:colId xmlns:a16="http://schemas.microsoft.com/office/drawing/2014/main" val="140746636"/>
                    </a:ext>
                  </a:extLst>
                </a:gridCol>
                <a:gridCol w="1405468">
                  <a:extLst>
                    <a:ext uri="{9D8B030D-6E8A-4147-A177-3AD203B41FA5}">
                      <a16:colId xmlns:a16="http://schemas.microsoft.com/office/drawing/2014/main" val="3878027398"/>
                    </a:ext>
                  </a:extLst>
                </a:gridCol>
                <a:gridCol w="1354667">
                  <a:extLst>
                    <a:ext uri="{9D8B030D-6E8A-4147-A177-3AD203B41FA5}">
                      <a16:colId xmlns:a16="http://schemas.microsoft.com/office/drawing/2014/main" val="2861246028"/>
                    </a:ext>
                  </a:extLst>
                </a:gridCol>
                <a:gridCol w="1354667">
                  <a:extLst>
                    <a:ext uri="{9D8B030D-6E8A-4147-A177-3AD203B41FA5}">
                      <a16:colId xmlns:a16="http://schemas.microsoft.com/office/drawing/2014/main" val="977657657"/>
                    </a:ext>
                  </a:extLst>
                </a:gridCol>
              </a:tblGrid>
              <a:tr h="370840">
                <a:tc>
                  <a:txBody>
                    <a:bodyPr/>
                    <a:lstStyle/>
                    <a:p>
                      <a:pPr marL="0" marR="0" algn="ctr">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District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Membership</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Total % of Goal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District Goal In Dollars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2023-2024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Goal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2022-2023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Fundraising</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5874882"/>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107 A</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1907</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US" sz="1400" dirty="0">
                        <a:latin typeface="+mn-lt"/>
                      </a:endParaRPr>
                    </a:p>
                  </a:txBody>
                  <a:tcPr/>
                </a:tc>
                <a:tc>
                  <a:txBody>
                    <a:bodyPr/>
                    <a:lstStyle/>
                    <a:p>
                      <a:endParaRPr lang="en-US" sz="1400">
                        <a:latin typeface="+mn-lt"/>
                      </a:endParaRPr>
                    </a:p>
                  </a:txBody>
                  <a:tcPr/>
                </a:tc>
                <a:tc>
                  <a:txBody>
                    <a:bodyPr/>
                    <a:lstStyle/>
                    <a:p>
                      <a:endParaRPr lang="en-US" sz="1400" dirty="0">
                        <a:latin typeface="+mn-lt"/>
                      </a:endParaRPr>
                    </a:p>
                  </a:txBody>
                  <a:tcPr/>
                </a:tc>
                <a:tc>
                  <a:txBody>
                    <a:bodyPr/>
                    <a:lstStyle/>
                    <a:p>
                      <a:pPr algn="ctr" fontAlgn="b"/>
                      <a:r>
                        <a:rPr lang="en-US" sz="1400" b="1" i="0" u="none" strike="noStrike" dirty="0">
                          <a:solidFill>
                            <a:srgbClr val="000000"/>
                          </a:solidFill>
                          <a:effectLst/>
                          <a:latin typeface="+mn-lt"/>
                        </a:rPr>
                        <a:t>$12,698</a:t>
                      </a:r>
                    </a:p>
                  </a:txBody>
                  <a:tcPr marL="9525" marR="9525" marT="9525" marB="0" anchor="b"/>
                </a:tc>
                <a:extLst>
                  <a:ext uri="{0D108BD9-81ED-4DB2-BD59-A6C34878D82A}">
                    <a16:rowId xmlns:a16="http://schemas.microsoft.com/office/drawing/2014/main" val="2395624169"/>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107 B</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814</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US" sz="1400">
                        <a:latin typeface="+mn-lt"/>
                      </a:endParaRPr>
                    </a:p>
                  </a:txBody>
                  <a:tcPr/>
                </a:tc>
                <a:tc>
                  <a:txBody>
                    <a:bodyPr/>
                    <a:lstStyle/>
                    <a:p>
                      <a:endParaRPr lang="en-US" sz="1400">
                        <a:latin typeface="+mn-lt"/>
                      </a:endParaRPr>
                    </a:p>
                  </a:txBody>
                  <a:tcPr/>
                </a:tc>
                <a:tc>
                  <a:txBody>
                    <a:bodyPr/>
                    <a:lstStyle/>
                    <a:p>
                      <a:endParaRPr lang="en-US" sz="1400">
                        <a:latin typeface="+mn-lt"/>
                      </a:endParaRPr>
                    </a:p>
                  </a:txBody>
                  <a:tcPr/>
                </a:tc>
                <a:tc>
                  <a:txBody>
                    <a:bodyPr/>
                    <a:lstStyle/>
                    <a:p>
                      <a:pPr algn="ctr" fontAlgn="b"/>
                      <a:r>
                        <a:rPr lang="en-US" sz="1400" b="1" i="0" u="none" strike="noStrike">
                          <a:solidFill>
                            <a:srgbClr val="000000"/>
                          </a:solidFill>
                          <a:effectLst/>
                          <a:latin typeface="+mn-lt"/>
                        </a:rPr>
                        <a:t>$24,902</a:t>
                      </a:r>
                    </a:p>
                  </a:txBody>
                  <a:tcPr marL="9525" marR="9525" marT="9525" marB="0" anchor="b"/>
                </a:tc>
                <a:extLst>
                  <a:ext uri="{0D108BD9-81ED-4DB2-BD59-A6C34878D82A}">
                    <a16:rowId xmlns:a16="http://schemas.microsoft.com/office/drawing/2014/main" val="587667385"/>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107 C</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1835</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US" sz="1400" dirty="0">
                        <a:latin typeface="+mn-lt"/>
                      </a:endParaRPr>
                    </a:p>
                  </a:txBody>
                  <a:tcPr/>
                </a:tc>
                <a:tc>
                  <a:txBody>
                    <a:bodyPr/>
                    <a:lstStyle/>
                    <a:p>
                      <a:endParaRPr lang="en-US" sz="1400">
                        <a:latin typeface="+mn-lt"/>
                      </a:endParaRPr>
                    </a:p>
                  </a:txBody>
                  <a:tcPr/>
                </a:tc>
                <a:tc>
                  <a:txBody>
                    <a:bodyPr/>
                    <a:lstStyle/>
                    <a:p>
                      <a:endParaRPr lang="en-US" sz="1400">
                        <a:latin typeface="+mn-lt"/>
                      </a:endParaRPr>
                    </a:p>
                  </a:txBody>
                  <a:tcPr/>
                </a:tc>
                <a:tc>
                  <a:txBody>
                    <a:bodyPr/>
                    <a:lstStyle/>
                    <a:p>
                      <a:pPr algn="ctr" fontAlgn="b"/>
                      <a:r>
                        <a:rPr lang="en-US" sz="1400" b="1" i="0" u="none" strike="noStrike">
                          <a:solidFill>
                            <a:srgbClr val="000000"/>
                          </a:solidFill>
                          <a:effectLst/>
                          <a:latin typeface="+mn-lt"/>
                        </a:rPr>
                        <a:t>$13,737</a:t>
                      </a:r>
                    </a:p>
                  </a:txBody>
                  <a:tcPr marL="9525" marR="9525" marT="9525" marB="0" anchor="b"/>
                </a:tc>
                <a:extLst>
                  <a:ext uri="{0D108BD9-81ED-4DB2-BD59-A6C34878D82A}">
                    <a16:rowId xmlns:a16="http://schemas.microsoft.com/office/drawing/2014/main" val="897303867"/>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107 D</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1248</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US" sz="1400">
                        <a:latin typeface="+mn-lt"/>
                      </a:endParaRPr>
                    </a:p>
                  </a:txBody>
                  <a:tcPr/>
                </a:tc>
                <a:tc>
                  <a:txBody>
                    <a:bodyPr/>
                    <a:lstStyle/>
                    <a:p>
                      <a:endParaRPr lang="en-US" sz="1400" dirty="0">
                        <a:latin typeface="+mn-lt"/>
                      </a:endParaRPr>
                    </a:p>
                  </a:txBody>
                  <a:tcPr/>
                </a:tc>
                <a:tc>
                  <a:txBody>
                    <a:bodyPr/>
                    <a:lstStyle/>
                    <a:p>
                      <a:endParaRPr lang="en-US" sz="1400">
                        <a:latin typeface="+mn-lt"/>
                      </a:endParaRPr>
                    </a:p>
                  </a:txBody>
                  <a:tcPr/>
                </a:tc>
                <a:tc>
                  <a:txBody>
                    <a:bodyPr/>
                    <a:lstStyle/>
                    <a:p>
                      <a:pPr algn="ctr" fontAlgn="b"/>
                      <a:r>
                        <a:rPr lang="en-US" sz="1400" b="1" i="0" u="none" strike="noStrike" dirty="0">
                          <a:solidFill>
                            <a:srgbClr val="000000"/>
                          </a:solidFill>
                          <a:effectLst/>
                          <a:latin typeface="+mn-lt"/>
                        </a:rPr>
                        <a:t>$12,842</a:t>
                      </a:r>
                    </a:p>
                  </a:txBody>
                  <a:tcPr marL="9525" marR="9525" marT="9525" marB="0" anchor="b"/>
                </a:tc>
                <a:extLst>
                  <a:ext uri="{0D108BD9-81ED-4DB2-BD59-A6C34878D82A}">
                    <a16:rowId xmlns:a16="http://schemas.microsoft.com/office/drawing/2014/main" val="2180955457"/>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107 E</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1446</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US" sz="1400">
                        <a:latin typeface="+mn-lt"/>
                      </a:endParaRPr>
                    </a:p>
                  </a:txBody>
                  <a:tcPr/>
                </a:tc>
                <a:tc>
                  <a:txBody>
                    <a:bodyPr/>
                    <a:lstStyle/>
                    <a:p>
                      <a:endParaRPr lang="en-US" sz="1400">
                        <a:latin typeface="+mn-lt"/>
                      </a:endParaRPr>
                    </a:p>
                  </a:txBody>
                  <a:tcPr/>
                </a:tc>
                <a:tc>
                  <a:txBody>
                    <a:bodyPr/>
                    <a:lstStyle/>
                    <a:p>
                      <a:endParaRPr lang="en-US" sz="1400">
                        <a:latin typeface="+mn-lt"/>
                      </a:endParaRPr>
                    </a:p>
                  </a:txBody>
                  <a:tcPr/>
                </a:tc>
                <a:tc>
                  <a:txBody>
                    <a:bodyPr/>
                    <a:lstStyle/>
                    <a:p>
                      <a:pPr algn="ctr" fontAlgn="b"/>
                      <a:r>
                        <a:rPr lang="en-US" sz="1400" b="1" i="0" u="none" strike="noStrike" dirty="0">
                          <a:solidFill>
                            <a:srgbClr val="000000"/>
                          </a:solidFill>
                          <a:effectLst/>
                          <a:latin typeface="+mn-lt"/>
                        </a:rPr>
                        <a:t>$10,016</a:t>
                      </a:r>
                    </a:p>
                  </a:txBody>
                  <a:tcPr marL="9525" marR="9525" marT="9525" marB="0" anchor="b"/>
                </a:tc>
                <a:extLst>
                  <a:ext uri="{0D108BD9-81ED-4DB2-BD59-A6C34878D82A}">
                    <a16:rowId xmlns:a16="http://schemas.microsoft.com/office/drawing/2014/main" val="1544216482"/>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107 F</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1369</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US" sz="1400">
                        <a:latin typeface="+mn-lt"/>
                      </a:endParaRPr>
                    </a:p>
                  </a:txBody>
                  <a:tcPr/>
                </a:tc>
                <a:tc>
                  <a:txBody>
                    <a:bodyPr/>
                    <a:lstStyle/>
                    <a:p>
                      <a:endParaRPr lang="en-US" sz="1400">
                        <a:latin typeface="+mn-lt"/>
                      </a:endParaRPr>
                    </a:p>
                  </a:txBody>
                  <a:tcPr/>
                </a:tc>
                <a:tc>
                  <a:txBody>
                    <a:bodyPr/>
                    <a:lstStyle/>
                    <a:p>
                      <a:endParaRPr lang="en-US" sz="1400">
                        <a:latin typeface="+mn-lt"/>
                      </a:endParaRPr>
                    </a:p>
                  </a:txBody>
                  <a:tcPr/>
                </a:tc>
                <a:tc>
                  <a:txBody>
                    <a:bodyPr/>
                    <a:lstStyle/>
                    <a:p>
                      <a:pPr algn="ctr" fontAlgn="b"/>
                      <a:r>
                        <a:rPr lang="en-US" sz="1400" b="1" i="0" u="none" strike="noStrike" dirty="0">
                          <a:solidFill>
                            <a:srgbClr val="000000"/>
                          </a:solidFill>
                          <a:effectLst/>
                          <a:latin typeface="+mn-lt"/>
                        </a:rPr>
                        <a:t>$10,319</a:t>
                      </a:r>
                    </a:p>
                  </a:txBody>
                  <a:tcPr marL="9525" marR="9525" marT="9525" marB="0" anchor="b"/>
                </a:tc>
                <a:extLst>
                  <a:ext uri="{0D108BD9-81ED-4DB2-BD59-A6C34878D82A}">
                    <a16:rowId xmlns:a16="http://schemas.microsoft.com/office/drawing/2014/main" val="644773522"/>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107 G</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1039</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US" sz="1400">
                        <a:latin typeface="+mn-lt"/>
                      </a:endParaRPr>
                    </a:p>
                  </a:txBody>
                  <a:tcPr/>
                </a:tc>
                <a:tc>
                  <a:txBody>
                    <a:bodyPr/>
                    <a:lstStyle/>
                    <a:p>
                      <a:endParaRPr lang="en-US" sz="1400">
                        <a:latin typeface="+mn-lt"/>
                      </a:endParaRPr>
                    </a:p>
                  </a:txBody>
                  <a:tcPr/>
                </a:tc>
                <a:tc>
                  <a:txBody>
                    <a:bodyPr/>
                    <a:lstStyle/>
                    <a:p>
                      <a:endParaRPr lang="en-US" sz="1400">
                        <a:latin typeface="+mn-lt"/>
                      </a:endParaRPr>
                    </a:p>
                  </a:txBody>
                  <a:tcPr/>
                </a:tc>
                <a:tc>
                  <a:txBody>
                    <a:bodyPr/>
                    <a:lstStyle/>
                    <a:p>
                      <a:pPr algn="ctr" fontAlgn="b"/>
                      <a:r>
                        <a:rPr lang="en-US" sz="1400" b="1" i="0" u="none" strike="noStrike">
                          <a:solidFill>
                            <a:srgbClr val="000000"/>
                          </a:solidFill>
                          <a:effectLst/>
                          <a:latin typeface="+mn-lt"/>
                        </a:rPr>
                        <a:t>$9,611</a:t>
                      </a:r>
                    </a:p>
                  </a:txBody>
                  <a:tcPr marL="9525" marR="9525" marT="9525" marB="0" anchor="b"/>
                </a:tc>
                <a:extLst>
                  <a:ext uri="{0D108BD9-81ED-4DB2-BD59-A6C34878D82A}">
                    <a16:rowId xmlns:a16="http://schemas.microsoft.com/office/drawing/2014/main" val="1343961729"/>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107 H</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1014</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US" sz="1400">
                        <a:latin typeface="+mn-lt"/>
                      </a:endParaRPr>
                    </a:p>
                  </a:txBody>
                  <a:tcPr/>
                </a:tc>
                <a:tc>
                  <a:txBody>
                    <a:bodyPr/>
                    <a:lstStyle/>
                    <a:p>
                      <a:endParaRPr lang="en-US" sz="1400">
                        <a:latin typeface="+mn-lt"/>
                      </a:endParaRPr>
                    </a:p>
                  </a:txBody>
                  <a:tcPr/>
                </a:tc>
                <a:tc>
                  <a:txBody>
                    <a:bodyPr/>
                    <a:lstStyle/>
                    <a:p>
                      <a:endParaRPr lang="en-US" sz="1400">
                        <a:latin typeface="+mn-lt"/>
                      </a:endParaRPr>
                    </a:p>
                  </a:txBody>
                  <a:tcPr/>
                </a:tc>
                <a:tc>
                  <a:txBody>
                    <a:bodyPr/>
                    <a:lstStyle/>
                    <a:p>
                      <a:pPr algn="ctr" fontAlgn="b"/>
                      <a:r>
                        <a:rPr lang="en-US" sz="1400" b="1" i="0" u="none" strike="noStrike">
                          <a:solidFill>
                            <a:srgbClr val="000000"/>
                          </a:solidFill>
                          <a:effectLst/>
                          <a:latin typeface="+mn-lt"/>
                        </a:rPr>
                        <a:t>$6,825</a:t>
                      </a:r>
                    </a:p>
                  </a:txBody>
                  <a:tcPr marL="9525" marR="9525" marT="9525" marB="0" anchor="b"/>
                </a:tc>
                <a:extLst>
                  <a:ext uri="{0D108BD9-81ED-4DB2-BD59-A6C34878D82A}">
                    <a16:rowId xmlns:a16="http://schemas.microsoft.com/office/drawing/2014/main" val="3996542034"/>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107 I</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925</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US" sz="1400">
                        <a:latin typeface="+mn-lt"/>
                      </a:endParaRPr>
                    </a:p>
                  </a:txBody>
                  <a:tcPr/>
                </a:tc>
                <a:tc>
                  <a:txBody>
                    <a:bodyPr/>
                    <a:lstStyle/>
                    <a:p>
                      <a:endParaRPr lang="en-US" sz="1400">
                        <a:latin typeface="+mn-lt"/>
                      </a:endParaRPr>
                    </a:p>
                  </a:txBody>
                  <a:tcPr/>
                </a:tc>
                <a:tc>
                  <a:txBody>
                    <a:bodyPr/>
                    <a:lstStyle/>
                    <a:p>
                      <a:endParaRPr lang="en-US" sz="1400">
                        <a:latin typeface="+mn-lt"/>
                      </a:endParaRPr>
                    </a:p>
                  </a:txBody>
                  <a:tcPr/>
                </a:tc>
                <a:tc>
                  <a:txBody>
                    <a:bodyPr/>
                    <a:lstStyle/>
                    <a:p>
                      <a:pPr algn="ctr" fontAlgn="b"/>
                      <a:r>
                        <a:rPr lang="en-US" sz="1400" b="1" i="0" u="none" strike="noStrike">
                          <a:solidFill>
                            <a:srgbClr val="000000"/>
                          </a:solidFill>
                          <a:effectLst/>
                          <a:latin typeface="+mn-lt"/>
                        </a:rPr>
                        <a:t>$3,015</a:t>
                      </a:r>
                    </a:p>
                  </a:txBody>
                  <a:tcPr marL="9525" marR="9525" marT="9525" marB="0" anchor="b"/>
                </a:tc>
                <a:extLst>
                  <a:ext uri="{0D108BD9-81ED-4DB2-BD59-A6C34878D82A}">
                    <a16:rowId xmlns:a16="http://schemas.microsoft.com/office/drawing/2014/main" val="2571186011"/>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107 K</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944</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US" sz="1400">
                        <a:latin typeface="+mn-lt"/>
                      </a:endParaRPr>
                    </a:p>
                  </a:txBody>
                  <a:tcPr/>
                </a:tc>
                <a:tc>
                  <a:txBody>
                    <a:bodyPr/>
                    <a:lstStyle/>
                    <a:p>
                      <a:endParaRPr lang="en-US" sz="1400">
                        <a:latin typeface="+mn-lt"/>
                      </a:endParaRPr>
                    </a:p>
                  </a:txBody>
                  <a:tcPr/>
                </a:tc>
                <a:tc>
                  <a:txBody>
                    <a:bodyPr/>
                    <a:lstStyle/>
                    <a:p>
                      <a:endParaRPr lang="en-US" sz="1400">
                        <a:latin typeface="+mn-lt"/>
                      </a:endParaRPr>
                    </a:p>
                  </a:txBody>
                  <a:tcPr/>
                </a:tc>
                <a:tc>
                  <a:txBody>
                    <a:bodyPr/>
                    <a:lstStyle/>
                    <a:p>
                      <a:pPr algn="ctr" fontAlgn="b"/>
                      <a:r>
                        <a:rPr lang="en-US" sz="1400" b="1" i="0" u="none" strike="noStrike">
                          <a:solidFill>
                            <a:srgbClr val="000000"/>
                          </a:solidFill>
                          <a:effectLst/>
                          <a:latin typeface="+mn-lt"/>
                        </a:rPr>
                        <a:t>$6,008</a:t>
                      </a:r>
                    </a:p>
                  </a:txBody>
                  <a:tcPr marL="9525" marR="9525" marT="9525" marB="0" anchor="b"/>
                </a:tc>
                <a:extLst>
                  <a:ext uri="{0D108BD9-81ED-4DB2-BD59-A6C34878D82A}">
                    <a16:rowId xmlns:a16="http://schemas.microsoft.com/office/drawing/2014/main" val="2847615019"/>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107 L</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829</a:t>
                      </a:r>
                      <a:endParaRPr lang="en-US" sz="1400" kern="10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 </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US" sz="1400">
                        <a:latin typeface="+mn-lt"/>
                      </a:endParaRPr>
                    </a:p>
                  </a:txBody>
                  <a:tcPr/>
                </a:tc>
                <a:tc>
                  <a:txBody>
                    <a:bodyPr/>
                    <a:lstStyle/>
                    <a:p>
                      <a:endParaRPr lang="en-US" sz="1400">
                        <a:latin typeface="+mn-lt"/>
                      </a:endParaRPr>
                    </a:p>
                  </a:txBody>
                  <a:tcPr/>
                </a:tc>
                <a:tc>
                  <a:txBody>
                    <a:bodyPr/>
                    <a:lstStyle/>
                    <a:p>
                      <a:endParaRPr lang="en-US" sz="1400">
                        <a:latin typeface="+mn-lt"/>
                      </a:endParaRPr>
                    </a:p>
                  </a:txBody>
                  <a:tcPr/>
                </a:tc>
                <a:tc>
                  <a:txBody>
                    <a:bodyPr/>
                    <a:lstStyle/>
                    <a:p>
                      <a:pPr algn="ctr" fontAlgn="b"/>
                      <a:r>
                        <a:rPr lang="en-US" sz="1400" b="1" i="0" u="none" strike="noStrike">
                          <a:solidFill>
                            <a:srgbClr val="000000"/>
                          </a:solidFill>
                          <a:effectLst/>
                          <a:latin typeface="+mn-lt"/>
                        </a:rPr>
                        <a:t>$8,455</a:t>
                      </a:r>
                    </a:p>
                  </a:txBody>
                  <a:tcPr marL="9525" marR="9525" marT="9525" marB="0" anchor="b"/>
                </a:tc>
                <a:extLst>
                  <a:ext uri="{0D108BD9-81ED-4DB2-BD59-A6C34878D82A}">
                    <a16:rowId xmlns:a16="http://schemas.microsoft.com/office/drawing/2014/main" val="3150940533"/>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107 M</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1361</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US" sz="1400">
                        <a:latin typeface="+mn-lt"/>
                      </a:endParaRPr>
                    </a:p>
                  </a:txBody>
                  <a:tcPr/>
                </a:tc>
                <a:tc>
                  <a:txBody>
                    <a:bodyPr/>
                    <a:lstStyle/>
                    <a:p>
                      <a:endParaRPr lang="en-US" sz="1400">
                        <a:latin typeface="+mn-lt"/>
                      </a:endParaRPr>
                    </a:p>
                  </a:txBody>
                  <a:tcPr/>
                </a:tc>
                <a:tc>
                  <a:txBody>
                    <a:bodyPr/>
                    <a:lstStyle/>
                    <a:p>
                      <a:endParaRPr lang="en-US" sz="1400">
                        <a:latin typeface="+mn-lt"/>
                      </a:endParaRPr>
                    </a:p>
                  </a:txBody>
                  <a:tcPr/>
                </a:tc>
                <a:tc>
                  <a:txBody>
                    <a:bodyPr/>
                    <a:lstStyle/>
                    <a:p>
                      <a:pPr algn="ctr" fontAlgn="b"/>
                      <a:r>
                        <a:rPr lang="en-US" sz="1400" b="1" i="0" u="none" strike="noStrike">
                          <a:solidFill>
                            <a:srgbClr val="000000"/>
                          </a:solidFill>
                          <a:effectLst/>
                          <a:latin typeface="+mn-lt"/>
                        </a:rPr>
                        <a:t>$44,458</a:t>
                      </a:r>
                    </a:p>
                  </a:txBody>
                  <a:tcPr marL="9525" marR="9525" marT="9525" marB="0" anchor="b"/>
                </a:tc>
                <a:extLst>
                  <a:ext uri="{0D108BD9-81ED-4DB2-BD59-A6C34878D82A}">
                    <a16:rowId xmlns:a16="http://schemas.microsoft.com/office/drawing/2014/main" val="1417432354"/>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107 N</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1442</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US" sz="1400">
                        <a:latin typeface="+mn-lt"/>
                      </a:endParaRPr>
                    </a:p>
                  </a:txBody>
                  <a:tcPr/>
                </a:tc>
                <a:tc>
                  <a:txBody>
                    <a:bodyPr/>
                    <a:lstStyle/>
                    <a:p>
                      <a:endParaRPr lang="en-US" sz="1400">
                        <a:latin typeface="+mn-lt"/>
                      </a:endParaRPr>
                    </a:p>
                  </a:txBody>
                  <a:tcPr/>
                </a:tc>
                <a:tc>
                  <a:txBody>
                    <a:bodyPr/>
                    <a:lstStyle/>
                    <a:p>
                      <a:endParaRPr lang="en-US" sz="1400">
                        <a:latin typeface="+mn-lt"/>
                      </a:endParaRPr>
                    </a:p>
                  </a:txBody>
                  <a:tcPr/>
                </a:tc>
                <a:tc>
                  <a:txBody>
                    <a:bodyPr/>
                    <a:lstStyle/>
                    <a:p>
                      <a:pPr algn="ctr" fontAlgn="b"/>
                      <a:r>
                        <a:rPr lang="en-US" sz="1400" b="1" i="0" u="none" strike="noStrike">
                          <a:solidFill>
                            <a:srgbClr val="000000"/>
                          </a:solidFill>
                          <a:effectLst/>
                          <a:latin typeface="+mn-lt"/>
                        </a:rPr>
                        <a:t>$17,465</a:t>
                      </a:r>
                    </a:p>
                  </a:txBody>
                  <a:tcPr marL="9525" marR="9525" marT="9525" marB="0" anchor="b"/>
                </a:tc>
                <a:extLst>
                  <a:ext uri="{0D108BD9-81ED-4DB2-BD59-A6C34878D82A}">
                    <a16:rowId xmlns:a16="http://schemas.microsoft.com/office/drawing/2014/main" val="807703139"/>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107 O</a:t>
                      </a:r>
                      <a:endParaRPr lang="en-US" sz="1400" kern="1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961</a:t>
                      </a:r>
                      <a:endParaRPr lang="en-US" sz="1400" kern="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US" sz="1400">
                        <a:latin typeface="+mn-lt"/>
                      </a:endParaRPr>
                    </a:p>
                  </a:txBody>
                  <a:tcPr/>
                </a:tc>
                <a:tc>
                  <a:txBody>
                    <a:bodyPr/>
                    <a:lstStyle/>
                    <a:p>
                      <a:endParaRPr lang="en-US" sz="1400">
                        <a:latin typeface="+mn-lt"/>
                      </a:endParaRPr>
                    </a:p>
                  </a:txBody>
                  <a:tcPr/>
                </a:tc>
                <a:tc>
                  <a:txBody>
                    <a:bodyPr/>
                    <a:lstStyle/>
                    <a:p>
                      <a:endParaRPr lang="en-US" sz="1400">
                        <a:latin typeface="+mn-lt"/>
                      </a:endParaRPr>
                    </a:p>
                  </a:txBody>
                  <a:tcPr/>
                </a:tc>
                <a:tc>
                  <a:txBody>
                    <a:bodyPr/>
                    <a:lstStyle/>
                    <a:p>
                      <a:pPr algn="ctr" fontAlgn="b"/>
                      <a:r>
                        <a:rPr lang="en-US" sz="1400" b="1" i="0" u="none" strike="noStrike" dirty="0">
                          <a:solidFill>
                            <a:srgbClr val="000000"/>
                          </a:solidFill>
                          <a:effectLst/>
                          <a:latin typeface="+mn-lt"/>
                        </a:rPr>
                        <a:t>$10,048</a:t>
                      </a:r>
                    </a:p>
                  </a:txBody>
                  <a:tcPr marL="9525" marR="9525" marT="9525" marB="0" anchor="b"/>
                </a:tc>
                <a:extLst>
                  <a:ext uri="{0D108BD9-81ED-4DB2-BD59-A6C34878D82A}">
                    <a16:rowId xmlns:a16="http://schemas.microsoft.com/office/drawing/2014/main" val="743986092"/>
                  </a:ext>
                </a:extLst>
              </a:tr>
            </a:tbl>
          </a:graphicData>
        </a:graphic>
      </p:graphicFrame>
      <p:pic>
        <p:nvPicPr>
          <p:cNvPr id="4" name="Picture 3">
            <a:extLst>
              <a:ext uri="{FF2B5EF4-FFF2-40B4-BE49-F238E27FC236}">
                <a16:creationId xmlns:a16="http://schemas.microsoft.com/office/drawing/2014/main" id="{9F8933E4-3132-261D-D3C9-7A9921B9CA29}"/>
              </a:ext>
            </a:extLst>
          </p:cNvPr>
          <p:cNvPicPr>
            <a:picLocks noChangeAspect="1"/>
          </p:cNvPicPr>
          <p:nvPr/>
        </p:nvPicPr>
        <p:blipFill>
          <a:blip r:embed="rId2"/>
          <a:stretch>
            <a:fillRect/>
          </a:stretch>
        </p:blipFill>
        <p:spPr>
          <a:xfrm>
            <a:off x="2207780" y="0"/>
            <a:ext cx="7474344" cy="963251"/>
          </a:xfrm>
          <a:prstGeom prst="rect">
            <a:avLst/>
          </a:prstGeom>
          <a:noFill/>
        </p:spPr>
      </p:pic>
    </p:spTree>
    <p:extLst>
      <p:ext uri="{BB962C8B-B14F-4D97-AF65-F5344CB8AC3E}">
        <p14:creationId xmlns:p14="http://schemas.microsoft.com/office/powerpoint/2010/main" val="1302086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9F73092-89DE-3592-AEA6-E2232E47456A}"/>
              </a:ext>
            </a:extLst>
          </p:cNvPr>
          <p:cNvGraphicFramePr>
            <a:graphicFrameLocks noGrp="1"/>
          </p:cNvGraphicFramePr>
          <p:nvPr/>
        </p:nvGraphicFramePr>
        <p:xfrm>
          <a:off x="2031999" y="2095500"/>
          <a:ext cx="8128002" cy="2675997"/>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1742811829"/>
                    </a:ext>
                  </a:extLst>
                </a:gridCol>
                <a:gridCol w="1354667">
                  <a:extLst>
                    <a:ext uri="{9D8B030D-6E8A-4147-A177-3AD203B41FA5}">
                      <a16:colId xmlns:a16="http://schemas.microsoft.com/office/drawing/2014/main" val="3284856447"/>
                    </a:ext>
                  </a:extLst>
                </a:gridCol>
                <a:gridCol w="1354667">
                  <a:extLst>
                    <a:ext uri="{9D8B030D-6E8A-4147-A177-3AD203B41FA5}">
                      <a16:colId xmlns:a16="http://schemas.microsoft.com/office/drawing/2014/main" val="4249428390"/>
                    </a:ext>
                  </a:extLst>
                </a:gridCol>
                <a:gridCol w="1354667">
                  <a:extLst>
                    <a:ext uri="{9D8B030D-6E8A-4147-A177-3AD203B41FA5}">
                      <a16:colId xmlns:a16="http://schemas.microsoft.com/office/drawing/2014/main" val="2650546966"/>
                    </a:ext>
                  </a:extLst>
                </a:gridCol>
                <a:gridCol w="1354667">
                  <a:extLst>
                    <a:ext uri="{9D8B030D-6E8A-4147-A177-3AD203B41FA5}">
                      <a16:colId xmlns:a16="http://schemas.microsoft.com/office/drawing/2014/main" val="2311644502"/>
                    </a:ext>
                  </a:extLst>
                </a:gridCol>
                <a:gridCol w="1354667">
                  <a:extLst>
                    <a:ext uri="{9D8B030D-6E8A-4147-A177-3AD203B41FA5}">
                      <a16:colId xmlns:a16="http://schemas.microsoft.com/office/drawing/2014/main" val="3622052097"/>
                    </a:ext>
                  </a:extLst>
                </a:gridCol>
              </a:tblGrid>
              <a:tr h="176106">
                <a:tc>
                  <a:txBody>
                    <a:bodyPr/>
                    <a:lstStyle/>
                    <a:p>
                      <a:pPr marL="0" marR="0" algn="ctr">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District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Membership</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Total % of Goal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District Goal In Dollars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2023-2024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Goal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2022-2023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Fundraising</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9419028"/>
                  </a:ext>
                </a:extLst>
              </a:tr>
              <a:tr h="649394">
                <a:tc>
                  <a:txBody>
                    <a:bodyPr/>
                    <a:lstStyle/>
                    <a:p>
                      <a:pPr marL="0" marR="0">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109 A</a:t>
                      </a:r>
                    </a:p>
                  </a:txBody>
                  <a:tcPr marL="68580" marR="68580" marT="0" marB="0"/>
                </a:tc>
                <a:tc>
                  <a:txBody>
                    <a:bodyPr/>
                    <a:lstStyle/>
                    <a:p>
                      <a:pPr marL="0" marR="0">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1270</a:t>
                      </a:r>
                    </a:p>
                  </a:txBody>
                  <a:tcPr marL="68580" marR="68580" marT="0" marB="0"/>
                </a:tc>
                <a:tc>
                  <a:txBody>
                    <a:bodyPr/>
                    <a:lstStyle/>
                    <a:p>
                      <a:endParaRPr lang="en-US" sz="1400" b="1" dirty="0">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$41,315</a:t>
                      </a:r>
                    </a:p>
                  </a:txBody>
                  <a:tcPr marL="9525" marR="9525" marT="9525" marB="0" anchor="b"/>
                </a:tc>
                <a:extLst>
                  <a:ext uri="{0D108BD9-81ED-4DB2-BD59-A6C34878D82A}">
                    <a16:rowId xmlns:a16="http://schemas.microsoft.com/office/drawing/2014/main" val="1128843855"/>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109 B</a:t>
                      </a:r>
                    </a:p>
                  </a:txBody>
                  <a:tcPr marL="68580" marR="68580" marT="0" marB="0"/>
                </a:tc>
                <a:tc>
                  <a:txBody>
                    <a:bodyPr/>
                    <a:lstStyle/>
                    <a:p>
                      <a:pPr marL="0" marR="0">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738</a:t>
                      </a:r>
                    </a:p>
                  </a:txBody>
                  <a:tcPr marL="68580" marR="68580" marT="0" marB="0"/>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$61,679</a:t>
                      </a:r>
                    </a:p>
                  </a:txBody>
                  <a:tcPr marL="9525" marR="9525" marT="9525" marB="0" anchor="b"/>
                </a:tc>
                <a:extLst>
                  <a:ext uri="{0D108BD9-81ED-4DB2-BD59-A6C34878D82A}">
                    <a16:rowId xmlns:a16="http://schemas.microsoft.com/office/drawing/2014/main" val="3970917180"/>
                  </a:ext>
                </a:extLst>
              </a:tr>
              <a:tr h="40386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120</a:t>
                      </a: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1123</a:t>
                      </a:r>
                    </a:p>
                  </a:txBody>
                  <a:tcPr marL="68580" marR="68580" marT="0" marB="0"/>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$3,675</a:t>
                      </a:r>
                    </a:p>
                  </a:txBody>
                  <a:tcPr marL="9525" marR="9525" marT="9525" marB="0" anchor="b"/>
                </a:tc>
                <a:extLst>
                  <a:ext uri="{0D108BD9-81ED-4DB2-BD59-A6C34878D82A}">
                    <a16:rowId xmlns:a16="http://schemas.microsoft.com/office/drawing/2014/main" val="821530865"/>
                  </a:ext>
                </a:extLst>
              </a:tr>
              <a:tr h="370840">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131</a:t>
                      </a:r>
                    </a:p>
                  </a:txBody>
                  <a:tcPr marL="68580" marR="68580" marT="0" marB="0"/>
                </a:tc>
                <a:tc>
                  <a:txBody>
                    <a:bodyPr/>
                    <a:lstStyle/>
                    <a:p>
                      <a:pPr marL="0" marR="0">
                        <a:lnSpc>
                          <a:spcPct val="107000"/>
                        </a:lnSpc>
                        <a:spcBef>
                          <a:spcPts val="0"/>
                        </a:spcBef>
                        <a:spcAft>
                          <a:spcPts val="0"/>
                        </a:spcAft>
                      </a:pPr>
                      <a:r>
                        <a:rPr lang="en-US" sz="1400" b="1" kern="100">
                          <a:effectLst/>
                          <a:latin typeface="+mn-lt"/>
                          <a:ea typeface="Calibri" panose="020F0502020204030204" pitchFamily="34" charset="0"/>
                          <a:cs typeface="Times New Roman" panose="02020603050405020304" pitchFamily="18" charset="0"/>
                        </a:rPr>
                        <a:t>733</a:t>
                      </a:r>
                    </a:p>
                  </a:txBody>
                  <a:tcPr marL="68580" marR="68580" marT="0" marB="0"/>
                </a:tc>
                <a:tc>
                  <a:txBody>
                    <a:bodyPr/>
                    <a:lstStyle/>
                    <a:p>
                      <a:endParaRPr lang="en-US" sz="1400" b="1">
                        <a:latin typeface="+mn-lt"/>
                      </a:endParaRPr>
                    </a:p>
                  </a:txBody>
                  <a:tcPr/>
                </a:tc>
                <a:tc>
                  <a:txBody>
                    <a:bodyPr/>
                    <a:lstStyle/>
                    <a:p>
                      <a:endParaRPr lang="en-US" sz="1400" b="1" dirty="0">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$400</a:t>
                      </a:r>
                    </a:p>
                  </a:txBody>
                  <a:tcPr marL="9525" marR="9525" marT="9525" marB="0" anchor="b"/>
                </a:tc>
                <a:extLst>
                  <a:ext uri="{0D108BD9-81ED-4DB2-BD59-A6C34878D82A}">
                    <a16:rowId xmlns:a16="http://schemas.microsoft.com/office/drawing/2014/main" val="2695730093"/>
                  </a:ext>
                </a:extLst>
              </a:tr>
              <a:tr h="370840">
                <a:tc>
                  <a:txBody>
                    <a:bodyPr/>
                    <a:lstStyle/>
                    <a:p>
                      <a:pPr marL="0" marR="0">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REP OF LATVIA</a:t>
                      </a:r>
                    </a:p>
                  </a:txBody>
                  <a:tcPr marL="68580" marR="68580" marT="0" marB="0"/>
                </a:tc>
                <a:tc>
                  <a:txBody>
                    <a:bodyPr/>
                    <a:lstStyle/>
                    <a:p>
                      <a:pPr marL="0" marR="0">
                        <a:lnSpc>
                          <a:spcPct val="107000"/>
                        </a:lnSpc>
                        <a:spcBef>
                          <a:spcPts val="0"/>
                        </a:spcBef>
                        <a:spcAft>
                          <a:spcPts val="0"/>
                        </a:spcAft>
                      </a:pPr>
                      <a:r>
                        <a:rPr lang="en-US" sz="1400" b="1" kern="100" dirty="0">
                          <a:effectLst/>
                          <a:latin typeface="+mn-lt"/>
                          <a:ea typeface="Calibri" panose="020F0502020204030204" pitchFamily="34" charset="0"/>
                          <a:cs typeface="Times New Roman" panose="02020603050405020304" pitchFamily="18" charset="0"/>
                        </a:rPr>
                        <a:t>33</a:t>
                      </a:r>
                    </a:p>
                  </a:txBody>
                  <a:tcPr marL="68580" marR="68580" marT="0" marB="0"/>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$0</a:t>
                      </a:r>
                    </a:p>
                  </a:txBody>
                  <a:tcPr marL="9525" marR="9525" marT="9525" marB="0" anchor="b"/>
                </a:tc>
                <a:extLst>
                  <a:ext uri="{0D108BD9-81ED-4DB2-BD59-A6C34878D82A}">
                    <a16:rowId xmlns:a16="http://schemas.microsoft.com/office/drawing/2014/main" val="2884171465"/>
                  </a:ext>
                </a:extLst>
              </a:tr>
            </a:tbl>
          </a:graphicData>
        </a:graphic>
      </p:graphicFrame>
      <p:pic>
        <p:nvPicPr>
          <p:cNvPr id="3" name="Picture 2">
            <a:extLst>
              <a:ext uri="{FF2B5EF4-FFF2-40B4-BE49-F238E27FC236}">
                <a16:creationId xmlns:a16="http://schemas.microsoft.com/office/drawing/2014/main" id="{58770079-C8F9-D6FD-8DB5-9CDD76212155}"/>
              </a:ext>
            </a:extLst>
          </p:cNvPr>
          <p:cNvPicPr>
            <a:picLocks noChangeAspect="1"/>
          </p:cNvPicPr>
          <p:nvPr/>
        </p:nvPicPr>
        <p:blipFill>
          <a:blip r:embed="rId2"/>
          <a:stretch>
            <a:fillRect/>
          </a:stretch>
        </p:blipFill>
        <p:spPr>
          <a:xfrm>
            <a:off x="2358828" y="489106"/>
            <a:ext cx="7474344" cy="963251"/>
          </a:xfrm>
          <a:prstGeom prst="rect">
            <a:avLst/>
          </a:prstGeom>
          <a:noFill/>
        </p:spPr>
      </p:pic>
    </p:spTree>
    <p:extLst>
      <p:ext uri="{BB962C8B-B14F-4D97-AF65-F5344CB8AC3E}">
        <p14:creationId xmlns:p14="http://schemas.microsoft.com/office/powerpoint/2010/main" val="1028488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D3DF277-FD7D-DB12-083E-2AED7335E19D}"/>
              </a:ext>
            </a:extLst>
          </p:cNvPr>
          <p:cNvSpPr txBox="1"/>
          <p:nvPr/>
        </p:nvSpPr>
        <p:spPr>
          <a:xfrm>
            <a:off x="3048000" y="332924"/>
            <a:ext cx="6096000" cy="595932"/>
          </a:xfrm>
          <a:prstGeom prst="rect">
            <a:avLst/>
          </a:prstGeom>
          <a:noFill/>
        </p:spPr>
        <p:txBody>
          <a:bodyPr wrap="square">
            <a:spAutoFit/>
          </a:bodyPr>
          <a:lstStyle/>
          <a:p>
            <a:pPr marL="0" marR="0">
              <a:lnSpc>
                <a:spcPct val="107000"/>
              </a:lnSpc>
              <a:spcBef>
                <a:spcPts val="0"/>
              </a:spcBef>
              <a:spcAft>
                <a:spcPts val="800"/>
              </a:spcAft>
            </a:pP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Area B total goal: US$523,006.61</a:t>
            </a:r>
          </a:p>
        </p:txBody>
      </p:sp>
      <p:graphicFrame>
        <p:nvGraphicFramePr>
          <p:cNvPr id="8" name="Table 8">
            <a:extLst>
              <a:ext uri="{FF2B5EF4-FFF2-40B4-BE49-F238E27FC236}">
                <a16:creationId xmlns:a16="http://schemas.microsoft.com/office/drawing/2014/main" id="{442BBA47-5967-4321-3C74-ECA3EB2D897F}"/>
              </a:ext>
            </a:extLst>
          </p:cNvPr>
          <p:cNvGraphicFramePr>
            <a:graphicFrameLocks noGrp="1"/>
          </p:cNvGraphicFramePr>
          <p:nvPr/>
        </p:nvGraphicFramePr>
        <p:xfrm>
          <a:off x="1917699" y="928856"/>
          <a:ext cx="8128002" cy="5459407"/>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3686577962"/>
                    </a:ext>
                  </a:extLst>
                </a:gridCol>
                <a:gridCol w="1354667">
                  <a:extLst>
                    <a:ext uri="{9D8B030D-6E8A-4147-A177-3AD203B41FA5}">
                      <a16:colId xmlns:a16="http://schemas.microsoft.com/office/drawing/2014/main" val="524824890"/>
                    </a:ext>
                  </a:extLst>
                </a:gridCol>
                <a:gridCol w="1354667">
                  <a:extLst>
                    <a:ext uri="{9D8B030D-6E8A-4147-A177-3AD203B41FA5}">
                      <a16:colId xmlns:a16="http://schemas.microsoft.com/office/drawing/2014/main" val="780394813"/>
                    </a:ext>
                  </a:extLst>
                </a:gridCol>
                <a:gridCol w="1354667">
                  <a:extLst>
                    <a:ext uri="{9D8B030D-6E8A-4147-A177-3AD203B41FA5}">
                      <a16:colId xmlns:a16="http://schemas.microsoft.com/office/drawing/2014/main" val="1589786938"/>
                    </a:ext>
                  </a:extLst>
                </a:gridCol>
                <a:gridCol w="1354667">
                  <a:extLst>
                    <a:ext uri="{9D8B030D-6E8A-4147-A177-3AD203B41FA5}">
                      <a16:colId xmlns:a16="http://schemas.microsoft.com/office/drawing/2014/main" val="105740208"/>
                    </a:ext>
                  </a:extLst>
                </a:gridCol>
                <a:gridCol w="1354667">
                  <a:extLst>
                    <a:ext uri="{9D8B030D-6E8A-4147-A177-3AD203B41FA5}">
                      <a16:colId xmlns:a16="http://schemas.microsoft.com/office/drawing/2014/main" val="964393941"/>
                    </a:ext>
                  </a:extLst>
                </a:gridCol>
              </a:tblGrid>
              <a:tr h="0">
                <a:tc>
                  <a:txBody>
                    <a:bodyPr/>
                    <a:lstStyle/>
                    <a:p>
                      <a:pPr marL="0" marR="0" algn="ctr">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District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Membership</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Total % of Goal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District Goal In Dollars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2023-2024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Goal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2022-2023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Fundraising</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0499639"/>
                  </a:ext>
                </a:extLst>
              </a:tr>
              <a:tr h="370840">
                <a:tc>
                  <a:txBody>
                    <a:bodyPr/>
                    <a:lstStyle/>
                    <a:p>
                      <a:pPr algn="l" fontAlgn="b"/>
                      <a:r>
                        <a:rPr lang="en-US" sz="1400" b="1" i="0" u="none" strike="noStrike" dirty="0">
                          <a:solidFill>
                            <a:srgbClr val="000000"/>
                          </a:solidFill>
                          <a:effectLst/>
                          <a:latin typeface="+mn-lt"/>
                        </a:rPr>
                        <a:t>102 E</a:t>
                      </a:r>
                    </a:p>
                  </a:txBody>
                  <a:tcPr marL="9525" marR="9525" marT="9525" marB="0" anchor="b"/>
                </a:tc>
                <a:tc>
                  <a:txBody>
                    <a:bodyPr/>
                    <a:lstStyle/>
                    <a:p>
                      <a:pPr algn="r" fontAlgn="b"/>
                      <a:r>
                        <a:rPr lang="en-US" sz="1400" b="1" i="0" u="none" strike="noStrike" dirty="0">
                          <a:solidFill>
                            <a:srgbClr val="000000"/>
                          </a:solidFill>
                          <a:effectLst/>
                          <a:latin typeface="+mn-lt"/>
                        </a:rPr>
                        <a:t>3301</a:t>
                      </a:r>
                    </a:p>
                  </a:txBody>
                  <a:tcPr marL="9525" marR="9525" marT="9525" marB="0" anchor="b"/>
                </a:tc>
                <a:tc>
                  <a:txBody>
                    <a:bodyPr/>
                    <a:lstStyle/>
                    <a:p>
                      <a:endParaRPr lang="en-US" sz="1400" b="1" dirty="0">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$5,273</a:t>
                      </a:r>
                    </a:p>
                  </a:txBody>
                  <a:tcPr marL="9525" marR="9525" marT="9525" marB="0" anchor="b"/>
                </a:tc>
                <a:extLst>
                  <a:ext uri="{0D108BD9-81ED-4DB2-BD59-A6C34878D82A}">
                    <a16:rowId xmlns:a16="http://schemas.microsoft.com/office/drawing/2014/main" val="1603722466"/>
                  </a:ext>
                </a:extLst>
              </a:tr>
              <a:tr h="370840">
                <a:tc>
                  <a:txBody>
                    <a:bodyPr/>
                    <a:lstStyle/>
                    <a:p>
                      <a:pPr algn="l" fontAlgn="b"/>
                      <a:r>
                        <a:rPr lang="en-US" sz="1400" b="1" i="0" u="none" strike="noStrike" dirty="0">
                          <a:solidFill>
                            <a:srgbClr val="000000"/>
                          </a:solidFill>
                          <a:effectLst/>
                          <a:latin typeface="+mn-lt"/>
                        </a:rPr>
                        <a:t>102 C</a:t>
                      </a:r>
                    </a:p>
                  </a:txBody>
                  <a:tcPr marL="9525" marR="9525" marT="9525" marB="0" anchor="b"/>
                </a:tc>
                <a:tc>
                  <a:txBody>
                    <a:bodyPr/>
                    <a:lstStyle/>
                    <a:p>
                      <a:pPr algn="r" fontAlgn="b"/>
                      <a:r>
                        <a:rPr lang="en-US" sz="1400" b="1" i="0" u="none" strike="noStrike" dirty="0">
                          <a:solidFill>
                            <a:srgbClr val="000000"/>
                          </a:solidFill>
                          <a:effectLst/>
                          <a:latin typeface="+mn-lt"/>
                        </a:rPr>
                        <a:t>2991</a:t>
                      </a:r>
                    </a:p>
                  </a:txBody>
                  <a:tcPr marL="9525" marR="9525" marT="9525" marB="0" anchor="b"/>
                </a:tc>
                <a:tc>
                  <a:txBody>
                    <a:bodyPr/>
                    <a:lstStyle/>
                    <a:p>
                      <a:endParaRPr lang="en-US" sz="1400" b="1" dirty="0">
                        <a:latin typeface="+mn-lt"/>
                      </a:endParaRPr>
                    </a:p>
                  </a:txBody>
                  <a:tcPr/>
                </a:tc>
                <a:tc>
                  <a:txBody>
                    <a:bodyPr/>
                    <a:lstStyle/>
                    <a:p>
                      <a:endParaRPr lang="en-US" sz="1400" b="1" dirty="0">
                        <a:latin typeface="+mn-lt"/>
                      </a:endParaRPr>
                    </a:p>
                  </a:txBody>
                  <a:tcPr/>
                </a:tc>
                <a:tc>
                  <a:txBody>
                    <a:bodyPr/>
                    <a:lstStyle/>
                    <a:p>
                      <a:endParaRPr lang="en-US" sz="1400" b="1" dirty="0">
                        <a:latin typeface="+mn-lt"/>
                      </a:endParaRPr>
                    </a:p>
                  </a:txBody>
                  <a:tcPr/>
                </a:tc>
                <a:tc>
                  <a:txBody>
                    <a:bodyPr/>
                    <a:lstStyle/>
                    <a:p>
                      <a:pPr algn="ctr" fontAlgn="b"/>
                      <a:r>
                        <a:rPr lang="en-US" sz="1400" b="1" i="0" u="none" strike="noStrike" dirty="0">
                          <a:solidFill>
                            <a:srgbClr val="000000"/>
                          </a:solidFill>
                          <a:effectLst/>
                          <a:latin typeface="+mn-lt"/>
                        </a:rPr>
                        <a:t>$3,500</a:t>
                      </a:r>
                    </a:p>
                  </a:txBody>
                  <a:tcPr marL="9525" marR="9525" marT="9525" marB="0" anchor="b"/>
                </a:tc>
                <a:extLst>
                  <a:ext uri="{0D108BD9-81ED-4DB2-BD59-A6C34878D82A}">
                    <a16:rowId xmlns:a16="http://schemas.microsoft.com/office/drawing/2014/main" val="3846127549"/>
                  </a:ext>
                </a:extLst>
              </a:tr>
              <a:tr h="370840">
                <a:tc>
                  <a:txBody>
                    <a:bodyPr/>
                    <a:lstStyle/>
                    <a:p>
                      <a:pPr algn="l" fontAlgn="b"/>
                      <a:r>
                        <a:rPr lang="en-US" sz="1400" b="1" i="0" u="none" strike="noStrike" dirty="0">
                          <a:solidFill>
                            <a:srgbClr val="000000"/>
                          </a:solidFill>
                          <a:effectLst/>
                          <a:latin typeface="+mn-lt"/>
                        </a:rPr>
                        <a:t>102 W</a:t>
                      </a:r>
                    </a:p>
                  </a:txBody>
                  <a:tcPr marL="9525" marR="9525" marT="9525" marB="0" anchor="b"/>
                </a:tc>
                <a:tc>
                  <a:txBody>
                    <a:bodyPr/>
                    <a:lstStyle/>
                    <a:p>
                      <a:pPr algn="r" fontAlgn="b"/>
                      <a:r>
                        <a:rPr lang="en-US" sz="1400" b="1" i="0" u="none" strike="noStrike" dirty="0">
                          <a:solidFill>
                            <a:srgbClr val="000000"/>
                          </a:solidFill>
                          <a:effectLst/>
                          <a:latin typeface="+mn-lt"/>
                        </a:rPr>
                        <a:t>4034</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$51,055</a:t>
                      </a:r>
                    </a:p>
                  </a:txBody>
                  <a:tcPr marL="9525" marR="9525" marT="9525" marB="0" anchor="b"/>
                </a:tc>
                <a:extLst>
                  <a:ext uri="{0D108BD9-81ED-4DB2-BD59-A6C34878D82A}">
                    <a16:rowId xmlns:a16="http://schemas.microsoft.com/office/drawing/2014/main" val="1602736085"/>
                  </a:ext>
                </a:extLst>
              </a:tr>
              <a:tr h="370840">
                <a:tc>
                  <a:txBody>
                    <a:bodyPr/>
                    <a:lstStyle/>
                    <a:p>
                      <a:pPr algn="l" fontAlgn="b"/>
                      <a:r>
                        <a:rPr lang="en-US" sz="1400" b="1" i="0" u="none" strike="noStrike" dirty="0">
                          <a:solidFill>
                            <a:srgbClr val="000000"/>
                          </a:solidFill>
                          <a:effectLst/>
                          <a:latin typeface="+mn-lt"/>
                        </a:rPr>
                        <a:t>111 N</a:t>
                      </a:r>
                    </a:p>
                  </a:txBody>
                  <a:tcPr marL="9525" marR="9525" marT="9525" marB="0" anchor="b"/>
                </a:tc>
                <a:tc>
                  <a:txBody>
                    <a:bodyPr/>
                    <a:lstStyle/>
                    <a:p>
                      <a:pPr algn="r" fontAlgn="b"/>
                      <a:r>
                        <a:rPr lang="en-US" sz="1400" b="1" i="0" u="none" strike="noStrike">
                          <a:solidFill>
                            <a:srgbClr val="000000"/>
                          </a:solidFill>
                          <a:effectLst/>
                          <a:latin typeface="+mn-lt"/>
                        </a:rPr>
                        <a:t>3434</a:t>
                      </a:r>
                    </a:p>
                  </a:txBody>
                  <a:tcPr marL="9525" marR="9525" marT="9525" marB="0" anchor="b"/>
                </a:tc>
                <a:tc>
                  <a:txBody>
                    <a:bodyPr/>
                    <a:lstStyle/>
                    <a:p>
                      <a:endParaRPr lang="en-US" sz="1400" b="1" dirty="0">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$5,973</a:t>
                      </a:r>
                    </a:p>
                  </a:txBody>
                  <a:tcPr marL="9525" marR="9525" marT="9525" marB="0" anchor="b"/>
                </a:tc>
                <a:extLst>
                  <a:ext uri="{0D108BD9-81ED-4DB2-BD59-A6C34878D82A}">
                    <a16:rowId xmlns:a16="http://schemas.microsoft.com/office/drawing/2014/main" val="827147482"/>
                  </a:ext>
                </a:extLst>
              </a:tr>
              <a:tr h="370840">
                <a:tc>
                  <a:txBody>
                    <a:bodyPr/>
                    <a:lstStyle/>
                    <a:p>
                      <a:pPr algn="l" fontAlgn="b"/>
                      <a:r>
                        <a:rPr lang="en-US" sz="1400" b="1" i="0" u="none" strike="noStrike" dirty="0">
                          <a:solidFill>
                            <a:srgbClr val="000000"/>
                          </a:solidFill>
                          <a:effectLst/>
                          <a:latin typeface="+mn-lt"/>
                        </a:rPr>
                        <a:t>111BN</a:t>
                      </a:r>
                    </a:p>
                  </a:txBody>
                  <a:tcPr marL="9525" marR="9525" marT="9525" marB="0" anchor="b"/>
                </a:tc>
                <a:tc>
                  <a:txBody>
                    <a:bodyPr/>
                    <a:lstStyle/>
                    <a:p>
                      <a:pPr algn="r" fontAlgn="b"/>
                      <a:r>
                        <a:rPr lang="en-US" sz="1400" b="1" i="0" u="none" strike="noStrike">
                          <a:solidFill>
                            <a:srgbClr val="000000"/>
                          </a:solidFill>
                          <a:effectLst/>
                          <a:latin typeface="+mn-lt"/>
                        </a:rPr>
                        <a:t>2351</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dirty="0">
                          <a:solidFill>
                            <a:srgbClr val="000000"/>
                          </a:solidFill>
                          <a:effectLst/>
                          <a:latin typeface="+mn-lt"/>
                        </a:rPr>
                        <a:t>$1,000</a:t>
                      </a:r>
                    </a:p>
                    <a:p>
                      <a:pPr algn="ctr"/>
                      <a:endParaRPr lang="en-US" sz="1400" b="1" dirty="0">
                        <a:latin typeface="+mn-lt"/>
                      </a:endParaRPr>
                    </a:p>
                  </a:txBody>
                  <a:tcPr/>
                </a:tc>
                <a:extLst>
                  <a:ext uri="{0D108BD9-81ED-4DB2-BD59-A6C34878D82A}">
                    <a16:rowId xmlns:a16="http://schemas.microsoft.com/office/drawing/2014/main" val="4170223101"/>
                  </a:ext>
                </a:extLst>
              </a:tr>
              <a:tr h="370840">
                <a:tc>
                  <a:txBody>
                    <a:bodyPr/>
                    <a:lstStyle/>
                    <a:p>
                      <a:pPr algn="l" fontAlgn="b"/>
                      <a:r>
                        <a:rPr lang="en-US" sz="1400" b="1" i="0" u="none" strike="noStrike" dirty="0">
                          <a:solidFill>
                            <a:srgbClr val="000000"/>
                          </a:solidFill>
                          <a:effectLst/>
                          <a:latin typeface="+mn-lt"/>
                        </a:rPr>
                        <a:t>111BO</a:t>
                      </a:r>
                    </a:p>
                  </a:txBody>
                  <a:tcPr marL="9525" marR="9525" marT="9525" marB="0" anchor="b"/>
                </a:tc>
                <a:tc>
                  <a:txBody>
                    <a:bodyPr/>
                    <a:lstStyle/>
                    <a:p>
                      <a:pPr algn="r" fontAlgn="b"/>
                      <a:r>
                        <a:rPr lang="en-US" sz="1400" b="1" i="0" u="none" strike="noStrike">
                          <a:solidFill>
                            <a:srgbClr val="000000"/>
                          </a:solidFill>
                          <a:effectLst/>
                          <a:latin typeface="+mn-lt"/>
                        </a:rPr>
                        <a:t>1669</a:t>
                      </a:r>
                    </a:p>
                  </a:txBody>
                  <a:tcPr marL="9525" marR="9525" marT="9525" marB="0" anchor="b"/>
                </a:tc>
                <a:tc>
                  <a:txBody>
                    <a:bodyPr/>
                    <a:lstStyle/>
                    <a:p>
                      <a:endParaRPr lang="en-US" sz="1400" b="1" dirty="0">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$200</a:t>
                      </a:r>
                    </a:p>
                  </a:txBody>
                  <a:tcPr marL="9525" marR="9525" marT="9525" marB="0" anchor="b"/>
                </a:tc>
                <a:extLst>
                  <a:ext uri="{0D108BD9-81ED-4DB2-BD59-A6C34878D82A}">
                    <a16:rowId xmlns:a16="http://schemas.microsoft.com/office/drawing/2014/main" val="3084974303"/>
                  </a:ext>
                </a:extLst>
              </a:tr>
              <a:tr h="370840">
                <a:tc>
                  <a:txBody>
                    <a:bodyPr/>
                    <a:lstStyle/>
                    <a:p>
                      <a:pPr algn="l" fontAlgn="b"/>
                      <a:r>
                        <a:rPr lang="en-US" sz="1400" b="1" i="0" u="none" strike="noStrike" dirty="0">
                          <a:solidFill>
                            <a:srgbClr val="000000"/>
                          </a:solidFill>
                          <a:effectLst/>
                          <a:latin typeface="+mn-lt"/>
                        </a:rPr>
                        <a:t>111BS</a:t>
                      </a:r>
                    </a:p>
                  </a:txBody>
                  <a:tcPr marL="9525" marR="9525" marT="9525" marB="0" anchor="b"/>
                </a:tc>
                <a:tc>
                  <a:txBody>
                    <a:bodyPr/>
                    <a:lstStyle/>
                    <a:p>
                      <a:pPr algn="r" fontAlgn="b"/>
                      <a:r>
                        <a:rPr lang="en-US" sz="1400" b="1" i="0" u="none" strike="noStrike" dirty="0">
                          <a:solidFill>
                            <a:srgbClr val="000000"/>
                          </a:solidFill>
                          <a:effectLst/>
                          <a:latin typeface="+mn-lt"/>
                        </a:rPr>
                        <a:t>3522</a:t>
                      </a:r>
                    </a:p>
                  </a:txBody>
                  <a:tcPr marL="9525" marR="9525" marT="9525" marB="0" anchor="b"/>
                </a:tc>
                <a:tc>
                  <a:txBody>
                    <a:bodyPr/>
                    <a:lstStyle/>
                    <a:p>
                      <a:endParaRPr lang="en-US" sz="1400" b="1">
                        <a:latin typeface="+mn-lt"/>
                      </a:endParaRPr>
                    </a:p>
                  </a:txBody>
                  <a:tcPr/>
                </a:tc>
                <a:tc>
                  <a:txBody>
                    <a:bodyPr/>
                    <a:lstStyle/>
                    <a:p>
                      <a:endParaRPr lang="en-US" sz="1400" b="1" dirty="0">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$385</a:t>
                      </a:r>
                    </a:p>
                  </a:txBody>
                  <a:tcPr marL="9525" marR="9525" marT="9525" marB="0" anchor="b"/>
                </a:tc>
                <a:extLst>
                  <a:ext uri="{0D108BD9-81ED-4DB2-BD59-A6C34878D82A}">
                    <a16:rowId xmlns:a16="http://schemas.microsoft.com/office/drawing/2014/main" val="1782507046"/>
                  </a:ext>
                </a:extLst>
              </a:tr>
              <a:tr h="370840">
                <a:tc>
                  <a:txBody>
                    <a:bodyPr/>
                    <a:lstStyle/>
                    <a:p>
                      <a:pPr algn="l" fontAlgn="b"/>
                      <a:r>
                        <a:rPr lang="en-US" sz="1400" b="1" i="0" u="none" strike="noStrike" dirty="0">
                          <a:solidFill>
                            <a:srgbClr val="000000"/>
                          </a:solidFill>
                          <a:effectLst/>
                          <a:latin typeface="+mn-lt"/>
                        </a:rPr>
                        <a:t>111MN</a:t>
                      </a:r>
                    </a:p>
                  </a:txBody>
                  <a:tcPr marL="9525" marR="9525" marT="9525" marB="0" anchor="b"/>
                </a:tc>
                <a:tc>
                  <a:txBody>
                    <a:bodyPr/>
                    <a:lstStyle/>
                    <a:p>
                      <a:pPr algn="r" fontAlgn="b"/>
                      <a:r>
                        <a:rPr lang="en-US" sz="1400" b="1" i="0" u="none" strike="noStrike">
                          <a:solidFill>
                            <a:srgbClr val="000000"/>
                          </a:solidFill>
                          <a:effectLst/>
                          <a:latin typeface="+mn-lt"/>
                        </a:rPr>
                        <a:t>4199</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$840</a:t>
                      </a:r>
                    </a:p>
                  </a:txBody>
                  <a:tcPr marL="9525" marR="9525" marT="9525" marB="0" anchor="b"/>
                </a:tc>
                <a:extLst>
                  <a:ext uri="{0D108BD9-81ED-4DB2-BD59-A6C34878D82A}">
                    <a16:rowId xmlns:a16="http://schemas.microsoft.com/office/drawing/2014/main" val="1136110153"/>
                  </a:ext>
                </a:extLst>
              </a:tr>
              <a:tr h="370840">
                <a:tc>
                  <a:txBody>
                    <a:bodyPr/>
                    <a:lstStyle/>
                    <a:p>
                      <a:pPr algn="l" fontAlgn="b"/>
                      <a:r>
                        <a:rPr lang="en-US" sz="1400" b="1" i="0" u="none" strike="noStrike" dirty="0">
                          <a:solidFill>
                            <a:srgbClr val="000000"/>
                          </a:solidFill>
                          <a:effectLst/>
                          <a:latin typeface="+mn-lt"/>
                        </a:rPr>
                        <a:t>111MS</a:t>
                      </a:r>
                    </a:p>
                  </a:txBody>
                  <a:tcPr marL="9525" marR="9525" marT="9525" marB="0" anchor="b"/>
                </a:tc>
                <a:tc>
                  <a:txBody>
                    <a:bodyPr/>
                    <a:lstStyle/>
                    <a:p>
                      <a:pPr algn="r" fontAlgn="b"/>
                      <a:r>
                        <a:rPr lang="en-US" sz="1400" b="1" i="0" u="none" strike="noStrike" dirty="0">
                          <a:solidFill>
                            <a:srgbClr val="000000"/>
                          </a:solidFill>
                          <a:effectLst/>
                          <a:latin typeface="+mn-lt"/>
                        </a:rPr>
                        <a:t>4052</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$550</a:t>
                      </a:r>
                    </a:p>
                  </a:txBody>
                  <a:tcPr marL="9525" marR="9525" marT="9525" marB="0" anchor="b"/>
                </a:tc>
                <a:extLst>
                  <a:ext uri="{0D108BD9-81ED-4DB2-BD59-A6C34878D82A}">
                    <a16:rowId xmlns:a16="http://schemas.microsoft.com/office/drawing/2014/main" val="3991319476"/>
                  </a:ext>
                </a:extLst>
              </a:tr>
              <a:tr h="370840">
                <a:tc>
                  <a:txBody>
                    <a:bodyPr/>
                    <a:lstStyle/>
                    <a:p>
                      <a:pPr algn="l" fontAlgn="b"/>
                      <a:r>
                        <a:rPr lang="en-US" sz="1400" b="1" i="0" u="none" strike="noStrike" dirty="0">
                          <a:solidFill>
                            <a:srgbClr val="000000"/>
                          </a:solidFill>
                          <a:effectLst/>
                          <a:latin typeface="+mn-lt"/>
                        </a:rPr>
                        <a:t>111NB</a:t>
                      </a:r>
                    </a:p>
                  </a:txBody>
                  <a:tcPr marL="9525" marR="9525" marT="9525" marB="0" anchor="b"/>
                </a:tc>
                <a:tc>
                  <a:txBody>
                    <a:bodyPr/>
                    <a:lstStyle/>
                    <a:p>
                      <a:pPr algn="r" fontAlgn="b"/>
                      <a:r>
                        <a:rPr lang="en-US" sz="1400" b="1" i="0" u="none" strike="noStrike">
                          <a:solidFill>
                            <a:srgbClr val="000000"/>
                          </a:solidFill>
                          <a:effectLst/>
                          <a:latin typeface="+mn-lt"/>
                        </a:rPr>
                        <a:t>1997</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$2,000</a:t>
                      </a:r>
                    </a:p>
                  </a:txBody>
                  <a:tcPr marL="9525" marR="9525" marT="9525" marB="0" anchor="b"/>
                </a:tc>
                <a:extLst>
                  <a:ext uri="{0D108BD9-81ED-4DB2-BD59-A6C34878D82A}">
                    <a16:rowId xmlns:a16="http://schemas.microsoft.com/office/drawing/2014/main" val="822731547"/>
                  </a:ext>
                </a:extLst>
              </a:tr>
              <a:tr h="370840">
                <a:tc>
                  <a:txBody>
                    <a:bodyPr/>
                    <a:lstStyle/>
                    <a:p>
                      <a:pPr algn="l" fontAlgn="b"/>
                      <a:r>
                        <a:rPr lang="en-US" sz="1400" b="1" i="0" u="none" strike="noStrike" dirty="0">
                          <a:solidFill>
                            <a:srgbClr val="000000"/>
                          </a:solidFill>
                          <a:effectLst/>
                          <a:latin typeface="+mn-lt"/>
                        </a:rPr>
                        <a:t>111NH</a:t>
                      </a:r>
                    </a:p>
                  </a:txBody>
                  <a:tcPr marL="9525" marR="9525" marT="9525" marB="0" anchor="b"/>
                </a:tc>
                <a:tc>
                  <a:txBody>
                    <a:bodyPr/>
                    <a:lstStyle/>
                    <a:p>
                      <a:pPr algn="r" fontAlgn="b"/>
                      <a:r>
                        <a:rPr lang="en-US" sz="1400" b="1" i="0" u="none" strike="noStrike">
                          <a:solidFill>
                            <a:srgbClr val="000000"/>
                          </a:solidFill>
                          <a:effectLst/>
                          <a:latin typeface="+mn-lt"/>
                        </a:rPr>
                        <a:t>3045</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$0</a:t>
                      </a:r>
                    </a:p>
                  </a:txBody>
                  <a:tcPr marL="9525" marR="9525" marT="9525" marB="0" anchor="b"/>
                </a:tc>
                <a:extLst>
                  <a:ext uri="{0D108BD9-81ED-4DB2-BD59-A6C34878D82A}">
                    <a16:rowId xmlns:a16="http://schemas.microsoft.com/office/drawing/2014/main" val="4064214210"/>
                  </a:ext>
                </a:extLst>
              </a:tr>
              <a:tr h="370840">
                <a:tc>
                  <a:txBody>
                    <a:bodyPr/>
                    <a:lstStyle/>
                    <a:p>
                      <a:pPr algn="l" fontAlgn="b"/>
                      <a:r>
                        <a:rPr lang="en-US" sz="1400" b="1" i="0" u="none" strike="noStrike" dirty="0">
                          <a:solidFill>
                            <a:srgbClr val="000000"/>
                          </a:solidFill>
                          <a:effectLst/>
                          <a:latin typeface="+mn-lt"/>
                        </a:rPr>
                        <a:t>111NW</a:t>
                      </a:r>
                    </a:p>
                  </a:txBody>
                  <a:tcPr marL="9525" marR="9525" marT="9525" marB="0" anchor="b"/>
                </a:tc>
                <a:tc>
                  <a:txBody>
                    <a:bodyPr/>
                    <a:lstStyle/>
                    <a:p>
                      <a:pPr algn="r" fontAlgn="b"/>
                      <a:r>
                        <a:rPr lang="en-US" sz="1400" b="1" i="0" u="none" strike="noStrike">
                          <a:solidFill>
                            <a:srgbClr val="000000"/>
                          </a:solidFill>
                          <a:effectLst/>
                          <a:latin typeface="+mn-lt"/>
                        </a:rPr>
                        <a:t>2456</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$100</a:t>
                      </a:r>
                    </a:p>
                  </a:txBody>
                  <a:tcPr marL="9525" marR="9525" marT="9525" marB="0" anchor="b"/>
                </a:tc>
                <a:extLst>
                  <a:ext uri="{0D108BD9-81ED-4DB2-BD59-A6C34878D82A}">
                    <a16:rowId xmlns:a16="http://schemas.microsoft.com/office/drawing/2014/main" val="233911363"/>
                  </a:ext>
                </a:extLst>
              </a:tr>
              <a:tr h="351784">
                <a:tc>
                  <a:txBody>
                    <a:bodyPr/>
                    <a:lstStyle/>
                    <a:p>
                      <a:pPr algn="l" fontAlgn="b"/>
                      <a:r>
                        <a:rPr lang="en-US" sz="1400" b="1" i="0" u="none" strike="noStrike" dirty="0">
                          <a:solidFill>
                            <a:srgbClr val="000000"/>
                          </a:solidFill>
                          <a:effectLst/>
                          <a:latin typeface="+mn-lt"/>
                        </a:rPr>
                        <a:t>111OM</a:t>
                      </a:r>
                    </a:p>
                  </a:txBody>
                  <a:tcPr marL="9525" marR="9525" marT="9525" marB="0" anchor="b"/>
                </a:tc>
                <a:tc>
                  <a:txBody>
                    <a:bodyPr/>
                    <a:lstStyle/>
                    <a:p>
                      <a:pPr algn="r" fontAlgn="b"/>
                      <a:r>
                        <a:rPr lang="en-US" sz="1400" b="1" i="0" u="none" strike="noStrike" dirty="0">
                          <a:solidFill>
                            <a:srgbClr val="000000"/>
                          </a:solidFill>
                          <a:effectLst/>
                          <a:latin typeface="+mn-lt"/>
                        </a:rPr>
                        <a:t>1844</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$0</a:t>
                      </a:r>
                    </a:p>
                  </a:txBody>
                  <a:tcPr marL="9525" marR="9525" marT="9525" marB="0" anchor="b"/>
                </a:tc>
                <a:extLst>
                  <a:ext uri="{0D108BD9-81ED-4DB2-BD59-A6C34878D82A}">
                    <a16:rowId xmlns:a16="http://schemas.microsoft.com/office/drawing/2014/main" val="604925860"/>
                  </a:ext>
                </a:extLst>
              </a:tr>
            </a:tbl>
          </a:graphicData>
        </a:graphic>
      </p:graphicFrame>
    </p:spTree>
    <p:extLst>
      <p:ext uri="{BB962C8B-B14F-4D97-AF65-F5344CB8AC3E}">
        <p14:creationId xmlns:p14="http://schemas.microsoft.com/office/powerpoint/2010/main" val="857314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22E0D8C-F6FD-1181-FE5D-E6649A717409}"/>
              </a:ext>
            </a:extLst>
          </p:cNvPr>
          <p:cNvGraphicFramePr>
            <a:graphicFrameLocks noGrp="1"/>
          </p:cNvGraphicFramePr>
          <p:nvPr/>
        </p:nvGraphicFramePr>
        <p:xfrm>
          <a:off x="2031999" y="973666"/>
          <a:ext cx="8128002" cy="5331143"/>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4231806462"/>
                    </a:ext>
                  </a:extLst>
                </a:gridCol>
                <a:gridCol w="1354667">
                  <a:extLst>
                    <a:ext uri="{9D8B030D-6E8A-4147-A177-3AD203B41FA5}">
                      <a16:colId xmlns:a16="http://schemas.microsoft.com/office/drawing/2014/main" val="1945292701"/>
                    </a:ext>
                  </a:extLst>
                </a:gridCol>
                <a:gridCol w="1354667">
                  <a:extLst>
                    <a:ext uri="{9D8B030D-6E8A-4147-A177-3AD203B41FA5}">
                      <a16:colId xmlns:a16="http://schemas.microsoft.com/office/drawing/2014/main" val="2350301032"/>
                    </a:ext>
                  </a:extLst>
                </a:gridCol>
                <a:gridCol w="1354667">
                  <a:extLst>
                    <a:ext uri="{9D8B030D-6E8A-4147-A177-3AD203B41FA5}">
                      <a16:colId xmlns:a16="http://schemas.microsoft.com/office/drawing/2014/main" val="1880621247"/>
                    </a:ext>
                  </a:extLst>
                </a:gridCol>
                <a:gridCol w="1354667">
                  <a:extLst>
                    <a:ext uri="{9D8B030D-6E8A-4147-A177-3AD203B41FA5}">
                      <a16:colId xmlns:a16="http://schemas.microsoft.com/office/drawing/2014/main" val="2112166372"/>
                    </a:ext>
                  </a:extLst>
                </a:gridCol>
                <a:gridCol w="1354667">
                  <a:extLst>
                    <a:ext uri="{9D8B030D-6E8A-4147-A177-3AD203B41FA5}">
                      <a16:colId xmlns:a16="http://schemas.microsoft.com/office/drawing/2014/main" val="2555617421"/>
                    </a:ext>
                  </a:extLst>
                </a:gridCol>
              </a:tblGrid>
              <a:tr h="398251">
                <a:tc>
                  <a:txBody>
                    <a:bodyPr/>
                    <a:lstStyle/>
                    <a:p>
                      <a:pPr marL="0" marR="0" algn="ctr">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District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Membership</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Total % of Goal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District Goal In Dollars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2023-2024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Goal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2022-2023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Fundraising</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0218138"/>
                  </a:ext>
                </a:extLst>
              </a:tr>
              <a:tr h="370840">
                <a:tc>
                  <a:txBody>
                    <a:bodyPr/>
                    <a:lstStyle/>
                    <a:p>
                      <a:pPr algn="l" fontAlgn="b"/>
                      <a:r>
                        <a:rPr lang="en-US" sz="1400" b="1" i="0" u="none" strike="noStrike" dirty="0">
                          <a:solidFill>
                            <a:srgbClr val="000000"/>
                          </a:solidFill>
                          <a:effectLst/>
                          <a:latin typeface="+mn-lt"/>
                        </a:rPr>
                        <a:t>111ON</a:t>
                      </a:r>
                    </a:p>
                  </a:txBody>
                  <a:tcPr marL="9525" marR="9525" marT="9525" marB="0" anchor="b"/>
                </a:tc>
                <a:tc>
                  <a:txBody>
                    <a:bodyPr/>
                    <a:lstStyle/>
                    <a:p>
                      <a:pPr algn="r" fontAlgn="b"/>
                      <a:r>
                        <a:rPr lang="en-US" sz="1400" b="1" i="0" u="none" strike="noStrike">
                          <a:solidFill>
                            <a:srgbClr val="000000"/>
                          </a:solidFill>
                          <a:effectLst/>
                          <a:latin typeface="+mn-lt"/>
                        </a:rPr>
                        <a:t>2075</a:t>
                      </a:r>
                    </a:p>
                  </a:txBody>
                  <a:tcPr marL="9525" marR="9525" marT="9525" marB="0" anchor="b"/>
                </a:tc>
                <a:tc>
                  <a:txBody>
                    <a:bodyPr/>
                    <a:lstStyle/>
                    <a:p>
                      <a:endParaRPr lang="en-US" b="1" dirty="0">
                        <a:latin typeface="+mn-lt"/>
                      </a:endParaRPr>
                    </a:p>
                  </a:txBody>
                  <a:tcPr/>
                </a:tc>
                <a:tc>
                  <a:txBody>
                    <a:bodyPr/>
                    <a:lstStyle/>
                    <a:p>
                      <a:endParaRPr lang="en-US" b="1">
                        <a:latin typeface="+mn-lt"/>
                      </a:endParaRPr>
                    </a:p>
                  </a:txBody>
                  <a:tcPr/>
                </a:tc>
                <a:tc>
                  <a:txBody>
                    <a:bodyPr/>
                    <a:lstStyle/>
                    <a:p>
                      <a:endParaRPr lang="en-US" b="1">
                        <a:latin typeface="+mn-lt"/>
                      </a:endParaRPr>
                    </a:p>
                  </a:txBody>
                  <a:tcPr/>
                </a:tc>
                <a:tc>
                  <a:txBody>
                    <a:bodyPr/>
                    <a:lstStyle/>
                    <a:p>
                      <a:pPr algn="ctr" fontAlgn="b"/>
                      <a:r>
                        <a:rPr lang="en-US" sz="1400" b="1" i="0" u="none" strike="noStrike" dirty="0">
                          <a:solidFill>
                            <a:srgbClr val="000000"/>
                          </a:solidFill>
                          <a:effectLst/>
                          <a:latin typeface="+mn-lt"/>
                        </a:rPr>
                        <a:t>$600</a:t>
                      </a:r>
                    </a:p>
                  </a:txBody>
                  <a:tcPr marL="9525" marR="9525" marT="9525" marB="0" anchor="b"/>
                </a:tc>
                <a:extLst>
                  <a:ext uri="{0D108BD9-81ED-4DB2-BD59-A6C34878D82A}">
                    <a16:rowId xmlns:a16="http://schemas.microsoft.com/office/drawing/2014/main" val="2887514501"/>
                  </a:ext>
                </a:extLst>
              </a:tr>
              <a:tr h="370840">
                <a:tc>
                  <a:txBody>
                    <a:bodyPr/>
                    <a:lstStyle/>
                    <a:p>
                      <a:pPr algn="l" fontAlgn="b"/>
                      <a:r>
                        <a:rPr lang="en-US" sz="1400" b="1" i="0" u="none" strike="noStrike" dirty="0">
                          <a:solidFill>
                            <a:srgbClr val="000000"/>
                          </a:solidFill>
                          <a:effectLst/>
                          <a:latin typeface="+mn-lt"/>
                        </a:rPr>
                        <a:t>111OS</a:t>
                      </a:r>
                    </a:p>
                  </a:txBody>
                  <a:tcPr marL="9525" marR="9525" marT="9525" marB="0" anchor="b"/>
                </a:tc>
                <a:tc>
                  <a:txBody>
                    <a:bodyPr/>
                    <a:lstStyle/>
                    <a:p>
                      <a:pPr algn="r" fontAlgn="b"/>
                      <a:r>
                        <a:rPr lang="en-US" sz="1400" b="1" i="0" u="none" strike="noStrike" dirty="0">
                          <a:solidFill>
                            <a:srgbClr val="000000"/>
                          </a:solidFill>
                          <a:effectLst/>
                          <a:latin typeface="+mn-lt"/>
                        </a:rPr>
                        <a:t>1685</a:t>
                      </a:r>
                    </a:p>
                  </a:txBody>
                  <a:tcPr marL="9525" marR="9525" marT="9525" marB="0" anchor="b"/>
                </a:tc>
                <a:tc>
                  <a:txBody>
                    <a:bodyPr/>
                    <a:lstStyle/>
                    <a:p>
                      <a:endParaRPr lang="en-US" b="1">
                        <a:latin typeface="+mn-lt"/>
                      </a:endParaRPr>
                    </a:p>
                  </a:txBody>
                  <a:tcPr/>
                </a:tc>
                <a:tc>
                  <a:txBody>
                    <a:bodyPr/>
                    <a:lstStyle/>
                    <a:p>
                      <a:endParaRPr lang="en-US" b="1">
                        <a:latin typeface="+mn-lt"/>
                      </a:endParaRPr>
                    </a:p>
                  </a:txBody>
                  <a:tcPr/>
                </a:tc>
                <a:tc>
                  <a:txBody>
                    <a:bodyPr/>
                    <a:lstStyle/>
                    <a:p>
                      <a:endParaRPr lang="en-US" b="1">
                        <a:latin typeface="+mn-lt"/>
                      </a:endParaRPr>
                    </a:p>
                  </a:txBody>
                  <a:tcPr/>
                </a:tc>
                <a:tc>
                  <a:txBody>
                    <a:bodyPr/>
                    <a:lstStyle/>
                    <a:p>
                      <a:pPr algn="ctr" fontAlgn="b"/>
                      <a:r>
                        <a:rPr lang="en-US" sz="1400" b="1" i="0" u="none" strike="noStrike" dirty="0">
                          <a:solidFill>
                            <a:srgbClr val="000000"/>
                          </a:solidFill>
                          <a:effectLst/>
                          <a:latin typeface="+mn-lt"/>
                        </a:rPr>
                        <a:t>$100</a:t>
                      </a:r>
                    </a:p>
                  </a:txBody>
                  <a:tcPr marL="9525" marR="9525" marT="9525" marB="0" anchor="b"/>
                </a:tc>
                <a:extLst>
                  <a:ext uri="{0D108BD9-81ED-4DB2-BD59-A6C34878D82A}">
                    <a16:rowId xmlns:a16="http://schemas.microsoft.com/office/drawing/2014/main" val="2468222203"/>
                  </a:ext>
                </a:extLst>
              </a:tr>
              <a:tr h="370840">
                <a:tc>
                  <a:txBody>
                    <a:bodyPr/>
                    <a:lstStyle/>
                    <a:p>
                      <a:pPr algn="l" fontAlgn="b"/>
                      <a:r>
                        <a:rPr lang="en-US" sz="1400" b="1" i="0" u="none" strike="noStrike" dirty="0">
                          <a:solidFill>
                            <a:srgbClr val="000000"/>
                          </a:solidFill>
                          <a:effectLst/>
                          <a:latin typeface="+mn-lt"/>
                        </a:rPr>
                        <a:t>111RN</a:t>
                      </a:r>
                    </a:p>
                  </a:txBody>
                  <a:tcPr marL="9525" marR="9525" marT="9525" marB="0" anchor="b"/>
                </a:tc>
                <a:tc>
                  <a:txBody>
                    <a:bodyPr/>
                    <a:lstStyle/>
                    <a:p>
                      <a:pPr algn="r" fontAlgn="b"/>
                      <a:r>
                        <a:rPr lang="en-US" sz="1400" b="1" i="0" u="none" strike="noStrike">
                          <a:solidFill>
                            <a:srgbClr val="000000"/>
                          </a:solidFill>
                          <a:effectLst/>
                          <a:latin typeface="+mn-lt"/>
                        </a:rPr>
                        <a:t>2375</a:t>
                      </a:r>
                    </a:p>
                  </a:txBody>
                  <a:tcPr marL="9525" marR="9525" marT="9525" marB="0" anchor="b"/>
                </a:tc>
                <a:tc>
                  <a:txBody>
                    <a:bodyPr/>
                    <a:lstStyle/>
                    <a:p>
                      <a:endParaRPr lang="en-US" b="1">
                        <a:latin typeface="+mn-lt"/>
                      </a:endParaRPr>
                    </a:p>
                  </a:txBody>
                  <a:tcPr/>
                </a:tc>
                <a:tc>
                  <a:txBody>
                    <a:bodyPr/>
                    <a:lstStyle/>
                    <a:p>
                      <a:endParaRPr lang="en-US" b="1">
                        <a:latin typeface="+mn-lt"/>
                      </a:endParaRPr>
                    </a:p>
                  </a:txBody>
                  <a:tcPr/>
                </a:tc>
                <a:tc>
                  <a:txBody>
                    <a:bodyPr/>
                    <a:lstStyle/>
                    <a:p>
                      <a:endParaRPr lang="en-US" b="1">
                        <a:latin typeface="+mn-lt"/>
                      </a:endParaRPr>
                    </a:p>
                  </a:txBody>
                  <a:tcPr/>
                </a:tc>
                <a:tc>
                  <a:txBody>
                    <a:bodyPr/>
                    <a:lstStyle/>
                    <a:p>
                      <a:pPr algn="ctr" fontAlgn="b"/>
                      <a:r>
                        <a:rPr lang="en-US" sz="1400" b="1" i="0" u="none" strike="noStrike">
                          <a:solidFill>
                            <a:srgbClr val="000000"/>
                          </a:solidFill>
                          <a:effectLst/>
                          <a:latin typeface="+mn-lt"/>
                        </a:rPr>
                        <a:t>$1,200</a:t>
                      </a:r>
                    </a:p>
                  </a:txBody>
                  <a:tcPr marL="9525" marR="9525" marT="9525" marB="0" anchor="b"/>
                </a:tc>
                <a:extLst>
                  <a:ext uri="{0D108BD9-81ED-4DB2-BD59-A6C34878D82A}">
                    <a16:rowId xmlns:a16="http://schemas.microsoft.com/office/drawing/2014/main" val="2381418514"/>
                  </a:ext>
                </a:extLst>
              </a:tr>
              <a:tr h="370840">
                <a:tc>
                  <a:txBody>
                    <a:bodyPr/>
                    <a:lstStyle/>
                    <a:p>
                      <a:pPr algn="l" fontAlgn="b"/>
                      <a:r>
                        <a:rPr lang="en-US" sz="1400" b="1" i="0" u="none" strike="noStrike" dirty="0">
                          <a:solidFill>
                            <a:srgbClr val="000000"/>
                          </a:solidFill>
                          <a:effectLst/>
                          <a:latin typeface="+mn-lt"/>
                        </a:rPr>
                        <a:t>111RS</a:t>
                      </a:r>
                    </a:p>
                  </a:txBody>
                  <a:tcPr marL="9525" marR="9525" marT="9525" marB="0" anchor="b"/>
                </a:tc>
                <a:tc>
                  <a:txBody>
                    <a:bodyPr/>
                    <a:lstStyle/>
                    <a:p>
                      <a:pPr algn="r" fontAlgn="b"/>
                      <a:r>
                        <a:rPr lang="en-US" sz="1400" b="1" i="0" u="none" strike="noStrike">
                          <a:solidFill>
                            <a:srgbClr val="000000"/>
                          </a:solidFill>
                          <a:effectLst/>
                          <a:latin typeface="+mn-lt"/>
                        </a:rPr>
                        <a:t>2576</a:t>
                      </a:r>
                    </a:p>
                  </a:txBody>
                  <a:tcPr marL="9525" marR="9525" marT="9525" marB="0" anchor="b"/>
                </a:tc>
                <a:tc>
                  <a:txBody>
                    <a:bodyPr/>
                    <a:lstStyle/>
                    <a:p>
                      <a:endParaRPr lang="en-US" b="1">
                        <a:latin typeface="+mn-lt"/>
                      </a:endParaRPr>
                    </a:p>
                  </a:txBody>
                  <a:tcPr/>
                </a:tc>
                <a:tc>
                  <a:txBody>
                    <a:bodyPr/>
                    <a:lstStyle/>
                    <a:p>
                      <a:endParaRPr lang="en-US" b="1">
                        <a:latin typeface="+mn-lt"/>
                      </a:endParaRPr>
                    </a:p>
                  </a:txBody>
                  <a:tcPr/>
                </a:tc>
                <a:tc>
                  <a:txBody>
                    <a:bodyPr/>
                    <a:lstStyle/>
                    <a:p>
                      <a:endParaRPr lang="en-US" b="1">
                        <a:latin typeface="+mn-lt"/>
                      </a:endParaRPr>
                    </a:p>
                  </a:txBody>
                  <a:tcPr/>
                </a:tc>
                <a:tc>
                  <a:txBody>
                    <a:bodyPr/>
                    <a:lstStyle/>
                    <a:p>
                      <a:pPr algn="ctr" fontAlgn="b"/>
                      <a:r>
                        <a:rPr lang="en-US" sz="1400" b="1" i="0" u="none" strike="noStrike">
                          <a:solidFill>
                            <a:srgbClr val="000000"/>
                          </a:solidFill>
                          <a:effectLst/>
                          <a:latin typeface="+mn-lt"/>
                        </a:rPr>
                        <a:t>$2,050</a:t>
                      </a:r>
                    </a:p>
                  </a:txBody>
                  <a:tcPr marL="9525" marR="9525" marT="9525" marB="0" anchor="b"/>
                </a:tc>
                <a:extLst>
                  <a:ext uri="{0D108BD9-81ED-4DB2-BD59-A6C34878D82A}">
                    <a16:rowId xmlns:a16="http://schemas.microsoft.com/office/drawing/2014/main" val="1846325920"/>
                  </a:ext>
                </a:extLst>
              </a:tr>
              <a:tr h="370840">
                <a:tc>
                  <a:txBody>
                    <a:bodyPr/>
                    <a:lstStyle/>
                    <a:p>
                      <a:pPr algn="l" fontAlgn="b"/>
                      <a:r>
                        <a:rPr lang="en-US" sz="1400" b="1" i="0" u="none" strike="noStrike" dirty="0">
                          <a:solidFill>
                            <a:srgbClr val="000000"/>
                          </a:solidFill>
                          <a:effectLst/>
                          <a:latin typeface="+mn-lt"/>
                        </a:rPr>
                        <a:t>111SM</a:t>
                      </a:r>
                    </a:p>
                  </a:txBody>
                  <a:tcPr marL="9525" marR="9525" marT="9525" marB="0" anchor="b"/>
                </a:tc>
                <a:tc>
                  <a:txBody>
                    <a:bodyPr/>
                    <a:lstStyle/>
                    <a:p>
                      <a:pPr algn="r" fontAlgn="b"/>
                      <a:r>
                        <a:rPr lang="en-US" sz="1400" b="1" i="0" u="none" strike="noStrike" dirty="0">
                          <a:solidFill>
                            <a:srgbClr val="000000"/>
                          </a:solidFill>
                          <a:effectLst/>
                          <a:latin typeface="+mn-lt"/>
                        </a:rPr>
                        <a:t>3512</a:t>
                      </a:r>
                    </a:p>
                  </a:txBody>
                  <a:tcPr marL="9525" marR="9525" marT="9525" marB="0" anchor="b"/>
                </a:tc>
                <a:tc>
                  <a:txBody>
                    <a:bodyPr/>
                    <a:lstStyle/>
                    <a:p>
                      <a:endParaRPr lang="en-US" b="1">
                        <a:latin typeface="+mn-lt"/>
                      </a:endParaRPr>
                    </a:p>
                  </a:txBody>
                  <a:tcPr/>
                </a:tc>
                <a:tc>
                  <a:txBody>
                    <a:bodyPr/>
                    <a:lstStyle/>
                    <a:p>
                      <a:endParaRPr lang="en-US" b="1">
                        <a:latin typeface="+mn-lt"/>
                      </a:endParaRPr>
                    </a:p>
                  </a:txBody>
                  <a:tcPr/>
                </a:tc>
                <a:tc>
                  <a:txBody>
                    <a:bodyPr/>
                    <a:lstStyle/>
                    <a:p>
                      <a:endParaRPr lang="en-US" b="1">
                        <a:latin typeface="+mn-lt"/>
                      </a:endParaRPr>
                    </a:p>
                  </a:txBody>
                  <a:tcPr/>
                </a:tc>
                <a:tc>
                  <a:txBody>
                    <a:bodyPr/>
                    <a:lstStyle/>
                    <a:p>
                      <a:pPr algn="ctr" fontAlgn="b"/>
                      <a:r>
                        <a:rPr lang="en-US" sz="1400" b="1" i="0" u="none" strike="noStrike">
                          <a:solidFill>
                            <a:srgbClr val="000000"/>
                          </a:solidFill>
                          <a:effectLst/>
                          <a:latin typeface="+mn-lt"/>
                        </a:rPr>
                        <a:t>$100</a:t>
                      </a:r>
                    </a:p>
                  </a:txBody>
                  <a:tcPr marL="9525" marR="9525" marT="9525" marB="0" anchor="b"/>
                </a:tc>
                <a:extLst>
                  <a:ext uri="{0D108BD9-81ED-4DB2-BD59-A6C34878D82A}">
                    <a16:rowId xmlns:a16="http://schemas.microsoft.com/office/drawing/2014/main" val="2346654211"/>
                  </a:ext>
                </a:extLst>
              </a:tr>
              <a:tr h="370840">
                <a:tc>
                  <a:txBody>
                    <a:bodyPr/>
                    <a:lstStyle/>
                    <a:p>
                      <a:pPr algn="l" fontAlgn="b"/>
                      <a:r>
                        <a:rPr lang="en-US" sz="1400" b="1" i="0" u="none" strike="noStrike" dirty="0">
                          <a:solidFill>
                            <a:srgbClr val="000000"/>
                          </a:solidFill>
                          <a:effectLst/>
                          <a:latin typeface="+mn-lt"/>
                        </a:rPr>
                        <a:t>111SN</a:t>
                      </a:r>
                    </a:p>
                  </a:txBody>
                  <a:tcPr marL="9525" marR="9525" marT="9525" marB="0" anchor="b"/>
                </a:tc>
                <a:tc>
                  <a:txBody>
                    <a:bodyPr/>
                    <a:lstStyle/>
                    <a:p>
                      <a:pPr algn="r" fontAlgn="b"/>
                      <a:r>
                        <a:rPr lang="en-US" sz="1400" b="1" i="0" u="none" strike="noStrike">
                          <a:solidFill>
                            <a:srgbClr val="000000"/>
                          </a:solidFill>
                          <a:effectLst/>
                          <a:latin typeface="+mn-lt"/>
                        </a:rPr>
                        <a:t>1961</a:t>
                      </a:r>
                    </a:p>
                  </a:txBody>
                  <a:tcPr marL="9525" marR="9525" marT="9525" marB="0" anchor="b"/>
                </a:tc>
                <a:tc>
                  <a:txBody>
                    <a:bodyPr/>
                    <a:lstStyle/>
                    <a:p>
                      <a:endParaRPr lang="en-US" b="1">
                        <a:latin typeface="+mn-lt"/>
                      </a:endParaRPr>
                    </a:p>
                  </a:txBody>
                  <a:tcPr/>
                </a:tc>
                <a:tc>
                  <a:txBody>
                    <a:bodyPr/>
                    <a:lstStyle/>
                    <a:p>
                      <a:endParaRPr lang="en-US" b="1">
                        <a:latin typeface="+mn-lt"/>
                      </a:endParaRPr>
                    </a:p>
                  </a:txBody>
                  <a:tcPr/>
                </a:tc>
                <a:tc>
                  <a:txBody>
                    <a:bodyPr/>
                    <a:lstStyle/>
                    <a:p>
                      <a:endParaRPr lang="en-US" b="1">
                        <a:latin typeface="+mn-lt"/>
                      </a:endParaRPr>
                    </a:p>
                  </a:txBody>
                  <a:tcPr/>
                </a:tc>
                <a:tc>
                  <a:txBody>
                    <a:bodyPr/>
                    <a:lstStyle/>
                    <a:p>
                      <a:pPr algn="ctr" fontAlgn="b"/>
                      <a:r>
                        <a:rPr lang="en-US" sz="1400" b="1" i="0" u="none" strike="noStrike">
                          <a:solidFill>
                            <a:srgbClr val="000000"/>
                          </a:solidFill>
                          <a:effectLst/>
                          <a:latin typeface="+mn-lt"/>
                        </a:rPr>
                        <a:t>$0</a:t>
                      </a:r>
                    </a:p>
                  </a:txBody>
                  <a:tcPr marL="9525" marR="9525" marT="9525" marB="0" anchor="b"/>
                </a:tc>
                <a:extLst>
                  <a:ext uri="{0D108BD9-81ED-4DB2-BD59-A6C34878D82A}">
                    <a16:rowId xmlns:a16="http://schemas.microsoft.com/office/drawing/2014/main" val="1414768735"/>
                  </a:ext>
                </a:extLst>
              </a:tr>
              <a:tr h="370840">
                <a:tc>
                  <a:txBody>
                    <a:bodyPr/>
                    <a:lstStyle/>
                    <a:p>
                      <a:pPr algn="l" fontAlgn="b"/>
                      <a:r>
                        <a:rPr lang="en-US" sz="1400" b="1" i="0" u="none" strike="noStrike" dirty="0">
                          <a:solidFill>
                            <a:srgbClr val="000000"/>
                          </a:solidFill>
                          <a:effectLst/>
                          <a:latin typeface="+mn-lt"/>
                        </a:rPr>
                        <a:t>111SW</a:t>
                      </a:r>
                    </a:p>
                  </a:txBody>
                  <a:tcPr marL="9525" marR="9525" marT="9525" marB="0" anchor="b"/>
                </a:tc>
                <a:tc>
                  <a:txBody>
                    <a:bodyPr/>
                    <a:lstStyle/>
                    <a:p>
                      <a:pPr algn="r" fontAlgn="b"/>
                      <a:r>
                        <a:rPr lang="en-US" sz="1400" b="1" i="0" u="none" strike="noStrike" dirty="0">
                          <a:solidFill>
                            <a:srgbClr val="000000"/>
                          </a:solidFill>
                          <a:effectLst/>
                          <a:latin typeface="+mn-lt"/>
                        </a:rPr>
                        <a:t>1563</a:t>
                      </a:r>
                    </a:p>
                  </a:txBody>
                  <a:tcPr marL="9525" marR="9525" marT="9525" marB="0" anchor="b"/>
                </a:tc>
                <a:tc>
                  <a:txBody>
                    <a:bodyPr/>
                    <a:lstStyle/>
                    <a:p>
                      <a:endParaRPr lang="en-US" b="1">
                        <a:latin typeface="+mn-lt"/>
                      </a:endParaRPr>
                    </a:p>
                  </a:txBody>
                  <a:tcPr/>
                </a:tc>
                <a:tc>
                  <a:txBody>
                    <a:bodyPr/>
                    <a:lstStyle/>
                    <a:p>
                      <a:endParaRPr lang="en-US" b="1">
                        <a:latin typeface="+mn-lt"/>
                      </a:endParaRPr>
                    </a:p>
                  </a:txBody>
                  <a:tcPr/>
                </a:tc>
                <a:tc>
                  <a:txBody>
                    <a:bodyPr/>
                    <a:lstStyle/>
                    <a:p>
                      <a:endParaRPr lang="en-US" b="1">
                        <a:latin typeface="+mn-lt"/>
                      </a:endParaRPr>
                    </a:p>
                  </a:txBody>
                  <a:tcPr/>
                </a:tc>
                <a:tc>
                  <a:txBody>
                    <a:bodyPr/>
                    <a:lstStyle/>
                    <a:p>
                      <a:pPr algn="ctr" fontAlgn="b"/>
                      <a:r>
                        <a:rPr lang="en-US" sz="1400" b="1" i="0" u="none" strike="noStrike">
                          <a:solidFill>
                            <a:srgbClr val="000000"/>
                          </a:solidFill>
                          <a:effectLst/>
                          <a:latin typeface="+mn-lt"/>
                        </a:rPr>
                        <a:t>$100</a:t>
                      </a:r>
                    </a:p>
                  </a:txBody>
                  <a:tcPr marL="9525" marR="9525" marT="9525" marB="0" anchor="b"/>
                </a:tc>
                <a:extLst>
                  <a:ext uri="{0D108BD9-81ED-4DB2-BD59-A6C34878D82A}">
                    <a16:rowId xmlns:a16="http://schemas.microsoft.com/office/drawing/2014/main" val="809019982"/>
                  </a:ext>
                </a:extLst>
              </a:tr>
              <a:tr h="370840">
                <a:tc>
                  <a:txBody>
                    <a:bodyPr/>
                    <a:lstStyle/>
                    <a:p>
                      <a:pPr algn="l" fontAlgn="b"/>
                      <a:r>
                        <a:rPr lang="en-US" sz="1400" b="1" i="0" u="none" strike="noStrike" dirty="0">
                          <a:solidFill>
                            <a:srgbClr val="000000"/>
                          </a:solidFill>
                          <a:effectLst/>
                          <a:latin typeface="+mn-lt"/>
                        </a:rPr>
                        <a:t>111WL</a:t>
                      </a:r>
                    </a:p>
                  </a:txBody>
                  <a:tcPr marL="9525" marR="9525" marT="9525" marB="0" anchor="b"/>
                </a:tc>
                <a:tc>
                  <a:txBody>
                    <a:bodyPr/>
                    <a:lstStyle/>
                    <a:p>
                      <a:pPr algn="r" fontAlgn="b"/>
                      <a:r>
                        <a:rPr lang="en-US" sz="1400" b="1" i="0" u="none" strike="noStrike">
                          <a:solidFill>
                            <a:srgbClr val="000000"/>
                          </a:solidFill>
                          <a:effectLst/>
                          <a:latin typeface="+mn-lt"/>
                        </a:rPr>
                        <a:t>3760</a:t>
                      </a:r>
                    </a:p>
                  </a:txBody>
                  <a:tcPr marL="9525" marR="9525" marT="9525" marB="0" anchor="b"/>
                </a:tc>
                <a:tc>
                  <a:txBody>
                    <a:bodyPr/>
                    <a:lstStyle/>
                    <a:p>
                      <a:endParaRPr lang="en-US" b="1">
                        <a:latin typeface="+mn-lt"/>
                      </a:endParaRPr>
                    </a:p>
                  </a:txBody>
                  <a:tcPr/>
                </a:tc>
                <a:tc>
                  <a:txBody>
                    <a:bodyPr/>
                    <a:lstStyle/>
                    <a:p>
                      <a:endParaRPr lang="en-US" b="1">
                        <a:latin typeface="+mn-lt"/>
                      </a:endParaRPr>
                    </a:p>
                  </a:txBody>
                  <a:tcPr/>
                </a:tc>
                <a:tc>
                  <a:txBody>
                    <a:bodyPr/>
                    <a:lstStyle/>
                    <a:p>
                      <a:endParaRPr lang="en-US" b="1">
                        <a:latin typeface="+mn-lt"/>
                      </a:endParaRPr>
                    </a:p>
                  </a:txBody>
                  <a:tcPr/>
                </a:tc>
                <a:tc>
                  <a:txBody>
                    <a:bodyPr/>
                    <a:lstStyle/>
                    <a:p>
                      <a:pPr algn="ctr" fontAlgn="b"/>
                      <a:r>
                        <a:rPr lang="en-US" sz="1400" b="1" i="0" u="none" strike="noStrike">
                          <a:solidFill>
                            <a:srgbClr val="000000"/>
                          </a:solidFill>
                          <a:effectLst/>
                          <a:latin typeface="+mn-lt"/>
                        </a:rPr>
                        <a:t>$200</a:t>
                      </a:r>
                    </a:p>
                  </a:txBody>
                  <a:tcPr marL="9525" marR="9525" marT="9525" marB="0" anchor="b"/>
                </a:tc>
                <a:extLst>
                  <a:ext uri="{0D108BD9-81ED-4DB2-BD59-A6C34878D82A}">
                    <a16:rowId xmlns:a16="http://schemas.microsoft.com/office/drawing/2014/main" val="3190605587"/>
                  </a:ext>
                </a:extLst>
              </a:tr>
              <a:tr h="370840">
                <a:tc>
                  <a:txBody>
                    <a:bodyPr/>
                    <a:lstStyle/>
                    <a:p>
                      <a:pPr algn="l" fontAlgn="b"/>
                      <a:r>
                        <a:rPr lang="en-US" sz="1400" b="1" i="0" u="none" strike="noStrike" dirty="0">
                          <a:solidFill>
                            <a:srgbClr val="000000"/>
                          </a:solidFill>
                          <a:effectLst/>
                          <a:latin typeface="+mn-lt"/>
                        </a:rPr>
                        <a:t>111WR</a:t>
                      </a:r>
                    </a:p>
                  </a:txBody>
                  <a:tcPr marL="9525" marR="9525" marT="9525" marB="0" anchor="b"/>
                </a:tc>
                <a:tc>
                  <a:txBody>
                    <a:bodyPr/>
                    <a:lstStyle/>
                    <a:p>
                      <a:pPr algn="r" fontAlgn="b"/>
                      <a:r>
                        <a:rPr lang="en-US" sz="1400" b="1" i="0" u="none" strike="noStrike">
                          <a:solidFill>
                            <a:srgbClr val="000000"/>
                          </a:solidFill>
                          <a:effectLst/>
                          <a:latin typeface="+mn-lt"/>
                        </a:rPr>
                        <a:t>3220</a:t>
                      </a:r>
                    </a:p>
                  </a:txBody>
                  <a:tcPr marL="9525" marR="9525" marT="9525" marB="0" anchor="b"/>
                </a:tc>
                <a:tc>
                  <a:txBody>
                    <a:bodyPr/>
                    <a:lstStyle/>
                    <a:p>
                      <a:endParaRPr lang="en-US" b="1">
                        <a:latin typeface="+mn-lt"/>
                      </a:endParaRPr>
                    </a:p>
                  </a:txBody>
                  <a:tcPr/>
                </a:tc>
                <a:tc>
                  <a:txBody>
                    <a:bodyPr/>
                    <a:lstStyle/>
                    <a:p>
                      <a:endParaRPr lang="en-US" b="1" dirty="0">
                        <a:latin typeface="+mn-lt"/>
                      </a:endParaRPr>
                    </a:p>
                  </a:txBody>
                  <a:tcPr/>
                </a:tc>
                <a:tc>
                  <a:txBody>
                    <a:bodyPr/>
                    <a:lstStyle/>
                    <a:p>
                      <a:endParaRPr lang="en-US" b="1" dirty="0">
                        <a:latin typeface="+mn-lt"/>
                      </a:endParaRPr>
                    </a:p>
                  </a:txBody>
                  <a:tcPr/>
                </a:tc>
                <a:tc>
                  <a:txBody>
                    <a:bodyPr/>
                    <a:lstStyle/>
                    <a:p>
                      <a:pPr algn="ctr" fontAlgn="b"/>
                      <a:r>
                        <a:rPr lang="en-US" sz="1400" b="1" i="0" u="none" strike="noStrike" dirty="0">
                          <a:solidFill>
                            <a:srgbClr val="000000"/>
                          </a:solidFill>
                          <a:effectLst/>
                          <a:latin typeface="+mn-lt"/>
                        </a:rPr>
                        <a:t>$100</a:t>
                      </a:r>
                    </a:p>
                  </a:txBody>
                  <a:tcPr marL="9525" marR="9525" marT="9525" marB="0" anchor="b"/>
                </a:tc>
                <a:extLst>
                  <a:ext uri="{0D108BD9-81ED-4DB2-BD59-A6C34878D82A}">
                    <a16:rowId xmlns:a16="http://schemas.microsoft.com/office/drawing/2014/main" val="2757667300"/>
                  </a:ext>
                </a:extLst>
              </a:tr>
              <a:tr h="370840">
                <a:tc>
                  <a:txBody>
                    <a:bodyPr/>
                    <a:lstStyle/>
                    <a:p>
                      <a:pPr algn="l" fontAlgn="b"/>
                      <a:r>
                        <a:rPr lang="en-US" sz="1400" b="1" i="0" u="none" strike="noStrike" dirty="0">
                          <a:solidFill>
                            <a:srgbClr val="000000"/>
                          </a:solidFill>
                          <a:effectLst/>
                          <a:latin typeface="+mn-lt"/>
                        </a:rPr>
                        <a:t>114 M</a:t>
                      </a:r>
                    </a:p>
                  </a:txBody>
                  <a:tcPr marL="9525" marR="9525" marT="9525" marB="0" anchor="b"/>
                </a:tc>
                <a:tc>
                  <a:txBody>
                    <a:bodyPr/>
                    <a:lstStyle/>
                    <a:p>
                      <a:pPr algn="r" fontAlgn="b"/>
                      <a:r>
                        <a:rPr lang="en-US" sz="1400" b="1" i="0" u="none" strike="noStrike">
                          <a:solidFill>
                            <a:srgbClr val="000000"/>
                          </a:solidFill>
                          <a:effectLst/>
                          <a:latin typeface="+mn-lt"/>
                        </a:rPr>
                        <a:t>3335</a:t>
                      </a:r>
                    </a:p>
                  </a:txBody>
                  <a:tcPr marL="9525" marR="9525" marT="9525" marB="0" anchor="b"/>
                </a:tc>
                <a:tc>
                  <a:txBody>
                    <a:bodyPr/>
                    <a:lstStyle/>
                    <a:p>
                      <a:endParaRPr lang="en-US" b="1">
                        <a:latin typeface="+mn-lt"/>
                      </a:endParaRPr>
                    </a:p>
                  </a:txBody>
                  <a:tcPr/>
                </a:tc>
                <a:tc>
                  <a:txBody>
                    <a:bodyPr/>
                    <a:lstStyle/>
                    <a:p>
                      <a:endParaRPr lang="en-US" b="1">
                        <a:latin typeface="+mn-lt"/>
                      </a:endParaRPr>
                    </a:p>
                  </a:txBody>
                  <a:tcPr/>
                </a:tc>
                <a:tc>
                  <a:txBody>
                    <a:bodyPr/>
                    <a:lstStyle/>
                    <a:p>
                      <a:endParaRPr lang="en-US" b="1">
                        <a:latin typeface="+mn-lt"/>
                      </a:endParaRPr>
                    </a:p>
                  </a:txBody>
                  <a:tcPr/>
                </a:tc>
                <a:tc>
                  <a:txBody>
                    <a:bodyPr/>
                    <a:lstStyle/>
                    <a:p>
                      <a:pPr algn="ctr" fontAlgn="b"/>
                      <a:r>
                        <a:rPr lang="en-US" sz="1400" b="1" i="0" u="none" strike="noStrike" dirty="0">
                          <a:solidFill>
                            <a:srgbClr val="000000"/>
                          </a:solidFill>
                          <a:effectLst/>
                          <a:latin typeface="+mn-lt"/>
                        </a:rPr>
                        <a:t>$110,048</a:t>
                      </a:r>
                    </a:p>
                  </a:txBody>
                  <a:tcPr marL="9525" marR="9525" marT="9525" marB="0" anchor="b"/>
                </a:tc>
                <a:extLst>
                  <a:ext uri="{0D108BD9-81ED-4DB2-BD59-A6C34878D82A}">
                    <a16:rowId xmlns:a16="http://schemas.microsoft.com/office/drawing/2014/main" val="1882819848"/>
                  </a:ext>
                </a:extLst>
              </a:tr>
              <a:tr h="370840">
                <a:tc>
                  <a:txBody>
                    <a:bodyPr/>
                    <a:lstStyle/>
                    <a:p>
                      <a:pPr algn="l" fontAlgn="b"/>
                      <a:r>
                        <a:rPr lang="en-US" sz="1400" b="1" i="0" u="none" strike="noStrike" dirty="0">
                          <a:solidFill>
                            <a:srgbClr val="000000"/>
                          </a:solidFill>
                          <a:effectLst/>
                          <a:latin typeface="+mn-lt"/>
                        </a:rPr>
                        <a:t>114 O</a:t>
                      </a:r>
                    </a:p>
                  </a:txBody>
                  <a:tcPr marL="9525" marR="9525" marT="9525" marB="0" anchor="b"/>
                </a:tc>
                <a:tc>
                  <a:txBody>
                    <a:bodyPr/>
                    <a:lstStyle/>
                    <a:p>
                      <a:pPr algn="r" fontAlgn="b"/>
                      <a:r>
                        <a:rPr lang="en-US" sz="1400" b="1" i="0" u="none" strike="noStrike">
                          <a:solidFill>
                            <a:srgbClr val="000000"/>
                          </a:solidFill>
                          <a:effectLst/>
                          <a:latin typeface="+mn-lt"/>
                        </a:rPr>
                        <a:t>2269</a:t>
                      </a:r>
                    </a:p>
                  </a:txBody>
                  <a:tcPr marL="9525" marR="9525" marT="9525" marB="0" anchor="b"/>
                </a:tc>
                <a:tc>
                  <a:txBody>
                    <a:bodyPr/>
                    <a:lstStyle/>
                    <a:p>
                      <a:endParaRPr lang="en-US" b="1">
                        <a:latin typeface="+mn-lt"/>
                      </a:endParaRPr>
                    </a:p>
                  </a:txBody>
                  <a:tcPr/>
                </a:tc>
                <a:tc>
                  <a:txBody>
                    <a:bodyPr/>
                    <a:lstStyle/>
                    <a:p>
                      <a:endParaRPr lang="en-US" b="1">
                        <a:latin typeface="+mn-lt"/>
                      </a:endParaRPr>
                    </a:p>
                  </a:txBody>
                  <a:tcPr/>
                </a:tc>
                <a:tc>
                  <a:txBody>
                    <a:bodyPr/>
                    <a:lstStyle/>
                    <a:p>
                      <a:endParaRPr lang="en-US" b="1">
                        <a:latin typeface="+mn-lt"/>
                      </a:endParaRPr>
                    </a:p>
                  </a:txBody>
                  <a:tcPr/>
                </a:tc>
                <a:tc>
                  <a:txBody>
                    <a:bodyPr/>
                    <a:lstStyle/>
                    <a:p>
                      <a:pPr algn="ctr" fontAlgn="b"/>
                      <a:r>
                        <a:rPr lang="en-US" sz="1400" b="1" i="0" u="none" strike="noStrike" dirty="0">
                          <a:solidFill>
                            <a:srgbClr val="000000"/>
                          </a:solidFill>
                          <a:effectLst/>
                          <a:latin typeface="+mn-lt"/>
                        </a:rPr>
                        <a:t>$63,912</a:t>
                      </a:r>
                    </a:p>
                  </a:txBody>
                  <a:tcPr marL="9525" marR="9525" marT="9525" marB="0" anchor="b"/>
                </a:tc>
                <a:extLst>
                  <a:ext uri="{0D108BD9-81ED-4DB2-BD59-A6C34878D82A}">
                    <a16:rowId xmlns:a16="http://schemas.microsoft.com/office/drawing/2014/main" val="2406278265"/>
                  </a:ext>
                </a:extLst>
              </a:tr>
              <a:tr h="370840">
                <a:tc>
                  <a:txBody>
                    <a:bodyPr/>
                    <a:lstStyle/>
                    <a:p>
                      <a:pPr algn="l" fontAlgn="b"/>
                      <a:r>
                        <a:rPr lang="en-US" sz="1400" b="1" i="0" u="none" strike="noStrike" dirty="0">
                          <a:solidFill>
                            <a:srgbClr val="000000"/>
                          </a:solidFill>
                          <a:effectLst/>
                          <a:latin typeface="+mn-lt"/>
                        </a:rPr>
                        <a:t>114 W</a:t>
                      </a:r>
                    </a:p>
                  </a:txBody>
                  <a:tcPr marL="9525" marR="9525" marT="9525" marB="0" anchor="b"/>
                </a:tc>
                <a:tc>
                  <a:txBody>
                    <a:bodyPr/>
                    <a:lstStyle/>
                    <a:p>
                      <a:pPr algn="r" fontAlgn="b"/>
                      <a:r>
                        <a:rPr lang="en-US" sz="1400" b="1" i="0" u="none" strike="noStrike" dirty="0">
                          <a:solidFill>
                            <a:srgbClr val="000000"/>
                          </a:solidFill>
                          <a:effectLst/>
                          <a:latin typeface="+mn-lt"/>
                        </a:rPr>
                        <a:t>3011</a:t>
                      </a:r>
                    </a:p>
                  </a:txBody>
                  <a:tcPr marL="9525" marR="9525" marT="9525" marB="0" anchor="b"/>
                </a:tc>
                <a:tc>
                  <a:txBody>
                    <a:bodyPr/>
                    <a:lstStyle/>
                    <a:p>
                      <a:endParaRPr lang="en-US" b="1">
                        <a:latin typeface="+mn-lt"/>
                      </a:endParaRPr>
                    </a:p>
                  </a:txBody>
                  <a:tcPr/>
                </a:tc>
                <a:tc>
                  <a:txBody>
                    <a:bodyPr/>
                    <a:lstStyle/>
                    <a:p>
                      <a:endParaRPr lang="en-US" b="1">
                        <a:latin typeface="+mn-lt"/>
                      </a:endParaRPr>
                    </a:p>
                  </a:txBody>
                  <a:tcPr/>
                </a:tc>
                <a:tc>
                  <a:txBody>
                    <a:bodyPr/>
                    <a:lstStyle/>
                    <a:p>
                      <a:endParaRPr lang="en-US" b="1">
                        <a:latin typeface="+mn-lt"/>
                      </a:endParaRPr>
                    </a:p>
                  </a:txBody>
                  <a:tcPr/>
                </a:tc>
                <a:tc>
                  <a:txBody>
                    <a:bodyPr/>
                    <a:lstStyle/>
                    <a:p>
                      <a:pPr algn="ctr" fontAlgn="b"/>
                      <a:r>
                        <a:rPr lang="en-US" sz="1400" b="1" i="0" u="none" strike="noStrike" dirty="0">
                          <a:solidFill>
                            <a:srgbClr val="000000"/>
                          </a:solidFill>
                          <a:effectLst/>
                          <a:latin typeface="+mn-lt"/>
                        </a:rPr>
                        <a:t>$120,349</a:t>
                      </a:r>
                    </a:p>
                  </a:txBody>
                  <a:tcPr marL="9525" marR="9525" marT="9525" marB="0" anchor="b"/>
                </a:tc>
                <a:extLst>
                  <a:ext uri="{0D108BD9-81ED-4DB2-BD59-A6C34878D82A}">
                    <a16:rowId xmlns:a16="http://schemas.microsoft.com/office/drawing/2014/main" val="4025739181"/>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699843423"/>
                  </a:ext>
                </a:extLst>
              </a:tr>
            </a:tbl>
          </a:graphicData>
        </a:graphic>
      </p:graphicFrame>
      <p:sp>
        <p:nvSpPr>
          <p:cNvPr id="4" name="TextBox 3">
            <a:extLst>
              <a:ext uri="{FF2B5EF4-FFF2-40B4-BE49-F238E27FC236}">
                <a16:creationId xmlns:a16="http://schemas.microsoft.com/office/drawing/2014/main" id="{4C8C318B-95C6-126A-49BF-305C30FFBD30}"/>
              </a:ext>
            </a:extLst>
          </p:cNvPr>
          <p:cNvSpPr txBox="1"/>
          <p:nvPr/>
        </p:nvSpPr>
        <p:spPr>
          <a:xfrm>
            <a:off x="3327400" y="255225"/>
            <a:ext cx="6096000" cy="595932"/>
          </a:xfrm>
          <a:prstGeom prst="rect">
            <a:avLst/>
          </a:prstGeom>
          <a:noFill/>
        </p:spPr>
        <p:txBody>
          <a:bodyPr wrap="square">
            <a:spAutoFit/>
          </a:bodyPr>
          <a:lstStyle/>
          <a:p>
            <a:pPr marL="0" marR="0">
              <a:lnSpc>
                <a:spcPct val="107000"/>
              </a:lnSpc>
              <a:spcBef>
                <a:spcPts val="0"/>
              </a:spcBef>
              <a:spcAft>
                <a:spcPts val="800"/>
              </a:spcAft>
            </a:pP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Area B total goal: US$523,006.61</a:t>
            </a:r>
          </a:p>
        </p:txBody>
      </p:sp>
    </p:spTree>
    <p:extLst>
      <p:ext uri="{BB962C8B-B14F-4D97-AF65-F5344CB8AC3E}">
        <p14:creationId xmlns:p14="http://schemas.microsoft.com/office/powerpoint/2010/main" val="1677702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3ABBF25-0DED-D14A-CAAB-7C496AC5E69A}"/>
              </a:ext>
            </a:extLst>
          </p:cNvPr>
          <p:cNvGraphicFramePr>
            <a:graphicFrameLocks noGrp="1"/>
          </p:cNvGraphicFramePr>
          <p:nvPr/>
        </p:nvGraphicFramePr>
        <p:xfrm>
          <a:off x="2171699" y="1380066"/>
          <a:ext cx="8128002" cy="4768216"/>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1775829195"/>
                    </a:ext>
                  </a:extLst>
                </a:gridCol>
                <a:gridCol w="1354667">
                  <a:extLst>
                    <a:ext uri="{9D8B030D-6E8A-4147-A177-3AD203B41FA5}">
                      <a16:colId xmlns:a16="http://schemas.microsoft.com/office/drawing/2014/main" val="2896595818"/>
                    </a:ext>
                  </a:extLst>
                </a:gridCol>
                <a:gridCol w="1354667">
                  <a:extLst>
                    <a:ext uri="{9D8B030D-6E8A-4147-A177-3AD203B41FA5}">
                      <a16:colId xmlns:a16="http://schemas.microsoft.com/office/drawing/2014/main" val="1593507818"/>
                    </a:ext>
                  </a:extLst>
                </a:gridCol>
                <a:gridCol w="1354667">
                  <a:extLst>
                    <a:ext uri="{9D8B030D-6E8A-4147-A177-3AD203B41FA5}">
                      <a16:colId xmlns:a16="http://schemas.microsoft.com/office/drawing/2014/main" val="567215706"/>
                    </a:ext>
                  </a:extLst>
                </a:gridCol>
                <a:gridCol w="1354667">
                  <a:extLst>
                    <a:ext uri="{9D8B030D-6E8A-4147-A177-3AD203B41FA5}">
                      <a16:colId xmlns:a16="http://schemas.microsoft.com/office/drawing/2014/main" val="3488505383"/>
                    </a:ext>
                  </a:extLst>
                </a:gridCol>
                <a:gridCol w="1354667">
                  <a:extLst>
                    <a:ext uri="{9D8B030D-6E8A-4147-A177-3AD203B41FA5}">
                      <a16:colId xmlns:a16="http://schemas.microsoft.com/office/drawing/2014/main" val="3199849953"/>
                    </a:ext>
                  </a:extLst>
                </a:gridCol>
              </a:tblGrid>
              <a:tr h="370840">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District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Membership</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Total % of Goal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District Goal In Dollars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2023-2024</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      Goal</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2022-2023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Fundraising</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3192231"/>
                  </a:ext>
                </a:extLst>
              </a:tr>
              <a:tr h="370840">
                <a:tc>
                  <a:txBody>
                    <a:bodyPr/>
                    <a:lstStyle/>
                    <a:p>
                      <a:pPr algn="l" fontAlgn="b"/>
                      <a:r>
                        <a:rPr lang="en-US" sz="1400" b="1" i="0" u="none" strike="noStrike" dirty="0">
                          <a:solidFill>
                            <a:srgbClr val="000000"/>
                          </a:solidFill>
                          <a:effectLst/>
                          <a:latin typeface="+mn-lt"/>
                        </a:rPr>
                        <a:t>119</a:t>
                      </a:r>
                    </a:p>
                  </a:txBody>
                  <a:tcPr marL="9525" marR="9525" marT="9525" marB="0" anchor="b"/>
                </a:tc>
                <a:tc>
                  <a:txBody>
                    <a:bodyPr/>
                    <a:lstStyle/>
                    <a:p>
                      <a:pPr algn="r" fontAlgn="b"/>
                      <a:r>
                        <a:rPr lang="en-US" sz="1400" b="1" i="0" u="none" strike="noStrike">
                          <a:solidFill>
                            <a:srgbClr val="000000"/>
                          </a:solidFill>
                          <a:effectLst/>
                          <a:latin typeface="+mn-lt"/>
                        </a:rPr>
                        <a:t>832</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a:solidFill>
                            <a:srgbClr val="000000"/>
                          </a:solidFill>
                          <a:effectLst/>
                          <a:latin typeface="+mn-lt"/>
                        </a:rPr>
                        <a:t>$91</a:t>
                      </a:r>
                    </a:p>
                  </a:txBody>
                  <a:tcPr marL="9525" marR="9525" marT="9525" marB="0" anchor="b"/>
                </a:tc>
                <a:extLst>
                  <a:ext uri="{0D108BD9-81ED-4DB2-BD59-A6C34878D82A}">
                    <a16:rowId xmlns:a16="http://schemas.microsoft.com/office/drawing/2014/main" val="1567698939"/>
                  </a:ext>
                </a:extLst>
              </a:tr>
              <a:tr h="291571">
                <a:tc>
                  <a:txBody>
                    <a:bodyPr/>
                    <a:lstStyle/>
                    <a:p>
                      <a:pPr algn="l" fontAlgn="b"/>
                      <a:r>
                        <a:rPr lang="en-US" sz="1400" b="1" i="0" u="none" strike="noStrike" dirty="0">
                          <a:solidFill>
                            <a:srgbClr val="000000"/>
                          </a:solidFill>
                          <a:effectLst/>
                          <a:latin typeface="+mn-lt"/>
                        </a:rPr>
                        <a:t>121</a:t>
                      </a:r>
                    </a:p>
                  </a:txBody>
                  <a:tcPr marL="9525" marR="9525" marT="9525" marB="0" anchor="b"/>
                </a:tc>
                <a:tc>
                  <a:txBody>
                    <a:bodyPr/>
                    <a:lstStyle/>
                    <a:p>
                      <a:pPr algn="r" fontAlgn="b"/>
                      <a:r>
                        <a:rPr lang="en-US" sz="1400" b="1" i="0" u="none" strike="noStrike">
                          <a:solidFill>
                            <a:srgbClr val="000000"/>
                          </a:solidFill>
                          <a:effectLst/>
                          <a:latin typeface="+mn-lt"/>
                        </a:rPr>
                        <a:t>934</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a:solidFill>
                            <a:srgbClr val="000000"/>
                          </a:solidFill>
                          <a:effectLst/>
                          <a:latin typeface="+mn-lt"/>
                        </a:rPr>
                        <a:t>$32,524</a:t>
                      </a:r>
                    </a:p>
                  </a:txBody>
                  <a:tcPr marL="9525" marR="9525" marT="9525" marB="0" anchor="b"/>
                </a:tc>
                <a:extLst>
                  <a:ext uri="{0D108BD9-81ED-4DB2-BD59-A6C34878D82A}">
                    <a16:rowId xmlns:a16="http://schemas.microsoft.com/office/drawing/2014/main" val="3103645259"/>
                  </a:ext>
                </a:extLst>
              </a:tr>
              <a:tr h="370840">
                <a:tc>
                  <a:txBody>
                    <a:bodyPr/>
                    <a:lstStyle/>
                    <a:p>
                      <a:pPr algn="l" fontAlgn="b"/>
                      <a:r>
                        <a:rPr lang="en-US" sz="1400" b="1" i="0" u="none" strike="noStrike" dirty="0">
                          <a:solidFill>
                            <a:srgbClr val="000000"/>
                          </a:solidFill>
                          <a:effectLst/>
                          <a:latin typeface="+mn-lt"/>
                        </a:rPr>
                        <a:t>122</a:t>
                      </a:r>
                    </a:p>
                  </a:txBody>
                  <a:tcPr marL="9525" marR="9525" marT="9525" marB="0" anchor="b"/>
                </a:tc>
                <a:tc>
                  <a:txBody>
                    <a:bodyPr/>
                    <a:lstStyle/>
                    <a:p>
                      <a:pPr algn="r" fontAlgn="b"/>
                      <a:r>
                        <a:rPr lang="en-US" sz="1400" b="1" i="0" u="none" strike="noStrike">
                          <a:solidFill>
                            <a:srgbClr val="000000"/>
                          </a:solidFill>
                          <a:effectLst/>
                          <a:latin typeface="+mn-lt"/>
                        </a:rPr>
                        <a:t>414</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a:solidFill>
                            <a:srgbClr val="000000"/>
                          </a:solidFill>
                          <a:effectLst/>
                          <a:latin typeface="+mn-lt"/>
                        </a:rPr>
                        <a:t>$2,050</a:t>
                      </a:r>
                    </a:p>
                  </a:txBody>
                  <a:tcPr marL="9525" marR="9525" marT="9525" marB="0" anchor="b"/>
                </a:tc>
                <a:extLst>
                  <a:ext uri="{0D108BD9-81ED-4DB2-BD59-A6C34878D82A}">
                    <a16:rowId xmlns:a16="http://schemas.microsoft.com/office/drawing/2014/main" val="3650853566"/>
                  </a:ext>
                </a:extLst>
              </a:tr>
              <a:tr h="370840">
                <a:tc>
                  <a:txBody>
                    <a:bodyPr/>
                    <a:lstStyle/>
                    <a:p>
                      <a:pPr algn="l" fontAlgn="b"/>
                      <a:r>
                        <a:rPr lang="en-US" sz="1400" b="1" i="0" u="none" strike="noStrike" dirty="0">
                          <a:solidFill>
                            <a:srgbClr val="000000"/>
                          </a:solidFill>
                          <a:effectLst/>
                          <a:latin typeface="+mn-lt"/>
                        </a:rPr>
                        <a:t>123</a:t>
                      </a:r>
                    </a:p>
                  </a:txBody>
                  <a:tcPr marL="9525" marR="9525" marT="9525" marB="0" anchor="b"/>
                </a:tc>
                <a:tc>
                  <a:txBody>
                    <a:bodyPr/>
                    <a:lstStyle/>
                    <a:p>
                      <a:pPr algn="r" fontAlgn="b"/>
                      <a:r>
                        <a:rPr lang="en-US" sz="1400" b="1" i="0" u="none" strike="noStrike">
                          <a:solidFill>
                            <a:srgbClr val="000000"/>
                          </a:solidFill>
                          <a:effectLst/>
                          <a:latin typeface="+mn-lt"/>
                        </a:rPr>
                        <a:t>170</a:t>
                      </a:r>
                    </a:p>
                  </a:txBody>
                  <a:tcPr marL="9525" marR="9525" marT="9525" marB="0" anchor="b"/>
                </a:tc>
                <a:tc>
                  <a:txBody>
                    <a:bodyPr/>
                    <a:lstStyle/>
                    <a:p>
                      <a:endParaRPr lang="en-US" sz="1400" b="1">
                        <a:latin typeface="+mn-lt"/>
                      </a:endParaRPr>
                    </a:p>
                  </a:txBody>
                  <a:tcPr/>
                </a:tc>
                <a:tc>
                  <a:txBody>
                    <a:bodyPr/>
                    <a:lstStyle/>
                    <a:p>
                      <a:endParaRPr lang="en-US" sz="1400" b="1" dirty="0">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$0</a:t>
                      </a:r>
                    </a:p>
                  </a:txBody>
                  <a:tcPr marL="9525" marR="9525" marT="9525" marB="0" anchor="b"/>
                </a:tc>
                <a:extLst>
                  <a:ext uri="{0D108BD9-81ED-4DB2-BD59-A6C34878D82A}">
                    <a16:rowId xmlns:a16="http://schemas.microsoft.com/office/drawing/2014/main" val="1269341788"/>
                  </a:ext>
                </a:extLst>
              </a:tr>
              <a:tr h="370840">
                <a:tc>
                  <a:txBody>
                    <a:bodyPr/>
                    <a:lstStyle/>
                    <a:p>
                      <a:pPr algn="l" fontAlgn="b"/>
                      <a:r>
                        <a:rPr lang="en-US" sz="1400" b="1" i="0" u="none" strike="noStrike" dirty="0">
                          <a:solidFill>
                            <a:srgbClr val="000000"/>
                          </a:solidFill>
                          <a:effectLst/>
                          <a:latin typeface="+mn-lt"/>
                        </a:rPr>
                        <a:t>124</a:t>
                      </a:r>
                    </a:p>
                  </a:txBody>
                  <a:tcPr marL="9525" marR="9525" marT="9525" marB="0" anchor="b"/>
                </a:tc>
                <a:tc>
                  <a:txBody>
                    <a:bodyPr/>
                    <a:lstStyle/>
                    <a:p>
                      <a:pPr algn="r" fontAlgn="b"/>
                      <a:r>
                        <a:rPr lang="en-US" sz="1400" b="1" i="0" u="none" strike="noStrike" dirty="0">
                          <a:solidFill>
                            <a:srgbClr val="000000"/>
                          </a:solidFill>
                          <a:effectLst/>
                          <a:latin typeface="+mn-lt"/>
                        </a:rPr>
                        <a:t>1617</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a:solidFill>
                            <a:srgbClr val="000000"/>
                          </a:solidFill>
                          <a:effectLst/>
                          <a:latin typeface="+mn-lt"/>
                        </a:rPr>
                        <a:t>$24,017</a:t>
                      </a:r>
                    </a:p>
                  </a:txBody>
                  <a:tcPr marL="9525" marR="9525" marT="9525" marB="0" anchor="b"/>
                </a:tc>
                <a:extLst>
                  <a:ext uri="{0D108BD9-81ED-4DB2-BD59-A6C34878D82A}">
                    <a16:rowId xmlns:a16="http://schemas.microsoft.com/office/drawing/2014/main" val="3413519876"/>
                  </a:ext>
                </a:extLst>
              </a:tr>
              <a:tr h="370840">
                <a:tc>
                  <a:txBody>
                    <a:bodyPr/>
                    <a:lstStyle/>
                    <a:p>
                      <a:pPr algn="l" fontAlgn="b"/>
                      <a:r>
                        <a:rPr lang="en-US" sz="1400" b="1" i="0" u="none" strike="noStrike" dirty="0">
                          <a:solidFill>
                            <a:srgbClr val="000000"/>
                          </a:solidFill>
                          <a:effectLst/>
                          <a:latin typeface="+mn-lt"/>
                        </a:rPr>
                        <a:t>126</a:t>
                      </a:r>
                    </a:p>
                  </a:txBody>
                  <a:tcPr marL="9525" marR="9525" marT="9525" marB="0" anchor="b"/>
                </a:tc>
                <a:tc>
                  <a:txBody>
                    <a:bodyPr/>
                    <a:lstStyle/>
                    <a:p>
                      <a:pPr algn="r" fontAlgn="b"/>
                      <a:r>
                        <a:rPr lang="en-US" sz="1400" b="1" i="0" u="none" strike="noStrike">
                          <a:solidFill>
                            <a:srgbClr val="000000"/>
                          </a:solidFill>
                          <a:effectLst/>
                          <a:latin typeface="+mn-lt"/>
                        </a:rPr>
                        <a:t>1153</a:t>
                      </a:r>
                    </a:p>
                  </a:txBody>
                  <a:tcPr marL="9525" marR="9525" marT="9525" marB="0" anchor="b"/>
                </a:tc>
                <a:tc>
                  <a:txBody>
                    <a:bodyPr/>
                    <a:lstStyle/>
                    <a:p>
                      <a:endParaRPr lang="en-US" sz="1400" b="1" dirty="0">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a:solidFill>
                            <a:srgbClr val="000000"/>
                          </a:solidFill>
                          <a:effectLst/>
                          <a:latin typeface="+mn-lt"/>
                        </a:rPr>
                        <a:t>$4,424</a:t>
                      </a:r>
                    </a:p>
                  </a:txBody>
                  <a:tcPr marL="9525" marR="9525" marT="9525" marB="0" anchor="b"/>
                </a:tc>
                <a:extLst>
                  <a:ext uri="{0D108BD9-81ED-4DB2-BD59-A6C34878D82A}">
                    <a16:rowId xmlns:a16="http://schemas.microsoft.com/office/drawing/2014/main" val="794447002"/>
                  </a:ext>
                </a:extLst>
              </a:tr>
              <a:tr h="355071">
                <a:tc>
                  <a:txBody>
                    <a:bodyPr/>
                    <a:lstStyle/>
                    <a:p>
                      <a:pPr algn="l" fontAlgn="b"/>
                      <a:r>
                        <a:rPr lang="en-US" sz="1400" b="1" i="0" u="none" strike="noStrike" dirty="0">
                          <a:solidFill>
                            <a:srgbClr val="000000"/>
                          </a:solidFill>
                          <a:effectLst/>
                          <a:latin typeface="+mn-lt"/>
                        </a:rPr>
                        <a:t>129</a:t>
                      </a:r>
                    </a:p>
                  </a:txBody>
                  <a:tcPr marL="9525" marR="9525" marT="9525" marB="0" anchor="b"/>
                </a:tc>
                <a:tc>
                  <a:txBody>
                    <a:bodyPr/>
                    <a:lstStyle/>
                    <a:p>
                      <a:pPr algn="r" fontAlgn="b"/>
                      <a:r>
                        <a:rPr lang="en-US" sz="1400" b="1" i="0" u="none" strike="noStrike">
                          <a:solidFill>
                            <a:srgbClr val="000000"/>
                          </a:solidFill>
                          <a:effectLst/>
                          <a:latin typeface="+mn-lt"/>
                        </a:rPr>
                        <a:t>1437</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$31,643</a:t>
                      </a:r>
                    </a:p>
                  </a:txBody>
                  <a:tcPr marL="9525" marR="9525" marT="9525" marB="0" anchor="b"/>
                </a:tc>
                <a:extLst>
                  <a:ext uri="{0D108BD9-81ED-4DB2-BD59-A6C34878D82A}">
                    <a16:rowId xmlns:a16="http://schemas.microsoft.com/office/drawing/2014/main" val="1793065503"/>
                  </a:ext>
                </a:extLst>
              </a:tr>
              <a:tr h="390631">
                <a:tc>
                  <a:txBody>
                    <a:bodyPr/>
                    <a:lstStyle/>
                    <a:p>
                      <a:pPr algn="l" fontAlgn="b"/>
                      <a:r>
                        <a:rPr lang="en-US" sz="1400" b="1" i="0" u="none" strike="noStrike" dirty="0">
                          <a:solidFill>
                            <a:srgbClr val="000000"/>
                          </a:solidFill>
                          <a:effectLst/>
                          <a:latin typeface="+mn-lt"/>
                        </a:rPr>
                        <a:t>130</a:t>
                      </a:r>
                    </a:p>
                  </a:txBody>
                  <a:tcPr marL="9525" marR="9525" marT="9525" marB="0" anchor="b"/>
                </a:tc>
                <a:tc>
                  <a:txBody>
                    <a:bodyPr/>
                    <a:lstStyle/>
                    <a:p>
                      <a:pPr algn="r" fontAlgn="b"/>
                      <a:r>
                        <a:rPr lang="en-US" sz="1400" b="1" i="0" u="none" strike="noStrike">
                          <a:solidFill>
                            <a:srgbClr val="000000"/>
                          </a:solidFill>
                          <a:effectLst/>
                          <a:latin typeface="+mn-lt"/>
                        </a:rPr>
                        <a:t>693</a:t>
                      </a:r>
                    </a:p>
                  </a:txBody>
                  <a:tcPr marL="9525" marR="9525" marT="9525" marB="0" anchor="b"/>
                </a:tc>
                <a:tc>
                  <a:txBody>
                    <a:bodyPr/>
                    <a:lstStyle/>
                    <a:p>
                      <a:endParaRPr lang="en-US" sz="1400" b="1">
                        <a:latin typeface="+mn-lt"/>
                      </a:endParaRPr>
                    </a:p>
                  </a:txBody>
                  <a:tcPr/>
                </a:tc>
                <a:tc>
                  <a:txBody>
                    <a:bodyPr/>
                    <a:lstStyle/>
                    <a:p>
                      <a:endParaRPr lang="en-US" sz="1400" b="1" dirty="0">
                        <a:latin typeface="+mn-lt"/>
                      </a:endParaRPr>
                    </a:p>
                  </a:txBody>
                  <a:tcPr/>
                </a:tc>
                <a:tc>
                  <a:txBody>
                    <a:bodyPr/>
                    <a:lstStyle/>
                    <a:p>
                      <a:endParaRPr lang="en-US" sz="1400" b="1" dirty="0">
                        <a:latin typeface="+mn-lt"/>
                      </a:endParaRPr>
                    </a:p>
                  </a:txBody>
                  <a:tcPr/>
                </a:tc>
                <a:tc>
                  <a:txBody>
                    <a:bodyPr/>
                    <a:lstStyle/>
                    <a:p>
                      <a:pPr algn="ctr" fontAlgn="b"/>
                      <a:r>
                        <a:rPr lang="en-US" sz="1400" b="1" i="0" u="none" strike="noStrike">
                          <a:solidFill>
                            <a:srgbClr val="000000"/>
                          </a:solidFill>
                          <a:effectLst/>
                          <a:latin typeface="+mn-lt"/>
                        </a:rPr>
                        <a:t>$5,240</a:t>
                      </a:r>
                    </a:p>
                  </a:txBody>
                  <a:tcPr marL="9525" marR="9525" marT="9525" marB="0" anchor="b"/>
                </a:tc>
                <a:extLst>
                  <a:ext uri="{0D108BD9-81ED-4DB2-BD59-A6C34878D82A}">
                    <a16:rowId xmlns:a16="http://schemas.microsoft.com/office/drawing/2014/main" val="3797978386"/>
                  </a:ext>
                </a:extLst>
              </a:tr>
              <a:tr h="370840">
                <a:tc>
                  <a:txBody>
                    <a:bodyPr/>
                    <a:lstStyle/>
                    <a:p>
                      <a:pPr algn="l" fontAlgn="b"/>
                      <a:r>
                        <a:rPr lang="en-US" sz="1400" b="1" i="0" u="none" strike="noStrike" dirty="0">
                          <a:solidFill>
                            <a:srgbClr val="000000"/>
                          </a:solidFill>
                          <a:effectLst/>
                          <a:latin typeface="+mn-lt"/>
                        </a:rPr>
                        <a:t>132</a:t>
                      </a:r>
                    </a:p>
                  </a:txBody>
                  <a:tcPr marL="9525" marR="9525" marT="9525" marB="0" anchor="b"/>
                </a:tc>
                <a:tc>
                  <a:txBody>
                    <a:bodyPr/>
                    <a:lstStyle/>
                    <a:p>
                      <a:pPr algn="r" fontAlgn="b"/>
                      <a:r>
                        <a:rPr lang="en-US" sz="1400" b="1" i="0" u="none" strike="noStrike">
                          <a:solidFill>
                            <a:srgbClr val="000000"/>
                          </a:solidFill>
                          <a:effectLst/>
                          <a:latin typeface="+mn-lt"/>
                        </a:rPr>
                        <a:t>471</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a:solidFill>
                            <a:srgbClr val="000000"/>
                          </a:solidFill>
                          <a:effectLst/>
                          <a:latin typeface="+mn-lt"/>
                        </a:rPr>
                        <a:t>$2,060</a:t>
                      </a:r>
                    </a:p>
                  </a:txBody>
                  <a:tcPr marL="9525" marR="9525" marT="9525" marB="0" anchor="b"/>
                </a:tc>
                <a:extLst>
                  <a:ext uri="{0D108BD9-81ED-4DB2-BD59-A6C34878D82A}">
                    <a16:rowId xmlns:a16="http://schemas.microsoft.com/office/drawing/2014/main" val="982198811"/>
                  </a:ext>
                </a:extLst>
              </a:tr>
              <a:tr h="370840">
                <a:tc>
                  <a:txBody>
                    <a:bodyPr/>
                    <a:lstStyle/>
                    <a:p>
                      <a:pPr algn="l" fontAlgn="b"/>
                      <a:r>
                        <a:rPr lang="en-US" sz="1400" b="1" i="0" u="none" strike="noStrike" dirty="0">
                          <a:solidFill>
                            <a:srgbClr val="000000"/>
                          </a:solidFill>
                          <a:effectLst/>
                          <a:latin typeface="+mn-lt"/>
                        </a:rPr>
                        <a:t>134</a:t>
                      </a:r>
                    </a:p>
                  </a:txBody>
                  <a:tcPr marL="9525" marR="9525" marT="9525" marB="0" anchor="b"/>
                </a:tc>
                <a:tc>
                  <a:txBody>
                    <a:bodyPr/>
                    <a:lstStyle/>
                    <a:p>
                      <a:pPr algn="r" fontAlgn="b"/>
                      <a:r>
                        <a:rPr lang="en-US" sz="1400" b="1" i="0" u="none" strike="noStrike">
                          <a:solidFill>
                            <a:srgbClr val="000000"/>
                          </a:solidFill>
                          <a:effectLst/>
                          <a:latin typeface="+mn-lt"/>
                        </a:rPr>
                        <a:t>676</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$0</a:t>
                      </a:r>
                    </a:p>
                  </a:txBody>
                  <a:tcPr marL="9525" marR="9525" marT="9525" marB="0" anchor="b"/>
                </a:tc>
                <a:extLst>
                  <a:ext uri="{0D108BD9-81ED-4DB2-BD59-A6C34878D82A}">
                    <a16:rowId xmlns:a16="http://schemas.microsoft.com/office/drawing/2014/main" val="2430159211"/>
                  </a:ext>
                </a:extLst>
              </a:tr>
              <a:tr h="306811">
                <a:tc>
                  <a:txBody>
                    <a:bodyPr/>
                    <a:lstStyle/>
                    <a:p>
                      <a:pPr algn="l" fontAlgn="b"/>
                      <a:r>
                        <a:rPr lang="en-US" sz="1400" b="1" i="0" u="none" strike="noStrike" dirty="0">
                          <a:solidFill>
                            <a:srgbClr val="000000"/>
                          </a:solidFill>
                          <a:effectLst/>
                          <a:latin typeface="+mn-lt"/>
                        </a:rPr>
                        <a:t>ALBANIA             </a:t>
                      </a:r>
                    </a:p>
                  </a:txBody>
                  <a:tcPr marL="9525" marR="9525" marT="9525" marB="0" anchor="b"/>
                </a:tc>
                <a:tc>
                  <a:txBody>
                    <a:bodyPr/>
                    <a:lstStyle/>
                    <a:p>
                      <a:pPr algn="r" fontAlgn="b"/>
                      <a:r>
                        <a:rPr lang="en-US" sz="1400" b="1" i="0" u="none" strike="noStrike">
                          <a:solidFill>
                            <a:srgbClr val="000000"/>
                          </a:solidFill>
                          <a:effectLst/>
                          <a:latin typeface="+mn-lt"/>
                        </a:rPr>
                        <a:t>55</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$0</a:t>
                      </a:r>
                    </a:p>
                  </a:txBody>
                  <a:tcPr marL="9525" marR="9525" marT="9525" marB="0" anchor="b"/>
                </a:tc>
                <a:extLst>
                  <a:ext uri="{0D108BD9-81ED-4DB2-BD59-A6C34878D82A}">
                    <a16:rowId xmlns:a16="http://schemas.microsoft.com/office/drawing/2014/main" val="1868566783"/>
                  </a:ext>
                </a:extLst>
              </a:tr>
              <a:tr h="0">
                <a:tc>
                  <a:txBody>
                    <a:bodyPr/>
                    <a:lstStyle/>
                    <a:p>
                      <a:pPr algn="l" fontAlgn="b"/>
                      <a:r>
                        <a:rPr lang="en-US" sz="1400" b="1" i="0" u="none" strike="noStrike" dirty="0">
                          <a:solidFill>
                            <a:srgbClr val="000000"/>
                          </a:solidFill>
                          <a:effectLst/>
                          <a:latin typeface="+mn-lt"/>
                        </a:rPr>
                        <a:t>ARMENIA             </a:t>
                      </a:r>
                    </a:p>
                  </a:txBody>
                  <a:tcPr marL="9525" marR="9525" marT="9525" marB="0" anchor="b"/>
                </a:tc>
                <a:tc>
                  <a:txBody>
                    <a:bodyPr/>
                    <a:lstStyle/>
                    <a:p>
                      <a:pPr algn="r" fontAlgn="b"/>
                      <a:r>
                        <a:rPr lang="en-US" sz="1400" b="1" i="0" u="none" strike="noStrike" dirty="0">
                          <a:solidFill>
                            <a:srgbClr val="000000"/>
                          </a:solidFill>
                          <a:effectLst/>
                          <a:latin typeface="+mn-lt"/>
                        </a:rPr>
                        <a:t>48</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$0</a:t>
                      </a:r>
                    </a:p>
                  </a:txBody>
                  <a:tcPr marL="9525" marR="9525" marT="9525" marB="0" anchor="b"/>
                </a:tc>
                <a:extLst>
                  <a:ext uri="{0D108BD9-81ED-4DB2-BD59-A6C34878D82A}">
                    <a16:rowId xmlns:a16="http://schemas.microsoft.com/office/drawing/2014/main" val="2285060578"/>
                  </a:ext>
                </a:extLst>
              </a:tr>
            </a:tbl>
          </a:graphicData>
        </a:graphic>
      </p:graphicFrame>
      <p:sp>
        <p:nvSpPr>
          <p:cNvPr id="4" name="TextBox 3">
            <a:extLst>
              <a:ext uri="{FF2B5EF4-FFF2-40B4-BE49-F238E27FC236}">
                <a16:creationId xmlns:a16="http://schemas.microsoft.com/office/drawing/2014/main" id="{86ED6849-A231-F0E9-67F6-F445CA9F5B6B}"/>
              </a:ext>
            </a:extLst>
          </p:cNvPr>
          <p:cNvSpPr txBox="1"/>
          <p:nvPr/>
        </p:nvSpPr>
        <p:spPr>
          <a:xfrm>
            <a:off x="3048000" y="527791"/>
            <a:ext cx="6096000" cy="595932"/>
          </a:xfrm>
          <a:prstGeom prst="rect">
            <a:avLst/>
          </a:prstGeom>
          <a:noFill/>
        </p:spPr>
        <p:txBody>
          <a:bodyPr wrap="square">
            <a:spAutoFit/>
          </a:bodyPr>
          <a:lstStyle/>
          <a:p>
            <a:pPr marL="0" marR="0">
              <a:lnSpc>
                <a:spcPct val="107000"/>
              </a:lnSpc>
              <a:spcBef>
                <a:spcPts val="0"/>
              </a:spcBef>
              <a:spcAft>
                <a:spcPts val="800"/>
              </a:spcAft>
            </a:pP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Area C total goal: US$263,109.09</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2247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BC92FB8-C4FA-2A81-3AFB-16A229E43A92}"/>
              </a:ext>
            </a:extLst>
          </p:cNvPr>
          <p:cNvGraphicFramePr>
            <a:graphicFrameLocks noGrp="1"/>
          </p:cNvGraphicFramePr>
          <p:nvPr/>
        </p:nvGraphicFramePr>
        <p:xfrm>
          <a:off x="2031999" y="1202266"/>
          <a:ext cx="8128002" cy="4981893"/>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3446951403"/>
                    </a:ext>
                  </a:extLst>
                </a:gridCol>
                <a:gridCol w="1354667">
                  <a:extLst>
                    <a:ext uri="{9D8B030D-6E8A-4147-A177-3AD203B41FA5}">
                      <a16:colId xmlns:a16="http://schemas.microsoft.com/office/drawing/2014/main" val="353475068"/>
                    </a:ext>
                  </a:extLst>
                </a:gridCol>
                <a:gridCol w="1354667">
                  <a:extLst>
                    <a:ext uri="{9D8B030D-6E8A-4147-A177-3AD203B41FA5}">
                      <a16:colId xmlns:a16="http://schemas.microsoft.com/office/drawing/2014/main" val="986909324"/>
                    </a:ext>
                  </a:extLst>
                </a:gridCol>
                <a:gridCol w="1354667">
                  <a:extLst>
                    <a:ext uri="{9D8B030D-6E8A-4147-A177-3AD203B41FA5}">
                      <a16:colId xmlns:a16="http://schemas.microsoft.com/office/drawing/2014/main" val="2758405565"/>
                    </a:ext>
                  </a:extLst>
                </a:gridCol>
                <a:gridCol w="1354667">
                  <a:extLst>
                    <a:ext uri="{9D8B030D-6E8A-4147-A177-3AD203B41FA5}">
                      <a16:colId xmlns:a16="http://schemas.microsoft.com/office/drawing/2014/main" val="4007366656"/>
                    </a:ext>
                  </a:extLst>
                </a:gridCol>
                <a:gridCol w="1354667">
                  <a:extLst>
                    <a:ext uri="{9D8B030D-6E8A-4147-A177-3AD203B41FA5}">
                      <a16:colId xmlns:a16="http://schemas.microsoft.com/office/drawing/2014/main" val="1054356600"/>
                    </a:ext>
                  </a:extLst>
                </a:gridCol>
              </a:tblGrid>
              <a:tr h="370840">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District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Membership</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Total % of Goal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District Goal In Dollars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2023-2024</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      Goal</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2022-2023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Fundraising</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7248645"/>
                  </a:ext>
                </a:extLst>
              </a:tr>
              <a:tr h="370840">
                <a:tc>
                  <a:txBody>
                    <a:bodyPr/>
                    <a:lstStyle/>
                    <a:p>
                      <a:pPr algn="l" fontAlgn="b"/>
                      <a:r>
                        <a:rPr lang="en-US" sz="1400" b="1" i="0" u="none" strike="noStrike" dirty="0">
                          <a:solidFill>
                            <a:srgbClr val="000000"/>
                          </a:solidFill>
                          <a:effectLst/>
                          <a:latin typeface="+mn-lt"/>
                        </a:rPr>
                        <a:t>BELARUS REP.        </a:t>
                      </a:r>
                    </a:p>
                  </a:txBody>
                  <a:tcPr marL="9525" marR="9525" marT="9525" marB="0" anchor="b"/>
                </a:tc>
                <a:tc>
                  <a:txBody>
                    <a:bodyPr/>
                    <a:lstStyle/>
                    <a:p>
                      <a:pPr algn="r" fontAlgn="b"/>
                      <a:r>
                        <a:rPr lang="en-US" sz="1400" b="1" i="0" u="none" strike="noStrike">
                          <a:solidFill>
                            <a:srgbClr val="000000"/>
                          </a:solidFill>
                          <a:effectLst/>
                          <a:latin typeface="+mn-lt"/>
                        </a:rPr>
                        <a:t>41</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$0</a:t>
                      </a:r>
                    </a:p>
                  </a:txBody>
                  <a:tcPr marL="9525" marR="9525" marT="9525" marB="0" anchor="b"/>
                </a:tc>
                <a:extLst>
                  <a:ext uri="{0D108BD9-81ED-4DB2-BD59-A6C34878D82A}">
                    <a16:rowId xmlns:a16="http://schemas.microsoft.com/office/drawing/2014/main" val="974487329"/>
                  </a:ext>
                </a:extLst>
              </a:tr>
              <a:tr h="370840">
                <a:tc>
                  <a:txBody>
                    <a:bodyPr/>
                    <a:lstStyle/>
                    <a:p>
                      <a:pPr algn="l" fontAlgn="b"/>
                      <a:r>
                        <a:rPr lang="en-US" sz="1400" b="1" i="0" u="none" strike="noStrike">
                          <a:solidFill>
                            <a:srgbClr val="000000"/>
                          </a:solidFill>
                          <a:effectLst/>
                          <a:latin typeface="+mn-lt"/>
                        </a:rPr>
                        <a:t>BOSNIA &amp; HERZEGOVINA</a:t>
                      </a:r>
                    </a:p>
                  </a:txBody>
                  <a:tcPr marL="9525" marR="9525" marT="9525" marB="0" anchor="b"/>
                </a:tc>
                <a:tc>
                  <a:txBody>
                    <a:bodyPr/>
                    <a:lstStyle/>
                    <a:p>
                      <a:pPr algn="r" fontAlgn="b"/>
                      <a:r>
                        <a:rPr lang="en-US" sz="1400" b="1" i="0" u="none" strike="noStrike">
                          <a:solidFill>
                            <a:srgbClr val="000000"/>
                          </a:solidFill>
                          <a:effectLst/>
                          <a:latin typeface="+mn-lt"/>
                        </a:rPr>
                        <a:t>87</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$2,000</a:t>
                      </a:r>
                    </a:p>
                  </a:txBody>
                  <a:tcPr marL="9525" marR="9525" marT="9525" marB="0" anchor="b"/>
                </a:tc>
                <a:extLst>
                  <a:ext uri="{0D108BD9-81ED-4DB2-BD59-A6C34878D82A}">
                    <a16:rowId xmlns:a16="http://schemas.microsoft.com/office/drawing/2014/main" val="2990196958"/>
                  </a:ext>
                </a:extLst>
              </a:tr>
              <a:tr h="370840">
                <a:tc>
                  <a:txBody>
                    <a:bodyPr/>
                    <a:lstStyle/>
                    <a:p>
                      <a:pPr algn="l" fontAlgn="b"/>
                      <a:r>
                        <a:rPr lang="en-US" sz="1400" b="1" i="0" u="none" strike="noStrike">
                          <a:solidFill>
                            <a:srgbClr val="000000"/>
                          </a:solidFill>
                          <a:effectLst/>
                          <a:latin typeface="+mn-lt"/>
                        </a:rPr>
                        <a:t>BULGARIA            </a:t>
                      </a:r>
                    </a:p>
                  </a:txBody>
                  <a:tcPr marL="9525" marR="9525" marT="9525" marB="0" anchor="b"/>
                </a:tc>
                <a:tc>
                  <a:txBody>
                    <a:bodyPr/>
                    <a:lstStyle/>
                    <a:p>
                      <a:pPr algn="r" fontAlgn="b"/>
                      <a:r>
                        <a:rPr lang="en-US" sz="1400" b="1" i="0" u="none" strike="noStrike">
                          <a:solidFill>
                            <a:srgbClr val="000000"/>
                          </a:solidFill>
                          <a:effectLst/>
                          <a:latin typeface="+mn-lt"/>
                        </a:rPr>
                        <a:t>193</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$0</a:t>
                      </a:r>
                    </a:p>
                  </a:txBody>
                  <a:tcPr marL="9525" marR="9525" marT="9525" marB="0" anchor="b"/>
                </a:tc>
                <a:extLst>
                  <a:ext uri="{0D108BD9-81ED-4DB2-BD59-A6C34878D82A}">
                    <a16:rowId xmlns:a16="http://schemas.microsoft.com/office/drawing/2014/main" val="3423100168"/>
                  </a:ext>
                </a:extLst>
              </a:tr>
              <a:tr h="370840">
                <a:tc>
                  <a:txBody>
                    <a:bodyPr/>
                    <a:lstStyle/>
                    <a:p>
                      <a:pPr algn="l" fontAlgn="b"/>
                      <a:r>
                        <a:rPr lang="en-US" sz="1400" b="1" i="0" u="none" strike="noStrike">
                          <a:solidFill>
                            <a:srgbClr val="000000"/>
                          </a:solidFill>
                          <a:effectLst/>
                          <a:latin typeface="+mn-lt"/>
                        </a:rPr>
                        <a:t>REP OF GEORGIA      </a:t>
                      </a:r>
                    </a:p>
                  </a:txBody>
                  <a:tcPr marL="9525" marR="9525" marT="9525" marB="0" anchor="b"/>
                </a:tc>
                <a:tc>
                  <a:txBody>
                    <a:bodyPr/>
                    <a:lstStyle/>
                    <a:p>
                      <a:pPr algn="r" fontAlgn="b"/>
                      <a:r>
                        <a:rPr lang="en-US" sz="1400" b="1" i="0" u="none" strike="noStrike">
                          <a:solidFill>
                            <a:srgbClr val="000000"/>
                          </a:solidFill>
                          <a:effectLst/>
                          <a:latin typeface="+mn-lt"/>
                        </a:rPr>
                        <a:t>210</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$0</a:t>
                      </a:r>
                    </a:p>
                  </a:txBody>
                  <a:tcPr marL="9525" marR="9525" marT="9525" marB="0" anchor="b"/>
                </a:tc>
                <a:extLst>
                  <a:ext uri="{0D108BD9-81ED-4DB2-BD59-A6C34878D82A}">
                    <a16:rowId xmlns:a16="http://schemas.microsoft.com/office/drawing/2014/main" val="2410384608"/>
                  </a:ext>
                </a:extLst>
              </a:tr>
              <a:tr h="370840">
                <a:tc>
                  <a:txBody>
                    <a:bodyPr/>
                    <a:lstStyle/>
                    <a:p>
                      <a:pPr algn="l" fontAlgn="b"/>
                      <a:r>
                        <a:rPr lang="en-US" sz="1400" b="1" i="0" u="none" strike="noStrike" dirty="0">
                          <a:solidFill>
                            <a:srgbClr val="000000"/>
                          </a:solidFill>
                          <a:effectLst/>
                          <a:latin typeface="+mn-lt"/>
                        </a:rPr>
                        <a:t>REP OF KYRGYZSTAN</a:t>
                      </a:r>
                    </a:p>
                  </a:txBody>
                  <a:tcPr marL="9525" marR="9525" marT="9525" marB="0" anchor="b"/>
                </a:tc>
                <a:tc>
                  <a:txBody>
                    <a:bodyPr/>
                    <a:lstStyle/>
                    <a:p>
                      <a:pPr algn="r" fontAlgn="b"/>
                      <a:r>
                        <a:rPr lang="en-US" sz="1400" b="1" i="0" u="none" strike="noStrike" dirty="0">
                          <a:solidFill>
                            <a:srgbClr val="000000"/>
                          </a:solidFill>
                          <a:effectLst/>
                          <a:latin typeface="+mn-lt"/>
                        </a:rPr>
                        <a:t>10</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$0</a:t>
                      </a:r>
                    </a:p>
                  </a:txBody>
                  <a:tcPr marL="9525" marR="9525" marT="9525" marB="0" anchor="b"/>
                </a:tc>
                <a:extLst>
                  <a:ext uri="{0D108BD9-81ED-4DB2-BD59-A6C34878D82A}">
                    <a16:rowId xmlns:a16="http://schemas.microsoft.com/office/drawing/2014/main" val="1281909663"/>
                  </a:ext>
                </a:extLst>
              </a:tr>
              <a:tr h="370840">
                <a:tc>
                  <a:txBody>
                    <a:bodyPr/>
                    <a:lstStyle/>
                    <a:p>
                      <a:pPr algn="l" fontAlgn="b"/>
                      <a:r>
                        <a:rPr lang="en-US" sz="1400" b="1" i="0" u="none" strike="noStrike" dirty="0">
                          <a:solidFill>
                            <a:srgbClr val="000000"/>
                          </a:solidFill>
                          <a:effectLst/>
                          <a:latin typeface="+mn-lt"/>
                        </a:rPr>
                        <a:t>REP OF TAJIKISTAN</a:t>
                      </a:r>
                    </a:p>
                  </a:txBody>
                  <a:tcPr marL="9525" marR="9525" marT="9525" marB="0" anchor="b"/>
                </a:tc>
                <a:tc>
                  <a:txBody>
                    <a:bodyPr/>
                    <a:lstStyle/>
                    <a:p>
                      <a:pPr algn="r" fontAlgn="b"/>
                      <a:r>
                        <a:rPr lang="en-US" sz="1400" b="1" i="0" u="none" strike="noStrike">
                          <a:solidFill>
                            <a:srgbClr val="000000"/>
                          </a:solidFill>
                          <a:effectLst/>
                          <a:latin typeface="+mn-lt"/>
                        </a:rPr>
                        <a:t>0</a:t>
                      </a:r>
                    </a:p>
                  </a:txBody>
                  <a:tcPr marL="9525" marR="9525" marT="9525" marB="0" anchor="b"/>
                </a:tc>
                <a:tc>
                  <a:txBody>
                    <a:bodyPr/>
                    <a:lstStyle/>
                    <a:p>
                      <a:endParaRPr lang="en-US" sz="1400" b="1">
                        <a:latin typeface="+mn-lt"/>
                      </a:endParaRPr>
                    </a:p>
                  </a:txBody>
                  <a:tcPr/>
                </a:tc>
                <a:tc>
                  <a:txBody>
                    <a:bodyPr/>
                    <a:lstStyle/>
                    <a:p>
                      <a:endParaRPr lang="en-US" sz="1400" b="1" dirty="0">
                        <a:latin typeface="+mn-lt"/>
                      </a:endParaRPr>
                    </a:p>
                  </a:txBody>
                  <a:tcPr/>
                </a:tc>
                <a:tc>
                  <a:txBody>
                    <a:bodyPr/>
                    <a:lstStyle/>
                    <a:p>
                      <a:endParaRPr lang="en-US" sz="1400" b="1">
                        <a:latin typeface="+mn-lt"/>
                      </a:endParaRPr>
                    </a:p>
                  </a:txBody>
                  <a:tcPr/>
                </a:tc>
                <a:tc>
                  <a:txBody>
                    <a:bodyPr/>
                    <a:lstStyle/>
                    <a:p>
                      <a:endParaRPr lang="en-US" sz="1400" b="1" dirty="0">
                        <a:latin typeface="+mn-lt"/>
                      </a:endParaRPr>
                    </a:p>
                  </a:txBody>
                  <a:tcPr/>
                </a:tc>
                <a:extLst>
                  <a:ext uri="{0D108BD9-81ED-4DB2-BD59-A6C34878D82A}">
                    <a16:rowId xmlns:a16="http://schemas.microsoft.com/office/drawing/2014/main" val="465635608"/>
                  </a:ext>
                </a:extLst>
              </a:tr>
              <a:tr h="370840">
                <a:tc>
                  <a:txBody>
                    <a:bodyPr/>
                    <a:lstStyle/>
                    <a:p>
                      <a:pPr algn="l" fontAlgn="b"/>
                      <a:r>
                        <a:rPr lang="en-US" sz="1400" b="1" i="0" u="none" strike="noStrike">
                          <a:solidFill>
                            <a:srgbClr val="000000"/>
                          </a:solidFill>
                          <a:effectLst/>
                          <a:latin typeface="+mn-lt"/>
                        </a:rPr>
                        <a:t>REPUBLIC OF KOSOVO</a:t>
                      </a:r>
                    </a:p>
                  </a:txBody>
                  <a:tcPr marL="9525" marR="9525" marT="9525" marB="0" anchor="b"/>
                </a:tc>
                <a:tc>
                  <a:txBody>
                    <a:bodyPr/>
                    <a:lstStyle/>
                    <a:p>
                      <a:pPr algn="r" fontAlgn="b"/>
                      <a:r>
                        <a:rPr lang="en-US" sz="1400" b="1" i="0" u="none" strike="noStrike">
                          <a:solidFill>
                            <a:srgbClr val="000000"/>
                          </a:solidFill>
                          <a:effectLst/>
                          <a:latin typeface="+mn-lt"/>
                        </a:rPr>
                        <a:t>86</a:t>
                      </a:r>
                    </a:p>
                  </a:txBody>
                  <a:tcPr marL="9525" marR="9525" marT="9525" marB="0" anchor="b"/>
                </a:tc>
                <a:tc>
                  <a:txBody>
                    <a:bodyPr/>
                    <a:lstStyle/>
                    <a:p>
                      <a:endParaRPr lang="en-US" sz="1400" b="1">
                        <a:latin typeface="+mn-lt"/>
                      </a:endParaRPr>
                    </a:p>
                  </a:txBody>
                  <a:tcPr/>
                </a:tc>
                <a:tc>
                  <a:txBody>
                    <a:bodyPr/>
                    <a:lstStyle/>
                    <a:p>
                      <a:endParaRPr lang="en-US" sz="1400" b="1" dirty="0">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$0</a:t>
                      </a:r>
                    </a:p>
                  </a:txBody>
                  <a:tcPr marL="9525" marR="9525" marT="9525" marB="0" anchor="b"/>
                </a:tc>
                <a:extLst>
                  <a:ext uri="{0D108BD9-81ED-4DB2-BD59-A6C34878D82A}">
                    <a16:rowId xmlns:a16="http://schemas.microsoft.com/office/drawing/2014/main" val="1919074232"/>
                  </a:ext>
                </a:extLst>
              </a:tr>
              <a:tr h="370840">
                <a:tc>
                  <a:txBody>
                    <a:bodyPr/>
                    <a:lstStyle/>
                    <a:p>
                      <a:pPr algn="l" fontAlgn="b"/>
                      <a:r>
                        <a:rPr lang="en-US" sz="1400" b="1" i="0" u="none" strike="noStrike">
                          <a:solidFill>
                            <a:srgbClr val="000000"/>
                          </a:solidFill>
                          <a:effectLst/>
                          <a:latin typeface="+mn-lt"/>
                        </a:rPr>
                        <a:t>REPUBLIC OF MONTENEGRO</a:t>
                      </a:r>
                    </a:p>
                  </a:txBody>
                  <a:tcPr marL="9525" marR="9525" marT="9525" marB="0" anchor="b"/>
                </a:tc>
                <a:tc>
                  <a:txBody>
                    <a:bodyPr/>
                    <a:lstStyle/>
                    <a:p>
                      <a:pPr algn="r" fontAlgn="b"/>
                      <a:r>
                        <a:rPr lang="en-US" sz="1400" b="1" i="0" u="none" strike="noStrike">
                          <a:solidFill>
                            <a:srgbClr val="000000"/>
                          </a:solidFill>
                          <a:effectLst/>
                          <a:latin typeface="+mn-lt"/>
                        </a:rPr>
                        <a:t>46</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$650</a:t>
                      </a:r>
                    </a:p>
                  </a:txBody>
                  <a:tcPr marL="9525" marR="9525" marT="9525" marB="0" anchor="b"/>
                </a:tc>
                <a:extLst>
                  <a:ext uri="{0D108BD9-81ED-4DB2-BD59-A6C34878D82A}">
                    <a16:rowId xmlns:a16="http://schemas.microsoft.com/office/drawing/2014/main" val="653055259"/>
                  </a:ext>
                </a:extLst>
              </a:tr>
              <a:tr h="370840">
                <a:tc>
                  <a:txBody>
                    <a:bodyPr/>
                    <a:lstStyle/>
                    <a:p>
                      <a:pPr algn="l" fontAlgn="b"/>
                      <a:r>
                        <a:rPr lang="en-US" sz="1400" b="1" i="0" u="none" strike="noStrike">
                          <a:solidFill>
                            <a:srgbClr val="000000"/>
                          </a:solidFill>
                          <a:effectLst/>
                          <a:latin typeface="+mn-lt"/>
                        </a:rPr>
                        <a:t>SERBIA</a:t>
                      </a:r>
                    </a:p>
                  </a:txBody>
                  <a:tcPr marL="9525" marR="9525" marT="9525" marB="0" anchor="b"/>
                </a:tc>
                <a:tc>
                  <a:txBody>
                    <a:bodyPr/>
                    <a:lstStyle/>
                    <a:p>
                      <a:pPr algn="r" fontAlgn="b"/>
                      <a:r>
                        <a:rPr lang="en-US" sz="1400" b="1" i="0" u="none" strike="noStrike">
                          <a:solidFill>
                            <a:srgbClr val="000000"/>
                          </a:solidFill>
                          <a:effectLst/>
                          <a:latin typeface="+mn-lt"/>
                        </a:rPr>
                        <a:t>54</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$0</a:t>
                      </a:r>
                    </a:p>
                  </a:txBody>
                  <a:tcPr marL="9525" marR="9525" marT="9525" marB="0" anchor="b"/>
                </a:tc>
                <a:extLst>
                  <a:ext uri="{0D108BD9-81ED-4DB2-BD59-A6C34878D82A}">
                    <a16:rowId xmlns:a16="http://schemas.microsoft.com/office/drawing/2014/main" val="1987051589"/>
                  </a:ext>
                </a:extLst>
              </a:tr>
              <a:tr h="370840">
                <a:tc>
                  <a:txBody>
                    <a:bodyPr/>
                    <a:lstStyle/>
                    <a:p>
                      <a:pPr algn="l" fontAlgn="b"/>
                      <a:r>
                        <a:rPr lang="en-US" sz="1400" b="1" i="0" u="none" strike="noStrike" dirty="0">
                          <a:solidFill>
                            <a:srgbClr val="000000"/>
                          </a:solidFill>
                          <a:effectLst/>
                          <a:latin typeface="+mn-lt"/>
                        </a:rPr>
                        <a:t>REP OF MOLDOVA</a:t>
                      </a:r>
                    </a:p>
                  </a:txBody>
                  <a:tcPr marL="9525" marR="9525" marT="9525" marB="0" anchor="b"/>
                </a:tc>
                <a:tc>
                  <a:txBody>
                    <a:bodyPr/>
                    <a:lstStyle/>
                    <a:p>
                      <a:pPr algn="r" fontAlgn="b"/>
                      <a:r>
                        <a:rPr lang="en-US" sz="1400" b="1" i="0" u="none" strike="noStrike" dirty="0">
                          <a:solidFill>
                            <a:srgbClr val="000000"/>
                          </a:solidFill>
                          <a:effectLst/>
                          <a:latin typeface="+mn-lt"/>
                        </a:rPr>
                        <a:t>91</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$0</a:t>
                      </a:r>
                    </a:p>
                  </a:txBody>
                  <a:tcPr marL="9525" marR="9525" marT="9525" marB="0" anchor="b"/>
                </a:tc>
                <a:extLst>
                  <a:ext uri="{0D108BD9-81ED-4DB2-BD59-A6C34878D82A}">
                    <a16:rowId xmlns:a16="http://schemas.microsoft.com/office/drawing/2014/main" val="1155177091"/>
                  </a:ext>
                </a:extLst>
              </a:tr>
              <a:tr h="370840">
                <a:tc>
                  <a:txBody>
                    <a:bodyPr/>
                    <a:lstStyle/>
                    <a:p>
                      <a:pPr algn="l" fontAlgn="b"/>
                      <a:r>
                        <a:rPr lang="en-US" sz="1400" b="1" i="0" u="none" strike="noStrike" dirty="0">
                          <a:solidFill>
                            <a:srgbClr val="000000"/>
                          </a:solidFill>
                          <a:effectLst/>
                          <a:latin typeface="+mn-lt"/>
                        </a:rPr>
                        <a:t>SLOVAK REPUBLIC</a:t>
                      </a:r>
                    </a:p>
                  </a:txBody>
                  <a:tcPr marL="9525" marR="9525" marT="9525" marB="0" anchor="b"/>
                </a:tc>
                <a:tc>
                  <a:txBody>
                    <a:bodyPr/>
                    <a:lstStyle/>
                    <a:p>
                      <a:pPr algn="r" fontAlgn="b"/>
                      <a:r>
                        <a:rPr lang="en-US" sz="1400" b="1" i="0" u="none" strike="noStrike" dirty="0">
                          <a:solidFill>
                            <a:srgbClr val="000000"/>
                          </a:solidFill>
                          <a:effectLst/>
                          <a:latin typeface="+mn-lt"/>
                        </a:rPr>
                        <a:t>225</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dirty="0">
                        <a:latin typeface="+mn-lt"/>
                      </a:endParaRPr>
                    </a:p>
                  </a:txBody>
                  <a:tcPr/>
                </a:tc>
                <a:extLst>
                  <a:ext uri="{0D108BD9-81ED-4DB2-BD59-A6C34878D82A}">
                    <a16:rowId xmlns:a16="http://schemas.microsoft.com/office/drawing/2014/main" val="2136870030"/>
                  </a:ext>
                </a:extLst>
              </a:tr>
            </a:tbl>
          </a:graphicData>
        </a:graphic>
      </p:graphicFrame>
      <p:sp>
        <p:nvSpPr>
          <p:cNvPr id="4" name="TextBox 3">
            <a:extLst>
              <a:ext uri="{FF2B5EF4-FFF2-40B4-BE49-F238E27FC236}">
                <a16:creationId xmlns:a16="http://schemas.microsoft.com/office/drawing/2014/main" id="{88E932FB-8DA6-E9ED-4A82-C535E05D76B8}"/>
              </a:ext>
            </a:extLst>
          </p:cNvPr>
          <p:cNvSpPr txBox="1"/>
          <p:nvPr/>
        </p:nvSpPr>
        <p:spPr>
          <a:xfrm>
            <a:off x="3048000" y="375875"/>
            <a:ext cx="6096000" cy="595932"/>
          </a:xfrm>
          <a:prstGeom prst="rect">
            <a:avLst/>
          </a:prstGeom>
          <a:noFill/>
        </p:spPr>
        <p:txBody>
          <a:bodyPr wrap="square">
            <a:spAutoFit/>
          </a:bodyPr>
          <a:lstStyle/>
          <a:p>
            <a:pPr marL="0" marR="0">
              <a:lnSpc>
                <a:spcPct val="107000"/>
              </a:lnSpc>
              <a:spcBef>
                <a:spcPts val="0"/>
              </a:spcBef>
              <a:spcAft>
                <a:spcPts val="800"/>
              </a:spcAft>
            </a:pP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Area C total goal: US$263,109.09</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1573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84B91C8-2EF4-F7D9-865B-3A3CC43022DD}"/>
              </a:ext>
            </a:extLst>
          </p:cNvPr>
          <p:cNvGraphicFramePr>
            <a:graphicFrameLocks noGrp="1"/>
          </p:cNvGraphicFramePr>
          <p:nvPr/>
        </p:nvGraphicFramePr>
        <p:xfrm>
          <a:off x="1727200" y="1164166"/>
          <a:ext cx="8166100" cy="4960303"/>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653699779"/>
                    </a:ext>
                  </a:extLst>
                </a:gridCol>
                <a:gridCol w="1258634">
                  <a:extLst>
                    <a:ext uri="{9D8B030D-6E8A-4147-A177-3AD203B41FA5}">
                      <a16:colId xmlns:a16="http://schemas.microsoft.com/office/drawing/2014/main" val="1692885889"/>
                    </a:ext>
                  </a:extLst>
                </a:gridCol>
                <a:gridCol w="1354667">
                  <a:extLst>
                    <a:ext uri="{9D8B030D-6E8A-4147-A177-3AD203B41FA5}">
                      <a16:colId xmlns:a16="http://schemas.microsoft.com/office/drawing/2014/main" val="733099961"/>
                    </a:ext>
                  </a:extLst>
                </a:gridCol>
                <a:gridCol w="1354667">
                  <a:extLst>
                    <a:ext uri="{9D8B030D-6E8A-4147-A177-3AD203B41FA5}">
                      <a16:colId xmlns:a16="http://schemas.microsoft.com/office/drawing/2014/main" val="4028810883"/>
                    </a:ext>
                  </a:extLst>
                </a:gridCol>
                <a:gridCol w="1354667">
                  <a:extLst>
                    <a:ext uri="{9D8B030D-6E8A-4147-A177-3AD203B41FA5}">
                      <a16:colId xmlns:a16="http://schemas.microsoft.com/office/drawing/2014/main" val="1382704923"/>
                    </a:ext>
                  </a:extLst>
                </a:gridCol>
                <a:gridCol w="1488798">
                  <a:extLst>
                    <a:ext uri="{9D8B030D-6E8A-4147-A177-3AD203B41FA5}">
                      <a16:colId xmlns:a16="http://schemas.microsoft.com/office/drawing/2014/main" val="4244567006"/>
                    </a:ext>
                  </a:extLst>
                </a:gridCol>
              </a:tblGrid>
              <a:tr h="370840">
                <a:tc>
                  <a:txBody>
                    <a:bodyPr/>
                    <a:lstStyle/>
                    <a:p>
                      <a:pPr marL="0" marR="0" algn="ctr">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District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Membership</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Total % of Goal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District Goal In Dollars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2023-2024</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      Goal</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2022-2023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Fundraising</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2170594"/>
                  </a:ext>
                </a:extLst>
              </a:tr>
              <a:tr h="370840">
                <a:tc>
                  <a:txBody>
                    <a:bodyPr/>
                    <a:lstStyle/>
                    <a:p>
                      <a:pPr algn="l" fontAlgn="b"/>
                      <a:r>
                        <a:rPr lang="en-US" sz="1400" b="1" i="0" u="none" strike="noStrike" dirty="0">
                          <a:solidFill>
                            <a:srgbClr val="000000"/>
                          </a:solidFill>
                          <a:effectLst/>
                          <a:latin typeface="Calibri" panose="020F0502020204030204" pitchFamily="34" charset="0"/>
                        </a:rPr>
                        <a:t>105 A</a:t>
                      </a:r>
                    </a:p>
                  </a:txBody>
                  <a:tcPr marL="9525" marR="9525" marT="9525" marB="0" anchor="b"/>
                </a:tc>
                <a:tc>
                  <a:txBody>
                    <a:bodyPr/>
                    <a:lstStyle/>
                    <a:p>
                      <a:pPr algn="r" fontAlgn="b"/>
                      <a:r>
                        <a:rPr lang="en-US" sz="1400" b="1" i="0" u="none" strike="noStrike" dirty="0">
                          <a:solidFill>
                            <a:srgbClr val="000000"/>
                          </a:solidFill>
                          <a:effectLst/>
                          <a:latin typeface="Calibri" panose="020F0502020204030204" pitchFamily="34" charset="0"/>
                        </a:rPr>
                        <a:t>1284</a:t>
                      </a:r>
                    </a:p>
                  </a:txBody>
                  <a:tcPr marL="9525" marR="9525" marT="9525" marB="0" anchor="b"/>
                </a:tc>
                <a:tc>
                  <a:txBody>
                    <a:bodyPr/>
                    <a:lstStyle/>
                    <a:p>
                      <a:endParaRPr lang="en-US"/>
                    </a:p>
                  </a:txBody>
                  <a:tcPr/>
                </a:tc>
                <a:tc>
                  <a:txBody>
                    <a:bodyPr/>
                    <a:lstStyle/>
                    <a:p>
                      <a:endParaRPr lang="en-US"/>
                    </a:p>
                  </a:txBody>
                  <a:tcPr/>
                </a:tc>
                <a:tc>
                  <a:txBody>
                    <a:bodyPr/>
                    <a:lstStyle/>
                    <a:p>
                      <a:endParaRPr lang="en-US"/>
                    </a:p>
                  </a:txBody>
                  <a:tcPr/>
                </a:tc>
                <a:tc>
                  <a:txBody>
                    <a:bodyPr/>
                    <a:lstStyle/>
                    <a:p>
                      <a:pPr algn="ctr" fontAlgn="b"/>
                      <a:r>
                        <a:rPr lang="en-US" sz="1400" b="1" i="0" u="none" strike="noStrike" dirty="0">
                          <a:solidFill>
                            <a:srgbClr val="000000"/>
                          </a:solidFill>
                          <a:effectLst/>
                          <a:latin typeface="Calibri" panose="020F0502020204030204" pitchFamily="34" charset="0"/>
                        </a:rPr>
                        <a:t>$116,998</a:t>
                      </a:r>
                    </a:p>
                  </a:txBody>
                  <a:tcPr marL="9525" marR="9525" marT="9525" marB="0" anchor="b"/>
                </a:tc>
                <a:extLst>
                  <a:ext uri="{0D108BD9-81ED-4DB2-BD59-A6C34878D82A}">
                    <a16:rowId xmlns:a16="http://schemas.microsoft.com/office/drawing/2014/main" val="1302958076"/>
                  </a:ext>
                </a:extLst>
              </a:tr>
              <a:tr h="370840">
                <a:tc>
                  <a:txBody>
                    <a:bodyPr/>
                    <a:lstStyle/>
                    <a:p>
                      <a:pPr algn="l" fontAlgn="b"/>
                      <a:r>
                        <a:rPr lang="en-US" sz="1400" b="1" i="0" u="none" strike="noStrike" dirty="0">
                          <a:solidFill>
                            <a:srgbClr val="000000"/>
                          </a:solidFill>
                          <a:effectLst/>
                          <a:latin typeface="Calibri" panose="020F0502020204030204" pitchFamily="34" charset="0"/>
                        </a:rPr>
                        <a:t>105 N</a:t>
                      </a:r>
                    </a:p>
                  </a:txBody>
                  <a:tcPr marL="9525" marR="9525" marT="9525" marB="0" anchor="b"/>
                </a:tc>
                <a:tc>
                  <a:txBody>
                    <a:bodyPr/>
                    <a:lstStyle/>
                    <a:p>
                      <a:pPr algn="r" fontAlgn="b"/>
                      <a:r>
                        <a:rPr lang="en-US" sz="1400" b="1" i="0" u="none" strike="noStrike" dirty="0">
                          <a:solidFill>
                            <a:srgbClr val="000000"/>
                          </a:solidFill>
                          <a:effectLst/>
                          <a:latin typeface="Calibri" panose="020F0502020204030204" pitchFamily="34" charset="0"/>
                        </a:rPr>
                        <a:t>1072</a:t>
                      </a:r>
                    </a:p>
                  </a:txBody>
                  <a:tcPr marL="9525" marR="9525" marT="9525" marB="0" anchor="b"/>
                </a:tc>
                <a:tc>
                  <a:txBody>
                    <a:bodyPr/>
                    <a:lstStyle/>
                    <a:p>
                      <a:endParaRPr lang="en-US"/>
                    </a:p>
                  </a:txBody>
                  <a:tcPr/>
                </a:tc>
                <a:tc>
                  <a:txBody>
                    <a:bodyPr/>
                    <a:lstStyle/>
                    <a:p>
                      <a:endParaRPr lang="en-US" dirty="0"/>
                    </a:p>
                  </a:txBody>
                  <a:tcPr/>
                </a:tc>
                <a:tc>
                  <a:txBody>
                    <a:bodyPr/>
                    <a:lstStyle/>
                    <a:p>
                      <a:endParaRPr lang="en-US"/>
                    </a:p>
                  </a:txBody>
                  <a:tcPr/>
                </a:tc>
                <a:tc>
                  <a:txBody>
                    <a:bodyPr/>
                    <a:lstStyle/>
                    <a:p>
                      <a:pPr algn="ctr" fontAlgn="b"/>
                      <a:r>
                        <a:rPr lang="en-US" sz="1400" b="1" i="0" u="none" strike="noStrike" dirty="0">
                          <a:solidFill>
                            <a:srgbClr val="000000"/>
                          </a:solidFill>
                          <a:effectLst/>
                          <a:latin typeface="Calibri" panose="020F0502020204030204" pitchFamily="34" charset="0"/>
                        </a:rPr>
                        <a:t>$98,788</a:t>
                      </a:r>
                    </a:p>
                  </a:txBody>
                  <a:tcPr marL="9525" marR="9525" marT="9525" marB="0" anchor="b"/>
                </a:tc>
                <a:extLst>
                  <a:ext uri="{0D108BD9-81ED-4DB2-BD59-A6C34878D82A}">
                    <a16:rowId xmlns:a16="http://schemas.microsoft.com/office/drawing/2014/main" val="1457631892"/>
                  </a:ext>
                </a:extLst>
              </a:tr>
              <a:tr h="370840">
                <a:tc>
                  <a:txBody>
                    <a:bodyPr/>
                    <a:lstStyle/>
                    <a:p>
                      <a:pPr algn="l" fontAlgn="b"/>
                      <a:r>
                        <a:rPr lang="en-US" sz="1400" b="1" i="0" u="none" strike="noStrike" dirty="0">
                          <a:solidFill>
                            <a:srgbClr val="000000"/>
                          </a:solidFill>
                          <a:effectLst/>
                          <a:latin typeface="Calibri" panose="020F0502020204030204" pitchFamily="34" charset="0"/>
                        </a:rPr>
                        <a:t>105CE</a:t>
                      </a:r>
                    </a:p>
                  </a:txBody>
                  <a:tcPr marL="9525" marR="9525" marT="9525" marB="0" anchor="b"/>
                </a:tc>
                <a:tc>
                  <a:txBody>
                    <a:bodyPr/>
                    <a:lstStyle/>
                    <a:p>
                      <a:pPr algn="r" fontAlgn="b"/>
                      <a:r>
                        <a:rPr lang="en-US" sz="1400" b="1" i="0" u="none" strike="noStrike">
                          <a:solidFill>
                            <a:srgbClr val="000000"/>
                          </a:solidFill>
                          <a:effectLst/>
                          <a:latin typeface="Calibri" panose="020F0502020204030204" pitchFamily="34" charset="0"/>
                        </a:rPr>
                        <a:t>1521</a:t>
                      </a:r>
                    </a:p>
                  </a:txBody>
                  <a:tcPr marL="9525" marR="9525" marT="9525" marB="0" anchor="b"/>
                </a:tc>
                <a:tc>
                  <a:txBody>
                    <a:bodyPr/>
                    <a:lstStyle/>
                    <a:p>
                      <a:endParaRPr lang="en-US" dirty="0"/>
                    </a:p>
                  </a:txBody>
                  <a:tcPr/>
                </a:tc>
                <a:tc>
                  <a:txBody>
                    <a:bodyPr/>
                    <a:lstStyle/>
                    <a:p>
                      <a:endParaRPr lang="en-US"/>
                    </a:p>
                  </a:txBody>
                  <a:tcPr/>
                </a:tc>
                <a:tc>
                  <a:txBody>
                    <a:bodyPr/>
                    <a:lstStyle/>
                    <a:p>
                      <a:endParaRPr lang="en-US"/>
                    </a:p>
                  </a:txBody>
                  <a:tcPr/>
                </a:tc>
                <a:tc>
                  <a:txBody>
                    <a:bodyPr/>
                    <a:lstStyle/>
                    <a:p>
                      <a:pPr algn="ctr" fontAlgn="b"/>
                      <a:r>
                        <a:rPr lang="en-US" sz="1400" b="1" i="0" u="none" strike="noStrike" dirty="0">
                          <a:solidFill>
                            <a:srgbClr val="000000"/>
                          </a:solidFill>
                          <a:effectLst/>
                          <a:latin typeface="Calibri" panose="020F0502020204030204" pitchFamily="34" charset="0"/>
                        </a:rPr>
                        <a:t>$87,372</a:t>
                      </a:r>
                    </a:p>
                  </a:txBody>
                  <a:tcPr marL="9525" marR="9525" marT="9525" marB="0" anchor="b"/>
                </a:tc>
                <a:extLst>
                  <a:ext uri="{0D108BD9-81ED-4DB2-BD59-A6C34878D82A}">
                    <a16:rowId xmlns:a16="http://schemas.microsoft.com/office/drawing/2014/main" val="3740591693"/>
                  </a:ext>
                </a:extLst>
              </a:tr>
              <a:tr h="370840">
                <a:tc>
                  <a:txBody>
                    <a:bodyPr/>
                    <a:lstStyle/>
                    <a:p>
                      <a:pPr algn="l" fontAlgn="b"/>
                      <a:r>
                        <a:rPr lang="en-US" sz="1400" b="1" i="0" u="none" strike="noStrike" dirty="0">
                          <a:solidFill>
                            <a:srgbClr val="000000"/>
                          </a:solidFill>
                          <a:effectLst/>
                          <a:latin typeface="Calibri" panose="020F0502020204030204" pitchFamily="34" charset="0"/>
                        </a:rPr>
                        <a:t>105CN</a:t>
                      </a:r>
                    </a:p>
                  </a:txBody>
                  <a:tcPr marL="9525" marR="9525" marT="9525" marB="0" anchor="b"/>
                </a:tc>
                <a:tc>
                  <a:txBody>
                    <a:bodyPr/>
                    <a:lstStyle/>
                    <a:p>
                      <a:pPr algn="r" fontAlgn="b"/>
                      <a:r>
                        <a:rPr lang="en-US" sz="1400" b="1" i="0" u="none" strike="noStrike" dirty="0">
                          <a:solidFill>
                            <a:srgbClr val="000000"/>
                          </a:solidFill>
                          <a:effectLst/>
                          <a:latin typeface="Calibri" panose="020F0502020204030204" pitchFamily="34" charset="0"/>
                        </a:rPr>
                        <a:t>1057</a:t>
                      </a:r>
                    </a:p>
                  </a:txBody>
                  <a:tcPr marL="9525" marR="9525" marT="9525" marB="0" anchor="b"/>
                </a:tc>
                <a:tc>
                  <a:txBody>
                    <a:bodyPr/>
                    <a:lstStyle/>
                    <a:p>
                      <a:endParaRPr lang="en-US"/>
                    </a:p>
                  </a:txBody>
                  <a:tcPr/>
                </a:tc>
                <a:tc>
                  <a:txBody>
                    <a:bodyPr/>
                    <a:lstStyle/>
                    <a:p>
                      <a:endParaRPr lang="en-US"/>
                    </a:p>
                  </a:txBody>
                  <a:tcPr/>
                </a:tc>
                <a:tc>
                  <a:txBody>
                    <a:bodyPr/>
                    <a:lstStyle/>
                    <a:p>
                      <a:endParaRPr lang="en-US"/>
                    </a:p>
                  </a:txBody>
                  <a:tcPr/>
                </a:tc>
                <a:tc>
                  <a:txBody>
                    <a:bodyPr/>
                    <a:lstStyle/>
                    <a:p>
                      <a:pPr algn="ctr" fontAlgn="b"/>
                      <a:r>
                        <a:rPr lang="en-US" sz="1400" b="1" i="0" u="none" strike="noStrike" dirty="0">
                          <a:solidFill>
                            <a:srgbClr val="000000"/>
                          </a:solidFill>
                          <a:effectLst/>
                          <a:latin typeface="Calibri" panose="020F0502020204030204" pitchFamily="34" charset="0"/>
                        </a:rPr>
                        <a:t>$77,438</a:t>
                      </a:r>
                    </a:p>
                  </a:txBody>
                  <a:tcPr marL="9525" marR="9525" marT="9525" marB="0" anchor="b"/>
                </a:tc>
                <a:extLst>
                  <a:ext uri="{0D108BD9-81ED-4DB2-BD59-A6C34878D82A}">
                    <a16:rowId xmlns:a16="http://schemas.microsoft.com/office/drawing/2014/main" val="1866186713"/>
                  </a:ext>
                </a:extLst>
              </a:tr>
              <a:tr h="370840">
                <a:tc>
                  <a:txBody>
                    <a:bodyPr/>
                    <a:lstStyle/>
                    <a:p>
                      <a:pPr algn="l" fontAlgn="b"/>
                      <a:r>
                        <a:rPr lang="en-US" sz="1400" b="1" i="0" u="none" strike="noStrike" dirty="0">
                          <a:solidFill>
                            <a:srgbClr val="000000"/>
                          </a:solidFill>
                          <a:effectLst/>
                          <a:latin typeface="Calibri" panose="020F0502020204030204" pitchFamily="34" charset="0"/>
                        </a:rPr>
                        <a:t>105CW</a:t>
                      </a:r>
                    </a:p>
                  </a:txBody>
                  <a:tcPr marL="9525" marR="9525" marT="9525" marB="0" anchor="b"/>
                </a:tc>
                <a:tc>
                  <a:txBody>
                    <a:bodyPr/>
                    <a:lstStyle/>
                    <a:p>
                      <a:pPr algn="r" fontAlgn="b"/>
                      <a:r>
                        <a:rPr lang="en-US" sz="1400" b="1" i="0" u="none" strike="noStrike" dirty="0">
                          <a:solidFill>
                            <a:srgbClr val="000000"/>
                          </a:solidFill>
                          <a:effectLst/>
                          <a:latin typeface="Calibri" panose="020F0502020204030204" pitchFamily="34" charset="0"/>
                        </a:rPr>
                        <a:t>1722</a:t>
                      </a:r>
                    </a:p>
                  </a:txBody>
                  <a:tcPr marL="9525" marR="9525" marT="9525" marB="0" anchor="b"/>
                </a:tc>
                <a:tc>
                  <a:txBody>
                    <a:bodyPr/>
                    <a:lstStyle/>
                    <a:p>
                      <a:endParaRPr lang="en-US"/>
                    </a:p>
                  </a:txBody>
                  <a:tcPr/>
                </a:tc>
                <a:tc>
                  <a:txBody>
                    <a:bodyPr/>
                    <a:lstStyle/>
                    <a:p>
                      <a:endParaRPr lang="en-US" dirty="0"/>
                    </a:p>
                  </a:txBody>
                  <a:tcPr/>
                </a:tc>
                <a:tc>
                  <a:txBody>
                    <a:bodyPr/>
                    <a:lstStyle/>
                    <a:p>
                      <a:endParaRPr lang="en-US"/>
                    </a:p>
                  </a:txBody>
                  <a:tcPr/>
                </a:tc>
                <a:tc>
                  <a:txBody>
                    <a:bodyPr/>
                    <a:lstStyle/>
                    <a:p>
                      <a:pPr algn="ctr" fontAlgn="b"/>
                      <a:r>
                        <a:rPr lang="en-US" sz="1400" b="1" i="0" u="none" strike="noStrike" dirty="0">
                          <a:solidFill>
                            <a:srgbClr val="000000"/>
                          </a:solidFill>
                          <a:effectLst/>
                          <a:latin typeface="Calibri" panose="020F0502020204030204" pitchFamily="34" charset="0"/>
                        </a:rPr>
                        <a:t>$127,751</a:t>
                      </a:r>
                    </a:p>
                  </a:txBody>
                  <a:tcPr marL="9525" marR="9525" marT="9525" marB="0" anchor="b"/>
                </a:tc>
                <a:extLst>
                  <a:ext uri="{0D108BD9-81ED-4DB2-BD59-A6C34878D82A}">
                    <a16:rowId xmlns:a16="http://schemas.microsoft.com/office/drawing/2014/main" val="2331937876"/>
                  </a:ext>
                </a:extLst>
              </a:tr>
              <a:tr h="370840">
                <a:tc>
                  <a:txBody>
                    <a:bodyPr/>
                    <a:lstStyle/>
                    <a:p>
                      <a:pPr algn="l" fontAlgn="b"/>
                      <a:r>
                        <a:rPr lang="en-US" sz="1400" b="1" i="0" u="none" strike="noStrike" dirty="0">
                          <a:solidFill>
                            <a:srgbClr val="000000"/>
                          </a:solidFill>
                          <a:effectLst/>
                          <a:latin typeface="Calibri" panose="020F0502020204030204" pitchFamily="34" charset="0"/>
                        </a:rPr>
                        <a:t>105SC</a:t>
                      </a:r>
                    </a:p>
                  </a:txBody>
                  <a:tcPr marL="9525" marR="9525" marT="9525" marB="0" anchor="b"/>
                </a:tc>
                <a:tc>
                  <a:txBody>
                    <a:bodyPr/>
                    <a:lstStyle/>
                    <a:p>
                      <a:pPr algn="r" fontAlgn="b"/>
                      <a:r>
                        <a:rPr lang="en-US" sz="1400" b="1" i="0" u="none" strike="noStrike" dirty="0">
                          <a:solidFill>
                            <a:srgbClr val="000000"/>
                          </a:solidFill>
                          <a:effectLst/>
                          <a:latin typeface="Calibri" panose="020F0502020204030204" pitchFamily="34" charset="0"/>
                        </a:rPr>
                        <a:t>1081</a:t>
                      </a:r>
                    </a:p>
                  </a:txBody>
                  <a:tcPr marL="9525" marR="9525" marT="9525" marB="0" anchor="b"/>
                </a:tc>
                <a:tc>
                  <a:txBody>
                    <a:bodyPr/>
                    <a:lstStyle/>
                    <a:p>
                      <a:endParaRPr lang="en-US" dirty="0"/>
                    </a:p>
                  </a:txBody>
                  <a:tcPr/>
                </a:tc>
                <a:tc>
                  <a:txBody>
                    <a:bodyPr/>
                    <a:lstStyle/>
                    <a:p>
                      <a:endParaRPr lang="en-US"/>
                    </a:p>
                  </a:txBody>
                  <a:tcPr/>
                </a:tc>
                <a:tc>
                  <a:txBody>
                    <a:bodyPr/>
                    <a:lstStyle/>
                    <a:p>
                      <a:endParaRPr lang="en-US"/>
                    </a:p>
                  </a:txBody>
                  <a:tcPr/>
                </a:tc>
                <a:tc>
                  <a:txBody>
                    <a:bodyPr/>
                    <a:lstStyle/>
                    <a:p>
                      <a:pPr algn="ctr" fontAlgn="b"/>
                      <a:r>
                        <a:rPr lang="en-US" sz="1400" b="1" i="0" u="none" strike="noStrike" dirty="0">
                          <a:solidFill>
                            <a:srgbClr val="000000"/>
                          </a:solidFill>
                          <a:effectLst/>
                          <a:latin typeface="Calibri" panose="020F0502020204030204" pitchFamily="34" charset="0"/>
                        </a:rPr>
                        <a:t>$96,765</a:t>
                      </a:r>
                    </a:p>
                  </a:txBody>
                  <a:tcPr marL="9525" marR="9525" marT="9525" marB="0" anchor="b"/>
                </a:tc>
                <a:extLst>
                  <a:ext uri="{0D108BD9-81ED-4DB2-BD59-A6C34878D82A}">
                    <a16:rowId xmlns:a16="http://schemas.microsoft.com/office/drawing/2014/main" val="607540831"/>
                  </a:ext>
                </a:extLst>
              </a:tr>
              <a:tr h="370840">
                <a:tc>
                  <a:txBody>
                    <a:bodyPr/>
                    <a:lstStyle/>
                    <a:p>
                      <a:pPr algn="l" fontAlgn="b"/>
                      <a:r>
                        <a:rPr lang="en-US" sz="1400" b="1" i="0" u="none" strike="noStrike" dirty="0">
                          <a:solidFill>
                            <a:srgbClr val="000000"/>
                          </a:solidFill>
                          <a:effectLst/>
                          <a:latin typeface="Calibri" panose="020F0502020204030204" pitchFamily="34" charset="0"/>
                        </a:rPr>
                        <a:t>105SE</a:t>
                      </a:r>
                    </a:p>
                  </a:txBody>
                  <a:tcPr marL="9525" marR="9525" marT="9525" marB="0" anchor="b"/>
                </a:tc>
                <a:tc>
                  <a:txBody>
                    <a:bodyPr/>
                    <a:lstStyle/>
                    <a:p>
                      <a:pPr algn="r" fontAlgn="b"/>
                      <a:r>
                        <a:rPr lang="en-US" sz="1400" b="1" i="0" u="none" strike="noStrike">
                          <a:solidFill>
                            <a:srgbClr val="000000"/>
                          </a:solidFill>
                          <a:effectLst/>
                          <a:latin typeface="Calibri" panose="020F0502020204030204" pitchFamily="34" charset="0"/>
                        </a:rPr>
                        <a:t>1145</a:t>
                      </a:r>
                    </a:p>
                  </a:txBody>
                  <a:tcPr marL="9525" marR="9525" marT="9525" marB="0" anchor="b"/>
                </a:tc>
                <a:tc>
                  <a:txBody>
                    <a:bodyPr/>
                    <a:lstStyle/>
                    <a:p>
                      <a:endParaRPr lang="en-US"/>
                    </a:p>
                  </a:txBody>
                  <a:tcPr/>
                </a:tc>
                <a:tc>
                  <a:txBody>
                    <a:bodyPr/>
                    <a:lstStyle/>
                    <a:p>
                      <a:endParaRPr lang="en-US"/>
                    </a:p>
                  </a:txBody>
                  <a:tcPr/>
                </a:tc>
                <a:tc>
                  <a:txBody>
                    <a:bodyPr/>
                    <a:lstStyle/>
                    <a:p>
                      <a:endParaRPr lang="en-US"/>
                    </a:p>
                  </a:txBody>
                  <a:tcPr/>
                </a:tc>
                <a:tc>
                  <a:txBody>
                    <a:bodyPr/>
                    <a:lstStyle/>
                    <a:p>
                      <a:pPr algn="ctr" fontAlgn="b"/>
                      <a:r>
                        <a:rPr lang="en-US" sz="1400" b="1" i="0" u="none" strike="noStrike" dirty="0">
                          <a:solidFill>
                            <a:srgbClr val="000000"/>
                          </a:solidFill>
                          <a:effectLst/>
                          <a:latin typeface="Calibri" panose="020F0502020204030204" pitchFamily="34" charset="0"/>
                        </a:rPr>
                        <a:t>$65,651</a:t>
                      </a:r>
                    </a:p>
                  </a:txBody>
                  <a:tcPr marL="9525" marR="9525" marT="9525" marB="0" anchor="b"/>
                </a:tc>
                <a:extLst>
                  <a:ext uri="{0D108BD9-81ED-4DB2-BD59-A6C34878D82A}">
                    <a16:rowId xmlns:a16="http://schemas.microsoft.com/office/drawing/2014/main" val="2370089518"/>
                  </a:ext>
                </a:extLst>
              </a:tr>
              <a:tr h="370840">
                <a:tc>
                  <a:txBody>
                    <a:bodyPr/>
                    <a:lstStyle/>
                    <a:p>
                      <a:pPr algn="l" fontAlgn="b"/>
                      <a:r>
                        <a:rPr lang="en-US" sz="1400" b="1" i="0" u="none" strike="noStrike" dirty="0">
                          <a:solidFill>
                            <a:srgbClr val="000000"/>
                          </a:solidFill>
                          <a:effectLst/>
                          <a:latin typeface="Calibri" panose="020F0502020204030204" pitchFamily="34" charset="0"/>
                        </a:rPr>
                        <a:t>105SW</a:t>
                      </a:r>
                    </a:p>
                  </a:txBody>
                  <a:tcPr marL="9525" marR="9525" marT="9525" marB="0" anchor="b"/>
                </a:tc>
                <a:tc>
                  <a:txBody>
                    <a:bodyPr/>
                    <a:lstStyle/>
                    <a:p>
                      <a:pPr algn="r" fontAlgn="b"/>
                      <a:r>
                        <a:rPr lang="en-US" sz="1400" b="1" i="0" u="none" strike="noStrike" dirty="0">
                          <a:solidFill>
                            <a:srgbClr val="000000"/>
                          </a:solidFill>
                          <a:effectLst/>
                          <a:latin typeface="Calibri" panose="020F0502020204030204" pitchFamily="34" charset="0"/>
                        </a:rPr>
                        <a:t>1023</a:t>
                      </a:r>
                    </a:p>
                  </a:txBody>
                  <a:tcPr marL="9525" marR="9525" marT="9525" marB="0" anchor="b"/>
                </a:tc>
                <a:tc>
                  <a:txBody>
                    <a:bodyPr/>
                    <a:lstStyle/>
                    <a:p>
                      <a:endParaRPr lang="en-US"/>
                    </a:p>
                  </a:txBody>
                  <a:tcPr/>
                </a:tc>
                <a:tc>
                  <a:txBody>
                    <a:bodyPr/>
                    <a:lstStyle/>
                    <a:p>
                      <a:endParaRPr lang="en-US"/>
                    </a:p>
                  </a:txBody>
                  <a:tcPr/>
                </a:tc>
                <a:tc>
                  <a:txBody>
                    <a:bodyPr/>
                    <a:lstStyle/>
                    <a:p>
                      <a:endParaRPr lang="en-US"/>
                    </a:p>
                  </a:txBody>
                  <a:tcPr/>
                </a:tc>
                <a:tc>
                  <a:txBody>
                    <a:bodyPr/>
                    <a:lstStyle/>
                    <a:p>
                      <a:pPr algn="ctr" fontAlgn="b"/>
                      <a:r>
                        <a:rPr lang="en-US" sz="1400" b="1" i="0" u="none" strike="noStrike" dirty="0">
                          <a:solidFill>
                            <a:srgbClr val="000000"/>
                          </a:solidFill>
                          <a:effectLst/>
                          <a:latin typeface="Calibri" panose="020F0502020204030204" pitchFamily="34" charset="0"/>
                        </a:rPr>
                        <a:t>$57,628</a:t>
                      </a:r>
                    </a:p>
                  </a:txBody>
                  <a:tcPr marL="9525" marR="9525" marT="9525" marB="0" anchor="b"/>
                </a:tc>
                <a:extLst>
                  <a:ext uri="{0D108BD9-81ED-4DB2-BD59-A6C34878D82A}">
                    <a16:rowId xmlns:a16="http://schemas.microsoft.com/office/drawing/2014/main" val="2511512866"/>
                  </a:ext>
                </a:extLst>
              </a:tr>
              <a:tr h="370840">
                <a:tc>
                  <a:txBody>
                    <a:bodyPr/>
                    <a:lstStyle/>
                    <a:p>
                      <a:pPr algn="l" fontAlgn="b"/>
                      <a:r>
                        <a:rPr lang="en-US" sz="1400" b="1" i="0" u="none" strike="noStrike" dirty="0">
                          <a:solidFill>
                            <a:srgbClr val="000000"/>
                          </a:solidFill>
                          <a:effectLst/>
                          <a:latin typeface="Calibri" panose="020F0502020204030204" pitchFamily="34" charset="0"/>
                        </a:rPr>
                        <a:t>110AN</a:t>
                      </a:r>
                    </a:p>
                  </a:txBody>
                  <a:tcPr marL="9525" marR="9525" marT="9525" marB="0" anchor="b"/>
                </a:tc>
                <a:tc>
                  <a:txBody>
                    <a:bodyPr/>
                    <a:lstStyle/>
                    <a:p>
                      <a:pPr algn="r" fontAlgn="b"/>
                      <a:r>
                        <a:rPr lang="en-US" sz="1400" b="1" i="0" u="none" strike="noStrike">
                          <a:solidFill>
                            <a:srgbClr val="000000"/>
                          </a:solidFill>
                          <a:effectLst/>
                          <a:latin typeface="Calibri" panose="020F0502020204030204" pitchFamily="34" charset="0"/>
                        </a:rPr>
                        <a:t>1236</a:t>
                      </a:r>
                    </a:p>
                  </a:txBody>
                  <a:tcPr marL="9525" marR="9525" marT="9525" marB="0" anchor="b"/>
                </a:tc>
                <a:tc>
                  <a:txBody>
                    <a:bodyPr/>
                    <a:lstStyle/>
                    <a:p>
                      <a:endParaRPr lang="en-US"/>
                    </a:p>
                  </a:txBody>
                  <a:tcPr/>
                </a:tc>
                <a:tc>
                  <a:txBody>
                    <a:bodyPr/>
                    <a:lstStyle/>
                    <a:p>
                      <a:endParaRPr lang="en-US"/>
                    </a:p>
                  </a:txBody>
                  <a:tcPr/>
                </a:tc>
                <a:tc>
                  <a:txBody>
                    <a:bodyPr/>
                    <a:lstStyle/>
                    <a:p>
                      <a:endParaRPr lang="en-US"/>
                    </a:p>
                  </a:txBody>
                  <a:tcPr/>
                </a:tc>
                <a:tc>
                  <a:txBody>
                    <a:bodyPr/>
                    <a:lstStyle/>
                    <a:p>
                      <a:pPr algn="ctr" fontAlgn="b"/>
                      <a:r>
                        <a:rPr lang="en-US" sz="1400" b="1" i="0" u="none" strike="noStrike" dirty="0">
                          <a:solidFill>
                            <a:srgbClr val="000000"/>
                          </a:solidFill>
                          <a:effectLst/>
                          <a:latin typeface="Calibri" panose="020F0502020204030204" pitchFamily="34" charset="0"/>
                        </a:rPr>
                        <a:t>$23,908</a:t>
                      </a:r>
                    </a:p>
                  </a:txBody>
                  <a:tcPr marL="9525" marR="9525" marT="9525" marB="0" anchor="b"/>
                </a:tc>
                <a:extLst>
                  <a:ext uri="{0D108BD9-81ED-4DB2-BD59-A6C34878D82A}">
                    <a16:rowId xmlns:a16="http://schemas.microsoft.com/office/drawing/2014/main" val="3371868573"/>
                  </a:ext>
                </a:extLst>
              </a:tr>
              <a:tr h="370840">
                <a:tc>
                  <a:txBody>
                    <a:bodyPr/>
                    <a:lstStyle/>
                    <a:p>
                      <a:pPr algn="l" fontAlgn="b"/>
                      <a:r>
                        <a:rPr lang="en-US" sz="1400" b="1" i="0" u="none" strike="noStrike" dirty="0">
                          <a:solidFill>
                            <a:srgbClr val="000000"/>
                          </a:solidFill>
                          <a:effectLst/>
                          <a:latin typeface="Calibri" panose="020F0502020204030204" pitchFamily="34" charset="0"/>
                        </a:rPr>
                        <a:t>110AZ</a:t>
                      </a:r>
                    </a:p>
                  </a:txBody>
                  <a:tcPr marL="9525" marR="9525" marT="9525" marB="0" anchor="b"/>
                </a:tc>
                <a:tc>
                  <a:txBody>
                    <a:bodyPr/>
                    <a:lstStyle/>
                    <a:p>
                      <a:pPr algn="r" fontAlgn="b"/>
                      <a:r>
                        <a:rPr lang="en-US" sz="1400" b="1" i="0" u="none" strike="noStrike">
                          <a:solidFill>
                            <a:srgbClr val="000000"/>
                          </a:solidFill>
                          <a:effectLst/>
                          <a:latin typeface="Calibri" panose="020F0502020204030204" pitchFamily="34" charset="0"/>
                        </a:rPr>
                        <a:t>1888</a:t>
                      </a:r>
                    </a:p>
                  </a:txBody>
                  <a:tcPr marL="9525" marR="9525" marT="9525" marB="0" anchor="b"/>
                </a:tc>
                <a:tc>
                  <a:txBody>
                    <a:bodyPr/>
                    <a:lstStyle/>
                    <a:p>
                      <a:endParaRPr lang="en-US"/>
                    </a:p>
                  </a:txBody>
                  <a:tcPr/>
                </a:tc>
                <a:tc>
                  <a:txBody>
                    <a:bodyPr/>
                    <a:lstStyle/>
                    <a:p>
                      <a:endParaRPr lang="en-US"/>
                    </a:p>
                  </a:txBody>
                  <a:tcPr/>
                </a:tc>
                <a:tc>
                  <a:txBody>
                    <a:bodyPr/>
                    <a:lstStyle/>
                    <a:p>
                      <a:endParaRPr lang="en-US"/>
                    </a:p>
                  </a:txBody>
                  <a:tcPr/>
                </a:tc>
                <a:tc>
                  <a:txBody>
                    <a:bodyPr/>
                    <a:lstStyle/>
                    <a:p>
                      <a:pPr algn="ctr" fontAlgn="b"/>
                      <a:r>
                        <a:rPr lang="en-US" sz="1400" b="1" i="0" u="none" strike="noStrike" dirty="0">
                          <a:solidFill>
                            <a:srgbClr val="000000"/>
                          </a:solidFill>
                          <a:effectLst/>
                          <a:latin typeface="Calibri" panose="020F0502020204030204" pitchFamily="34" charset="0"/>
                        </a:rPr>
                        <a:t>$19,416</a:t>
                      </a:r>
                    </a:p>
                  </a:txBody>
                  <a:tcPr marL="9525" marR="9525" marT="9525" marB="0" anchor="b"/>
                </a:tc>
                <a:extLst>
                  <a:ext uri="{0D108BD9-81ED-4DB2-BD59-A6C34878D82A}">
                    <a16:rowId xmlns:a16="http://schemas.microsoft.com/office/drawing/2014/main" val="3234884082"/>
                  </a:ext>
                </a:extLst>
              </a:tr>
              <a:tr h="370840">
                <a:tc>
                  <a:txBody>
                    <a:bodyPr/>
                    <a:lstStyle/>
                    <a:p>
                      <a:pPr algn="l" fontAlgn="b"/>
                      <a:r>
                        <a:rPr lang="en-US" sz="1400" b="1" i="0" u="none" strike="noStrike" dirty="0">
                          <a:solidFill>
                            <a:srgbClr val="000000"/>
                          </a:solidFill>
                          <a:effectLst/>
                          <a:latin typeface="Calibri" panose="020F0502020204030204" pitchFamily="34" charset="0"/>
                        </a:rPr>
                        <a:t>110BN</a:t>
                      </a:r>
                    </a:p>
                  </a:txBody>
                  <a:tcPr marL="9525" marR="9525" marT="9525" marB="0" anchor="b"/>
                </a:tc>
                <a:tc>
                  <a:txBody>
                    <a:bodyPr/>
                    <a:lstStyle/>
                    <a:p>
                      <a:pPr algn="r" fontAlgn="b"/>
                      <a:r>
                        <a:rPr lang="en-US" sz="1400" b="1" i="0" u="none" strike="noStrike" dirty="0">
                          <a:solidFill>
                            <a:srgbClr val="000000"/>
                          </a:solidFill>
                          <a:effectLst/>
                          <a:latin typeface="Calibri" panose="020F0502020204030204" pitchFamily="34" charset="0"/>
                        </a:rPr>
                        <a:t>1651</a:t>
                      </a:r>
                    </a:p>
                  </a:txBody>
                  <a:tcPr marL="9525" marR="9525" marT="9525" marB="0" anchor="b"/>
                </a:tc>
                <a:tc>
                  <a:txBody>
                    <a:bodyPr/>
                    <a:lstStyle/>
                    <a:p>
                      <a:endParaRPr lang="en-US"/>
                    </a:p>
                  </a:txBody>
                  <a:tcPr/>
                </a:tc>
                <a:tc>
                  <a:txBody>
                    <a:bodyPr/>
                    <a:lstStyle/>
                    <a:p>
                      <a:endParaRPr lang="en-US"/>
                    </a:p>
                  </a:txBody>
                  <a:tcPr/>
                </a:tc>
                <a:tc>
                  <a:txBody>
                    <a:bodyPr/>
                    <a:lstStyle/>
                    <a:p>
                      <a:endParaRPr lang="en-US"/>
                    </a:p>
                  </a:txBody>
                  <a:tcPr/>
                </a:tc>
                <a:tc>
                  <a:txBody>
                    <a:bodyPr/>
                    <a:lstStyle/>
                    <a:p>
                      <a:pPr algn="ctr" fontAlgn="b"/>
                      <a:r>
                        <a:rPr lang="en-US" sz="1400" b="1" i="0" u="none" strike="noStrike">
                          <a:solidFill>
                            <a:srgbClr val="000000"/>
                          </a:solidFill>
                          <a:effectLst/>
                          <a:latin typeface="Calibri" panose="020F0502020204030204" pitchFamily="34" charset="0"/>
                        </a:rPr>
                        <a:t>$17,896</a:t>
                      </a:r>
                    </a:p>
                  </a:txBody>
                  <a:tcPr marL="9525" marR="9525" marT="9525" marB="0" anchor="b"/>
                </a:tc>
                <a:extLst>
                  <a:ext uri="{0D108BD9-81ED-4DB2-BD59-A6C34878D82A}">
                    <a16:rowId xmlns:a16="http://schemas.microsoft.com/office/drawing/2014/main" val="407732778"/>
                  </a:ext>
                </a:extLst>
              </a:tr>
              <a:tr h="370840">
                <a:tc>
                  <a:txBody>
                    <a:bodyPr/>
                    <a:lstStyle/>
                    <a:p>
                      <a:pPr algn="l" fontAlgn="b"/>
                      <a:r>
                        <a:rPr lang="en-US" sz="1400" b="1" i="0" u="none" strike="noStrike" dirty="0">
                          <a:solidFill>
                            <a:srgbClr val="000000"/>
                          </a:solidFill>
                          <a:effectLst/>
                          <a:latin typeface="Calibri" panose="020F0502020204030204" pitchFamily="34" charset="0"/>
                        </a:rPr>
                        <a:t>110BZ</a:t>
                      </a:r>
                    </a:p>
                  </a:txBody>
                  <a:tcPr marL="9525" marR="9525" marT="9525" marB="0" anchor="b"/>
                </a:tc>
                <a:tc>
                  <a:txBody>
                    <a:bodyPr/>
                    <a:lstStyle/>
                    <a:p>
                      <a:pPr algn="r" fontAlgn="b"/>
                      <a:r>
                        <a:rPr lang="en-US" sz="1400" b="1" i="0" u="none" strike="noStrike" dirty="0">
                          <a:solidFill>
                            <a:srgbClr val="000000"/>
                          </a:solidFill>
                          <a:effectLst/>
                          <a:latin typeface="Calibri" panose="020F0502020204030204" pitchFamily="34" charset="0"/>
                        </a:rPr>
                        <a:t>1828</a:t>
                      </a:r>
                    </a:p>
                  </a:txBody>
                  <a:tcPr marL="9525" marR="9525" marT="9525" marB="0" anchor="b"/>
                </a:tc>
                <a:tc>
                  <a:txBody>
                    <a:bodyPr/>
                    <a:lstStyle/>
                    <a:p>
                      <a:endParaRPr lang="en-US"/>
                    </a:p>
                  </a:txBody>
                  <a:tcPr/>
                </a:tc>
                <a:tc>
                  <a:txBody>
                    <a:bodyPr/>
                    <a:lstStyle/>
                    <a:p>
                      <a:endParaRPr lang="en-US"/>
                    </a:p>
                  </a:txBody>
                  <a:tcPr/>
                </a:tc>
                <a:tc>
                  <a:txBody>
                    <a:bodyPr/>
                    <a:lstStyle/>
                    <a:p>
                      <a:endParaRPr lang="en-US"/>
                    </a:p>
                  </a:txBody>
                  <a:tcPr/>
                </a:tc>
                <a:tc>
                  <a:txBody>
                    <a:bodyPr/>
                    <a:lstStyle/>
                    <a:p>
                      <a:pPr algn="ctr" fontAlgn="b"/>
                      <a:r>
                        <a:rPr lang="en-US" sz="1400" b="1" i="0" u="none" strike="noStrike" dirty="0">
                          <a:solidFill>
                            <a:srgbClr val="000000"/>
                          </a:solidFill>
                          <a:effectLst/>
                          <a:latin typeface="Calibri" panose="020F0502020204030204" pitchFamily="34" charset="0"/>
                        </a:rPr>
                        <a:t>$17,930</a:t>
                      </a:r>
                    </a:p>
                  </a:txBody>
                  <a:tcPr marL="9525" marR="9525" marT="9525" marB="0" anchor="b"/>
                </a:tc>
                <a:extLst>
                  <a:ext uri="{0D108BD9-81ED-4DB2-BD59-A6C34878D82A}">
                    <a16:rowId xmlns:a16="http://schemas.microsoft.com/office/drawing/2014/main" val="1088557893"/>
                  </a:ext>
                </a:extLst>
              </a:tr>
            </a:tbl>
          </a:graphicData>
        </a:graphic>
      </p:graphicFrame>
      <p:sp>
        <p:nvSpPr>
          <p:cNvPr id="4" name="TextBox 3">
            <a:extLst>
              <a:ext uri="{FF2B5EF4-FFF2-40B4-BE49-F238E27FC236}">
                <a16:creationId xmlns:a16="http://schemas.microsoft.com/office/drawing/2014/main" id="{39E89F75-3961-748A-97C0-07F6186EBCDE}"/>
              </a:ext>
            </a:extLst>
          </p:cNvPr>
          <p:cNvSpPr txBox="1"/>
          <p:nvPr/>
        </p:nvSpPr>
        <p:spPr>
          <a:xfrm>
            <a:off x="3048000" y="358324"/>
            <a:ext cx="6096000" cy="595932"/>
          </a:xfrm>
          <a:prstGeom prst="rect">
            <a:avLst/>
          </a:prstGeom>
          <a:noFill/>
        </p:spPr>
        <p:txBody>
          <a:bodyPr wrap="square">
            <a:spAutoFit/>
          </a:bodyPr>
          <a:lstStyle/>
          <a:p>
            <a:pPr marL="0" marR="0" algn="ctr">
              <a:lnSpc>
                <a:spcPct val="107000"/>
              </a:lnSpc>
              <a:spcBef>
                <a:spcPts val="0"/>
              </a:spcBef>
              <a:spcAft>
                <a:spcPts val="800"/>
              </a:spcAft>
            </a:pP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Area </a:t>
            </a:r>
            <a:r>
              <a:rPr lang="en-US" sz="3200" b="1" kern="100" dirty="0">
                <a:latin typeface="Calibri" panose="020F0502020204030204" pitchFamily="34" charset="0"/>
                <a:ea typeface="Calibri" panose="020F0502020204030204" pitchFamily="34" charset="0"/>
                <a:cs typeface="Times New Roman" panose="02020603050405020304" pitchFamily="18" charset="0"/>
              </a:rPr>
              <a:t>D </a:t>
            </a: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total goal: US$</a:t>
            </a:r>
            <a:r>
              <a:rPr lang="en-US" sz="3200" b="1" kern="100" dirty="0">
                <a:latin typeface="Calibri" panose="020F0502020204030204" pitchFamily="34" charset="0"/>
                <a:ea typeface="Calibri" panose="020F0502020204030204" pitchFamily="34" charset="0"/>
                <a:cs typeface="Times New Roman" panose="02020603050405020304" pitchFamily="18" charset="0"/>
              </a:rPr>
              <a:t>819</a:t>
            </a: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,748.61</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4836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AB9209CB-4412-104C-A047-E9D9A640BCB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2</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9" name="Picture 8">
            <a:extLst>
              <a:ext uri="{FF2B5EF4-FFF2-40B4-BE49-F238E27FC236}">
                <a16:creationId xmlns:a16="http://schemas.microsoft.com/office/drawing/2014/main" id="{7C1BC040-650B-2F4B-9E69-9FCE0CCBD279}"/>
              </a:ext>
            </a:extLst>
          </p:cNvPr>
          <p:cNvPicPr>
            <a:picLocks noChangeAspect="1"/>
          </p:cNvPicPr>
          <p:nvPr/>
        </p:nvPicPr>
        <p:blipFill>
          <a:blip r:embed="rId3" cstate="screen">
            <a:alphaModFix amt="60000"/>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10" name="Picture 9">
            <a:extLst>
              <a:ext uri="{FF2B5EF4-FFF2-40B4-BE49-F238E27FC236}">
                <a16:creationId xmlns:a16="http://schemas.microsoft.com/office/drawing/2014/main" id="{61130EC2-67A7-DE47-B664-08795BBC8849}"/>
              </a:ext>
            </a:extLst>
          </p:cNvPr>
          <p:cNvPicPr>
            <a:picLocks noChangeAspect="1"/>
          </p:cNvPicPr>
          <p:nvPr/>
        </p:nvPicPr>
        <p:blipFill>
          <a:blip r:embed="rId3" cstate="screen">
            <a:alphaModFix amt="60000"/>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6" name="Content Placeholder 2">
            <a:extLst>
              <a:ext uri="{FF2B5EF4-FFF2-40B4-BE49-F238E27FC236}">
                <a16:creationId xmlns:a16="http://schemas.microsoft.com/office/drawing/2014/main" id="{BA77C1AA-8C53-ABED-C69C-3D4D996EC8EF}"/>
              </a:ext>
            </a:extLst>
          </p:cNvPr>
          <p:cNvSpPr txBox="1">
            <a:spLocks/>
          </p:cNvSpPr>
          <p:nvPr/>
        </p:nvSpPr>
        <p:spPr bwMode="auto">
          <a:xfrm>
            <a:off x="1371600" y="1232273"/>
            <a:ext cx="8760038" cy="3765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30182" marR="0" lvl="0" indent="-230182" algn="l" defTabSz="914400" rtl="0" eaLnBrk="1" fontAlgn="base" latinLnBrk="0" hangingPunct="1">
              <a:lnSpc>
                <a:spcPct val="100000"/>
              </a:lnSpc>
              <a:spcBef>
                <a:spcPct val="20000"/>
              </a:spcBef>
              <a:spcAft>
                <a:spcPts val="2400"/>
              </a:spcAft>
              <a:buClr>
                <a:srgbClr val="EBB700"/>
              </a:buClr>
              <a:buSzTx/>
              <a:buFont typeface="Arial" charset="0"/>
              <a:buChar char="•"/>
              <a:tabLst/>
              <a:defRPr/>
            </a:pPr>
            <a:r>
              <a:rPr kumimoji="0" lang="en-US" sz="3200" b="1" i="0" u="none" strike="noStrike" kern="1200" cap="none" spc="0" normalizeH="0" baseline="0" noProof="0" dirty="0">
                <a:ln>
                  <a:noFill/>
                </a:ln>
                <a:solidFill>
                  <a:srgbClr val="407CCA"/>
                </a:solidFill>
                <a:effectLst/>
                <a:uLnTx/>
                <a:uFillTx/>
                <a:latin typeface="Arial" charset="0"/>
                <a:ea typeface="Arial" charset="0"/>
                <a:cs typeface="Arial" charset="0"/>
              </a:rPr>
              <a:t>Review CA IV’s fundraising:</a:t>
            </a:r>
            <a:r>
              <a:rPr kumimoji="0" lang="en-US" sz="3200" b="0" i="0" u="none" strike="noStrike" kern="1200" cap="none" spc="0" normalizeH="0" baseline="0" noProof="0" dirty="0">
                <a:ln>
                  <a:noFill/>
                </a:ln>
                <a:solidFill>
                  <a:srgbClr val="FEFFFF"/>
                </a:solidFill>
                <a:effectLst/>
                <a:uLnTx/>
                <a:uFillTx/>
                <a:latin typeface="Arial" charset="0"/>
                <a:ea typeface="Arial" charset="0"/>
                <a:cs typeface="Arial" charset="0"/>
              </a:rPr>
              <a:t> some congratulations are in order.</a:t>
            </a:r>
          </a:p>
          <a:p>
            <a:pPr marL="230182" marR="0" lvl="0" indent="-230182" algn="l" defTabSz="914400" rtl="0" eaLnBrk="1" fontAlgn="base" latinLnBrk="0" hangingPunct="1">
              <a:lnSpc>
                <a:spcPct val="100000"/>
              </a:lnSpc>
              <a:spcBef>
                <a:spcPct val="20000"/>
              </a:spcBef>
              <a:spcAft>
                <a:spcPts val="2400"/>
              </a:spcAft>
              <a:buClr>
                <a:srgbClr val="EBB700"/>
              </a:buClr>
              <a:buSzTx/>
              <a:buFont typeface="Arial" charset="0"/>
              <a:buChar char="•"/>
              <a:tabLst/>
              <a:defRPr/>
            </a:pPr>
            <a:r>
              <a:rPr kumimoji="0" lang="en-US" sz="3200" b="1" i="0" u="none" strike="noStrike" kern="1200" cap="none" spc="0" normalizeH="0" baseline="0" noProof="0" dirty="0">
                <a:ln>
                  <a:noFill/>
                </a:ln>
                <a:solidFill>
                  <a:srgbClr val="407CCA"/>
                </a:solidFill>
                <a:effectLst/>
                <a:uLnTx/>
                <a:uFillTx/>
                <a:latin typeface="Arial" charset="0"/>
                <a:ea typeface="Arial" charset="0"/>
                <a:cs typeface="Arial" charset="0"/>
              </a:rPr>
              <a:t>Strategic discussion: </a:t>
            </a:r>
            <a:r>
              <a:rPr kumimoji="0" lang="en-US" sz="3200" b="0" i="0" u="none" strike="noStrike" kern="1200" cap="none" spc="0" normalizeH="0" baseline="0" noProof="0" dirty="0">
                <a:ln>
                  <a:noFill/>
                </a:ln>
                <a:solidFill>
                  <a:srgbClr val="FEFFFF"/>
                </a:solidFill>
                <a:effectLst/>
                <a:uLnTx/>
                <a:uFillTx/>
                <a:latin typeface="Arial" charset="0"/>
                <a:ea typeface="Arial" charset="0"/>
                <a:cs typeface="Arial" charset="0"/>
              </a:rPr>
              <a:t>important messages and activities for this year.</a:t>
            </a:r>
          </a:p>
          <a:p>
            <a:pPr marL="230182" marR="0" lvl="0" indent="-230182" algn="l" defTabSz="914400" rtl="0" eaLnBrk="1" fontAlgn="base" latinLnBrk="0" hangingPunct="1">
              <a:lnSpc>
                <a:spcPct val="100000"/>
              </a:lnSpc>
              <a:spcBef>
                <a:spcPct val="20000"/>
              </a:spcBef>
              <a:spcAft>
                <a:spcPts val="2400"/>
              </a:spcAft>
              <a:buClr>
                <a:srgbClr val="EBB700"/>
              </a:buClr>
              <a:buSzTx/>
              <a:buFont typeface="Arial" charset="0"/>
              <a:buChar char="•"/>
              <a:tabLst/>
              <a:defRPr/>
            </a:pPr>
            <a:r>
              <a:rPr kumimoji="0" lang="en-US" sz="3200" b="1" i="0" u="none" strike="noStrike" kern="1200" cap="none" spc="0" normalizeH="0" baseline="0" noProof="0" dirty="0">
                <a:ln>
                  <a:noFill/>
                </a:ln>
                <a:solidFill>
                  <a:srgbClr val="407CCA"/>
                </a:solidFill>
                <a:effectLst/>
                <a:uLnTx/>
                <a:uFillTx/>
                <a:latin typeface="Arial" charset="0"/>
                <a:ea typeface="Arial" charset="0"/>
                <a:cs typeface="Arial" charset="0"/>
              </a:rPr>
              <a:t>Set district goals:</a:t>
            </a:r>
            <a:r>
              <a:rPr kumimoji="0" lang="en-US" sz="3200" b="0" i="0" u="none" strike="noStrike" kern="1200" cap="none" spc="0" normalizeH="0" baseline="0" noProof="0" dirty="0">
                <a:ln>
                  <a:noFill/>
                </a:ln>
                <a:solidFill>
                  <a:srgbClr val="FEFFFF"/>
                </a:solidFill>
                <a:effectLst/>
                <a:uLnTx/>
                <a:uFillTx/>
                <a:latin typeface="Arial" charset="0"/>
                <a:ea typeface="Arial" charset="0"/>
                <a:cs typeface="Arial" charset="0"/>
              </a:rPr>
              <a:t> and enter them into an online spreadsheet.</a:t>
            </a:r>
          </a:p>
          <a:p>
            <a:pPr>
              <a:spcAft>
                <a:spcPts val="2400"/>
              </a:spcAft>
              <a:buClr>
                <a:srgbClr val="EBB700"/>
              </a:buClr>
              <a:buFont typeface="Arial" charset="0"/>
              <a:buChar char="•"/>
              <a:defRPr/>
            </a:pPr>
            <a:r>
              <a:rPr kumimoji="0" lang="en-US" sz="3200" b="1" i="0" u="none" strike="noStrike" kern="1200" cap="none" spc="0" normalizeH="0" baseline="0" noProof="0" dirty="0">
                <a:ln>
                  <a:noFill/>
                </a:ln>
                <a:solidFill>
                  <a:srgbClr val="407CCA"/>
                </a:solidFill>
                <a:effectLst/>
                <a:uLnTx/>
                <a:uFillTx/>
                <a:latin typeface="Arial" charset="0"/>
                <a:ea typeface="Arial" charset="0"/>
                <a:cs typeface="Arial" charset="0"/>
              </a:rPr>
              <a:t>Review new recognition:</a:t>
            </a:r>
            <a:r>
              <a:rPr kumimoji="0" lang="en-US" sz="3200" b="0" i="0" u="none" strike="noStrike" kern="1200" cap="none" spc="0" normalizeH="0" baseline="0" noProof="0" dirty="0">
                <a:ln>
                  <a:noFill/>
                </a:ln>
                <a:solidFill>
                  <a:srgbClr val="FEFFFF"/>
                </a:solidFill>
                <a:effectLst/>
                <a:uLnTx/>
                <a:uFillTx/>
                <a:latin typeface="Arial" charset="0"/>
                <a:ea typeface="Arial" charset="0"/>
                <a:cs typeface="Arial" charset="0"/>
              </a:rPr>
              <a:t> incoming for the new year.</a:t>
            </a:r>
          </a:p>
          <a:p>
            <a:pPr marL="230182" marR="0" lvl="0" indent="-230182" algn="l" defTabSz="914400" rtl="0" eaLnBrk="1" fontAlgn="base" latinLnBrk="0" hangingPunct="1">
              <a:lnSpc>
                <a:spcPct val="100000"/>
              </a:lnSpc>
              <a:spcBef>
                <a:spcPct val="20000"/>
              </a:spcBef>
              <a:spcAft>
                <a:spcPts val="2400"/>
              </a:spcAft>
              <a:buClr>
                <a:srgbClr val="EBB700"/>
              </a:buClr>
              <a:buSzTx/>
              <a:buFont typeface="Arial" charset="0"/>
              <a:buChar char="•"/>
              <a:tabLst/>
              <a:defRPr/>
            </a:pPr>
            <a:endParaRPr kumimoji="0" lang="en-US" sz="3200" b="0" i="0" u="none" strike="noStrike" kern="1200" cap="none" spc="0" normalizeH="0" baseline="0" noProof="0" dirty="0">
              <a:ln>
                <a:noFill/>
              </a:ln>
              <a:solidFill>
                <a:srgbClr val="FEFFFF"/>
              </a:solidFill>
              <a:effectLst/>
              <a:uLnTx/>
              <a:uFillTx/>
              <a:latin typeface="Arial" charset="0"/>
              <a:ea typeface="Arial" charset="0"/>
              <a:cs typeface="Arial" charset="0"/>
            </a:endParaRPr>
          </a:p>
        </p:txBody>
      </p:sp>
      <p:sp>
        <p:nvSpPr>
          <p:cNvPr id="7" name="TextBox 6">
            <a:extLst>
              <a:ext uri="{FF2B5EF4-FFF2-40B4-BE49-F238E27FC236}">
                <a16:creationId xmlns:a16="http://schemas.microsoft.com/office/drawing/2014/main" id="{0D64BBFA-B9C6-3C94-C6BA-A8E131B74AA0}"/>
              </a:ext>
            </a:extLst>
          </p:cNvPr>
          <p:cNvSpPr txBox="1"/>
          <p:nvPr/>
        </p:nvSpPr>
        <p:spPr>
          <a:xfrm>
            <a:off x="443713" y="396410"/>
            <a:ext cx="741549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FFFFF"/>
                </a:solidFill>
                <a:effectLst/>
                <a:uLnTx/>
                <a:uFillTx/>
                <a:latin typeface="Arial" panose="020B0604020202020204"/>
                <a:ea typeface="+mn-ea"/>
                <a:cs typeface="Arial" panose="020B0604020202020204" pitchFamily="34" charset="0"/>
              </a:rPr>
              <a:t>Today’s goals:</a:t>
            </a:r>
          </a:p>
        </p:txBody>
      </p:sp>
      <p:cxnSp>
        <p:nvCxnSpPr>
          <p:cNvPr id="8" name="Straight Connector 7">
            <a:extLst>
              <a:ext uri="{FF2B5EF4-FFF2-40B4-BE49-F238E27FC236}">
                <a16:creationId xmlns:a16="http://schemas.microsoft.com/office/drawing/2014/main" id="{EC2871A3-EB9D-553F-DF89-12516743CDE7}"/>
              </a:ext>
            </a:extLst>
          </p:cNvPr>
          <p:cNvCxnSpPr/>
          <p:nvPr/>
        </p:nvCxnSpPr>
        <p:spPr>
          <a:xfrm>
            <a:off x="568465" y="1058302"/>
            <a:ext cx="2743200" cy="0"/>
          </a:xfrm>
          <a:prstGeom prst="line">
            <a:avLst/>
          </a:prstGeom>
          <a:noFill/>
          <a:ln w="38100" cap="flat" cmpd="sng" algn="ctr">
            <a:solidFill>
              <a:srgbClr val="EBB700"/>
            </a:solidFill>
            <a:prstDash val="solid"/>
            <a:miter lim="800000"/>
          </a:ln>
          <a:effectLst/>
        </p:spPr>
      </p:cxnSp>
    </p:spTree>
    <p:extLst>
      <p:ext uri="{BB962C8B-B14F-4D97-AF65-F5344CB8AC3E}">
        <p14:creationId xmlns:p14="http://schemas.microsoft.com/office/powerpoint/2010/main" val="340472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EDB0D2-74CD-0BBC-B60C-579032FC905A}"/>
              </a:ext>
            </a:extLst>
          </p:cNvPr>
          <p:cNvSpPr txBox="1"/>
          <p:nvPr/>
        </p:nvSpPr>
        <p:spPr>
          <a:xfrm>
            <a:off x="2501900" y="663124"/>
            <a:ext cx="6096000" cy="595932"/>
          </a:xfrm>
          <a:prstGeom prst="rect">
            <a:avLst/>
          </a:prstGeom>
          <a:noFill/>
        </p:spPr>
        <p:txBody>
          <a:bodyPr wrap="square">
            <a:spAutoFit/>
          </a:bodyPr>
          <a:lstStyle/>
          <a:p>
            <a:pPr marL="0" marR="0" algn="ctr">
              <a:lnSpc>
                <a:spcPct val="107000"/>
              </a:lnSpc>
              <a:spcBef>
                <a:spcPts val="0"/>
              </a:spcBef>
              <a:spcAft>
                <a:spcPts val="800"/>
              </a:spcAft>
            </a:pP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Area </a:t>
            </a:r>
            <a:r>
              <a:rPr lang="en-US" sz="3200" b="1" kern="100" dirty="0">
                <a:latin typeface="Calibri" panose="020F0502020204030204" pitchFamily="34" charset="0"/>
                <a:ea typeface="Calibri" panose="020F0502020204030204" pitchFamily="34" charset="0"/>
                <a:cs typeface="Times New Roman" panose="02020603050405020304" pitchFamily="18" charset="0"/>
              </a:rPr>
              <a:t>D </a:t>
            </a: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total goal: US$</a:t>
            </a:r>
            <a:r>
              <a:rPr lang="en-US" sz="3200" b="1" kern="100" dirty="0">
                <a:latin typeface="Calibri" panose="020F0502020204030204" pitchFamily="34" charset="0"/>
                <a:ea typeface="Calibri" panose="020F0502020204030204" pitchFamily="34" charset="0"/>
                <a:cs typeface="Times New Roman" panose="02020603050405020304" pitchFamily="18" charset="0"/>
              </a:rPr>
              <a:t>819</a:t>
            </a: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,748.61</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4">
            <a:extLst>
              <a:ext uri="{FF2B5EF4-FFF2-40B4-BE49-F238E27FC236}">
                <a16:creationId xmlns:a16="http://schemas.microsoft.com/office/drawing/2014/main" id="{C86F3FB3-2CC9-A078-E8A4-309C3A0182B1}"/>
              </a:ext>
            </a:extLst>
          </p:cNvPr>
          <p:cNvGraphicFramePr>
            <a:graphicFrameLocks noGrp="1"/>
          </p:cNvGraphicFramePr>
          <p:nvPr/>
        </p:nvGraphicFramePr>
        <p:xfrm>
          <a:off x="1701800" y="1430866"/>
          <a:ext cx="8128002" cy="4589463"/>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1036789152"/>
                    </a:ext>
                  </a:extLst>
                </a:gridCol>
                <a:gridCol w="1354667">
                  <a:extLst>
                    <a:ext uri="{9D8B030D-6E8A-4147-A177-3AD203B41FA5}">
                      <a16:colId xmlns:a16="http://schemas.microsoft.com/office/drawing/2014/main" val="816384760"/>
                    </a:ext>
                  </a:extLst>
                </a:gridCol>
                <a:gridCol w="1354667">
                  <a:extLst>
                    <a:ext uri="{9D8B030D-6E8A-4147-A177-3AD203B41FA5}">
                      <a16:colId xmlns:a16="http://schemas.microsoft.com/office/drawing/2014/main" val="1664680986"/>
                    </a:ext>
                  </a:extLst>
                </a:gridCol>
                <a:gridCol w="1354667">
                  <a:extLst>
                    <a:ext uri="{9D8B030D-6E8A-4147-A177-3AD203B41FA5}">
                      <a16:colId xmlns:a16="http://schemas.microsoft.com/office/drawing/2014/main" val="1345884257"/>
                    </a:ext>
                  </a:extLst>
                </a:gridCol>
                <a:gridCol w="1354667">
                  <a:extLst>
                    <a:ext uri="{9D8B030D-6E8A-4147-A177-3AD203B41FA5}">
                      <a16:colId xmlns:a16="http://schemas.microsoft.com/office/drawing/2014/main" val="2482632693"/>
                    </a:ext>
                  </a:extLst>
                </a:gridCol>
                <a:gridCol w="1354667">
                  <a:extLst>
                    <a:ext uri="{9D8B030D-6E8A-4147-A177-3AD203B41FA5}">
                      <a16:colId xmlns:a16="http://schemas.microsoft.com/office/drawing/2014/main" val="1911019103"/>
                    </a:ext>
                  </a:extLst>
                </a:gridCol>
              </a:tblGrid>
              <a:tr h="370840">
                <a:tc>
                  <a:txBody>
                    <a:bodyPr/>
                    <a:lstStyle/>
                    <a:p>
                      <a:pPr marL="0" marR="0" algn="ctr">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District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Membership</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Total % of Goal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District Goal In Dollars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2023-2024</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      Goal</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2022-2023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Fundraising</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8157982"/>
                  </a:ext>
                </a:extLst>
              </a:tr>
              <a:tr h="370840">
                <a:tc>
                  <a:txBody>
                    <a:bodyPr/>
                    <a:lstStyle/>
                    <a:p>
                      <a:pPr algn="l" fontAlgn="b"/>
                      <a:r>
                        <a:rPr lang="en-US" sz="1400" b="1" i="0" u="none" strike="noStrike" dirty="0">
                          <a:solidFill>
                            <a:srgbClr val="000000"/>
                          </a:solidFill>
                          <a:effectLst/>
                          <a:latin typeface="Calibri" panose="020F0502020204030204" pitchFamily="34" charset="0"/>
                        </a:rPr>
                        <a:t>110CO</a:t>
                      </a:r>
                    </a:p>
                  </a:txBody>
                  <a:tcPr marL="9525" marR="9525" marT="9525" marB="0" anchor="b"/>
                </a:tc>
                <a:tc>
                  <a:txBody>
                    <a:bodyPr/>
                    <a:lstStyle/>
                    <a:p>
                      <a:pPr algn="r" fontAlgn="b"/>
                      <a:r>
                        <a:rPr lang="en-US" sz="1400" b="1" i="0" u="none" strike="noStrike">
                          <a:solidFill>
                            <a:srgbClr val="000000"/>
                          </a:solidFill>
                          <a:effectLst/>
                          <a:latin typeface="Calibri" panose="020F0502020204030204" pitchFamily="34" charset="0"/>
                        </a:rPr>
                        <a:t>1785</a:t>
                      </a:r>
                    </a:p>
                  </a:txBody>
                  <a:tcPr marL="9525" marR="9525" marT="9525" marB="0" anchor="b"/>
                </a:tc>
                <a:tc>
                  <a:txBody>
                    <a:bodyPr/>
                    <a:lstStyle/>
                    <a:p>
                      <a:endParaRPr lang="en-US" sz="1400" b="1"/>
                    </a:p>
                  </a:txBody>
                  <a:tcPr/>
                </a:tc>
                <a:tc>
                  <a:txBody>
                    <a:bodyPr/>
                    <a:lstStyle/>
                    <a:p>
                      <a:endParaRPr lang="en-US" sz="1400" b="1"/>
                    </a:p>
                  </a:txBody>
                  <a:tcPr/>
                </a:tc>
                <a:tc>
                  <a:txBody>
                    <a:bodyPr/>
                    <a:lstStyle/>
                    <a:p>
                      <a:endParaRPr lang="en-US" sz="1400" b="1"/>
                    </a:p>
                  </a:txBody>
                  <a:tcPr/>
                </a:tc>
                <a:tc>
                  <a:txBody>
                    <a:bodyPr/>
                    <a:lstStyle/>
                    <a:p>
                      <a:pPr algn="ctr" fontAlgn="b"/>
                      <a:r>
                        <a:rPr lang="en-US" sz="1400" b="1" i="0" u="none" strike="noStrike" dirty="0">
                          <a:solidFill>
                            <a:srgbClr val="000000"/>
                          </a:solidFill>
                          <a:effectLst/>
                          <a:latin typeface="Calibri" panose="020F0502020204030204" pitchFamily="34" charset="0"/>
                        </a:rPr>
                        <a:t>$19,386</a:t>
                      </a:r>
                    </a:p>
                  </a:txBody>
                  <a:tcPr marL="9525" marR="9525" marT="9525" marB="0" anchor="b"/>
                </a:tc>
                <a:extLst>
                  <a:ext uri="{0D108BD9-81ED-4DB2-BD59-A6C34878D82A}">
                    <a16:rowId xmlns:a16="http://schemas.microsoft.com/office/drawing/2014/main" val="2641887627"/>
                  </a:ext>
                </a:extLst>
              </a:tr>
              <a:tr h="370840">
                <a:tc>
                  <a:txBody>
                    <a:bodyPr/>
                    <a:lstStyle/>
                    <a:p>
                      <a:pPr algn="l" fontAlgn="b"/>
                      <a:r>
                        <a:rPr lang="en-US" sz="1400" b="1" i="0" u="none" strike="noStrike" dirty="0">
                          <a:solidFill>
                            <a:srgbClr val="000000"/>
                          </a:solidFill>
                          <a:effectLst/>
                          <a:latin typeface="Calibri" panose="020F0502020204030204" pitchFamily="34" charset="0"/>
                        </a:rPr>
                        <a:t>110CW</a:t>
                      </a:r>
                    </a:p>
                  </a:txBody>
                  <a:tcPr marL="9525" marR="9525" marT="9525" marB="0" anchor="b"/>
                </a:tc>
                <a:tc>
                  <a:txBody>
                    <a:bodyPr/>
                    <a:lstStyle/>
                    <a:p>
                      <a:pPr algn="r" fontAlgn="b"/>
                      <a:r>
                        <a:rPr lang="en-US" sz="1400" b="1" i="0" u="none" strike="noStrike" dirty="0">
                          <a:solidFill>
                            <a:srgbClr val="000000"/>
                          </a:solidFill>
                          <a:effectLst/>
                          <a:latin typeface="Calibri" panose="020F0502020204030204" pitchFamily="34" charset="0"/>
                        </a:rPr>
                        <a:t>1680</a:t>
                      </a:r>
                    </a:p>
                  </a:txBody>
                  <a:tcPr marL="9525" marR="9525" marT="9525" marB="0" anchor="b"/>
                </a:tc>
                <a:tc>
                  <a:txBody>
                    <a:bodyPr/>
                    <a:lstStyle/>
                    <a:p>
                      <a:endParaRPr lang="en-US" sz="1400" b="1"/>
                    </a:p>
                  </a:txBody>
                  <a:tcPr/>
                </a:tc>
                <a:tc>
                  <a:txBody>
                    <a:bodyPr/>
                    <a:lstStyle/>
                    <a:p>
                      <a:endParaRPr lang="en-US" sz="1400" b="1"/>
                    </a:p>
                  </a:txBody>
                  <a:tcPr/>
                </a:tc>
                <a:tc>
                  <a:txBody>
                    <a:bodyPr/>
                    <a:lstStyle/>
                    <a:p>
                      <a:endParaRPr lang="en-US" sz="1400" b="1"/>
                    </a:p>
                  </a:txBody>
                  <a:tcPr/>
                </a:tc>
                <a:tc>
                  <a:txBody>
                    <a:bodyPr/>
                    <a:lstStyle/>
                    <a:p>
                      <a:pPr algn="ctr" fontAlgn="b"/>
                      <a:r>
                        <a:rPr lang="en-US" sz="1400" b="1" i="0" u="none" strike="noStrike" dirty="0">
                          <a:solidFill>
                            <a:srgbClr val="000000"/>
                          </a:solidFill>
                          <a:effectLst/>
                          <a:latin typeface="Calibri" panose="020F0502020204030204" pitchFamily="34" charset="0"/>
                        </a:rPr>
                        <a:t>$19,075</a:t>
                      </a:r>
                    </a:p>
                  </a:txBody>
                  <a:tcPr marL="9525" marR="9525" marT="9525" marB="0" anchor="b"/>
                </a:tc>
                <a:extLst>
                  <a:ext uri="{0D108BD9-81ED-4DB2-BD59-A6C34878D82A}">
                    <a16:rowId xmlns:a16="http://schemas.microsoft.com/office/drawing/2014/main" val="325001490"/>
                  </a:ext>
                </a:extLst>
              </a:tr>
              <a:tr h="370840">
                <a:tc>
                  <a:txBody>
                    <a:bodyPr/>
                    <a:lstStyle/>
                    <a:p>
                      <a:pPr algn="l" fontAlgn="b"/>
                      <a:r>
                        <a:rPr lang="en-US" sz="1400" b="1" i="0" u="none" strike="noStrike" dirty="0">
                          <a:solidFill>
                            <a:srgbClr val="000000"/>
                          </a:solidFill>
                          <a:effectLst/>
                          <a:latin typeface="Calibri" panose="020F0502020204030204" pitchFamily="34" charset="0"/>
                        </a:rPr>
                        <a:t>118 E</a:t>
                      </a:r>
                    </a:p>
                  </a:txBody>
                  <a:tcPr marL="9525" marR="9525" marT="9525" marB="0" anchor="b"/>
                </a:tc>
                <a:tc>
                  <a:txBody>
                    <a:bodyPr/>
                    <a:lstStyle/>
                    <a:p>
                      <a:pPr algn="r" fontAlgn="b"/>
                      <a:r>
                        <a:rPr lang="en-US" sz="1400" b="1" i="0" u="none" strike="noStrike" dirty="0">
                          <a:solidFill>
                            <a:srgbClr val="000000"/>
                          </a:solidFill>
                          <a:effectLst/>
                          <a:latin typeface="Calibri" panose="020F0502020204030204" pitchFamily="34" charset="0"/>
                        </a:rPr>
                        <a:t>823</a:t>
                      </a:r>
                    </a:p>
                  </a:txBody>
                  <a:tcPr marL="9525" marR="9525" marT="9525" marB="0" anchor="b"/>
                </a:tc>
                <a:tc>
                  <a:txBody>
                    <a:bodyPr/>
                    <a:lstStyle/>
                    <a:p>
                      <a:endParaRPr lang="en-US" sz="1400" b="1"/>
                    </a:p>
                  </a:txBody>
                  <a:tcPr/>
                </a:tc>
                <a:tc>
                  <a:txBody>
                    <a:bodyPr/>
                    <a:lstStyle/>
                    <a:p>
                      <a:endParaRPr lang="en-US" sz="1400" b="1"/>
                    </a:p>
                  </a:txBody>
                  <a:tcPr/>
                </a:tc>
                <a:tc>
                  <a:txBody>
                    <a:bodyPr/>
                    <a:lstStyle/>
                    <a:p>
                      <a:endParaRPr lang="en-US" sz="1400" b="1"/>
                    </a:p>
                  </a:txBody>
                  <a:tcPr/>
                </a:tc>
                <a:tc>
                  <a:txBody>
                    <a:bodyPr/>
                    <a:lstStyle/>
                    <a:p>
                      <a:pPr algn="ctr" fontAlgn="b"/>
                      <a:r>
                        <a:rPr lang="en-US" sz="1400" b="1" i="0" u="none" strike="noStrike" dirty="0">
                          <a:solidFill>
                            <a:srgbClr val="000000"/>
                          </a:solidFill>
                          <a:effectLst/>
                          <a:latin typeface="Calibri" panose="020F0502020204030204" pitchFamily="34" charset="0"/>
                        </a:rPr>
                        <a:t>$3,911</a:t>
                      </a:r>
                    </a:p>
                  </a:txBody>
                  <a:tcPr marL="9525" marR="9525" marT="9525" marB="0" anchor="b"/>
                </a:tc>
                <a:extLst>
                  <a:ext uri="{0D108BD9-81ED-4DB2-BD59-A6C34878D82A}">
                    <a16:rowId xmlns:a16="http://schemas.microsoft.com/office/drawing/2014/main" val="2764968838"/>
                  </a:ext>
                </a:extLst>
              </a:tr>
              <a:tr h="370840">
                <a:tc>
                  <a:txBody>
                    <a:bodyPr/>
                    <a:lstStyle/>
                    <a:p>
                      <a:pPr algn="l" fontAlgn="b"/>
                      <a:r>
                        <a:rPr lang="en-US" sz="1400" b="1" i="0" u="none" strike="noStrike" dirty="0">
                          <a:solidFill>
                            <a:srgbClr val="000000"/>
                          </a:solidFill>
                          <a:effectLst/>
                          <a:latin typeface="Calibri" panose="020F0502020204030204" pitchFamily="34" charset="0"/>
                        </a:rPr>
                        <a:t>118 K</a:t>
                      </a:r>
                    </a:p>
                  </a:txBody>
                  <a:tcPr marL="9525" marR="9525" marT="9525" marB="0" anchor="b"/>
                </a:tc>
                <a:tc>
                  <a:txBody>
                    <a:bodyPr/>
                    <a:lstStyle/>
                    <a:p>
                      <a:pPr algn="r" fontAlgn="b"/>
                      <a:r>
                        <a:rPr lang="en-US" sz="1400" b="1" i="0" u="none" strike="noStrike" dirty="0">
                          <a:solidFill>
                            <a:srgbClr val="000000"/>
                          </a:solidFill>
                          <a:effectLst/>
                          <a:latin typeface="Calibri" panose="020F0502020204030204" pitchFamily="34" charset="0"/>
                        </a:rPr>
                        <a:t>600</a:t>
                      </a:r>
                    </a:p>
                  </a:txBody>
                  <a:tcPr marL="9525" marR="9525" marT="9525" marB="0" anchor="b"/>
                </a:tc>
                <a:tc>
                  <a:txBody>
                    <a:bodyPr/>
                    <a:lstStyle/>
                    <a:p>
                      <a:endParaRPr lang="en-US" sz="1400" b="1"/>
                    </a:p>
                  </a:txBody>
                  <a:tcPr/>
                </a:tc>
                <a:tc>
                  <a:txBody>
                    <a:bodyPr/>
                    <a:lstStyle/>
                    <a:p>
                      <a:endParaRPr lang="en-US" sz="1400" b="1"/>
                    </a:p>
                  </a:txBody>
                  <a:tcPr/>
                </a:tc>
                <a:tc>
                  <a:txBody>
                    <a:bodyPr/>
                    <a:lstStyle/>
                    <a:p>
                      <a:endParaRPr lang="en-US" sz="1400" b="1"/>
                    </a:p>
                  </a:txBody>
                  <a:tcPr/>
                </a:tc>
                <a:tc>
                  <a:txBody>
                    <a:bodyPr/>
                    <a:lstStyle/>
                    <a:p>
                      <a:pPr algn="ctr" fontAlgn="b"/>
                      <a:r>
                        <a:rPr lang="en-US" sz="1400" b="1" i="0" u="none" strike="noStrike">
                          <a:solidFill>
                            <a:srgbClr val="000000"/>
                          </a:solidFill>
                          <a:effectLst/>
                          <a:latin typeface="Calibri" panose="020F0502020204030204" pitchFamily="34" charset="0"/>
                        </a:rPr>
                        <a:t>$2,104</a:t>
                      </a:r>
                    </a:p>
                  </a:txBody>
                  <a:tcPr marL="9525" marR="9525" marT="9525" marB="0" anchor="b"/>
                </a:tc>
                <a:extLst>
                  <a:ext uri="{0D108BD9-81ED-4DB2-BD59-A6C34878D82A}">
                    <a16:rowId xmlns:a16="http://schemas.microsoft.com/office/drawing/2014/main" val="2806838313"/>
                  </a:ext>
                </a:extLst>
              </a:tr>
              <a:tr h="370840">
                <a:tc>
                  <a:txBody>
                    <a:bodyPr/>
                    <a:lstStyle/>
                    <a:p>
                      <a:pPr algn="l" fontAlgn="b"/>
                      <a:r>
                        <a:rPr lang="en-US" sz="1400" b="1" i="0" u="none" strike="noStrike" dirty="0">
                          <a:solidFill>
                            <a:srgbClr val="000000"/>
                          </a:solidFill>
                          <a:effectLst/>
                          <a:latin typeface="Calibri" panose="020F0502020204030204" pitchFamily="34" charset="0"/>
                        </a:rPr>
                        <a:t>118 R</a:t>
                      </a:r>
                    </a:p>
                  </a:txBody>
                  <a:tcPr marL="9525" marR="9525" marT="9525" marB="0" anchor="b"/>
                </a:tc>
                <a:tc>
                  <a:txBody>
                    <a:bodyPr/>
                    <a:lstStyle/>
                    <a:p>
                      <a:pPr algn="r" fontAlgn="b"/>
                      <a:r>
                        <a:rPr lang="en-US" sz="1400" b="1" i="0" u="none" strike="noStrike" dirty="0">
                          <a:solidFill>
                            <a:srgbClr val="000000"/>
                          </a:solidFill>
                          <a:effectLst/>
                          <a:latin typeface="Calibri" panose="020F0502020204030204" pitchFamily="34" charset="0"/>
                        </a:rPr>
                        <a:t>1210</a:t>
                      </a:r>
                    </a:p>
                  </a:txBody>
                  <a:tcPr marL="9525" marR="9525" marT="9525" marB="0" anchor="b"/>
                </a:tc>
                <a:tc>
                  <a:txBody>
                    <a:bodyPr/>
                    <a:lstStyle/>
                    <a:p>
                      <a:endParaRPr lang="en-US" sz="1400" b="1"/>
                    </a:p>
                  </a:txBody>
                  <a:tcPr/>
                </a:tc>
                <a:tc>
                  <a:txBody>
                    <a:bodyPr/>
                    <a:lstStyle/>
                    <a:p>
                      <a:endParaRPr lang="en-US" sz="1400" b="1"/>
                    </a:p>
                  </a:txBody>
                  <a:tcPr/>
                </a:tc>
                <a:tc>
                  <a:txBody>
                    <a:bodyPr/>
                    <a:lstStyle/>
                    <a:p>
                      <a:endParaRPr lang="en-US" sz="1400" b="1"/>
                    </a:p>
                  </a:txBody>
                  <a:tcPr/>
                </a:tc>
                <a:tc>
                  <a:txBody>
                    <a:bodyPr/>
                    <a:lstStyle/>
                    <a:p>
                      <a:pPr algn="ctr" fontAlgn="b"/>
                      <a:r>
                        <a:rPr lang="en-US" sz="1400" b="1" i="0" u="none" strike="noStrike">
                          <a:solidFill>
                            <a:srgbClr val="000000"/>
                          </a:solidFill>
                          <a:effectLst/>
                          <a:latin typeface="Calibri" panose="020F0502020204030204" pitchFamily="34" charset="0"/>
                        </a:rPr>
                        <a:t>$2,556</a:t>
                      </a:r>
                    </a:p>
                  </a:txBody>
                  <a:tcPr marL="9525" marR="9525" marT="9525" marB="0" anchor="b"/>
                </a:tc>
                <a:extLst>
                  <a:ext uri="{0D108BD9-81ED-4DB2-BD59-A6C34878D82A}">
                    <a16:rowId xmlns:a16="http://schemas.microsoft.com/office/drawing/2014/main" val="3333938859"/>
                  </a:ext>
                </a:extLst>
              </a:tr>
              <a:tr h="370840">
                <a:tc>
                  <a:txBody>
                    <a:bodyPr/>
                    <a:lstStyle/>
                    <a:p>
                      <a:pPr algn="l" fontAlgn="b"/>
                      <a:r>
                        <a:rPr lang="en-US" sz="1400" b="1" i="0" u="none" strike="noStrike" dirty="0">
                          <a:solidFill>
                            <a:srgbClr val="000000"/>
                          </a:solidFill>
                          <a:effectLst/>
                          <a:latin typeface="Calibri" panose="020F0502020204030204" pitchFamily="34" charset="0"/>
                        </a:rPr>
                        <a:t>118 T</a:t>
                      </a:r>
                    </a:p>
                  </a:txBody>
                  <a:tcPr marL="9525" marR="9525" marT="9525" marB="0" anchor="b"/>
                </a:tc>
                <a:tc>
                  <a:txBody>
                    <a:bodyPr/>
                    <a:lstStyle/>
                    <a:p>
                      <a:pPr algn="r" fontAlgn="b"/>
                      <a:r>
                        <a:rPr lang="en-US" sz="1400" b="1" i="0" u="none" strike="noStrike">
                          <a:solidFill>
                            <a:srgbClr val="000000"/>
                          </a:solidFill>
                          <a:effectLst/>
                          <a:latin typeface="Calibri" panose="020F0502020204030204" pitchFamily="34" charset="0"/>
                        </a:rPr>
                        <a:t>526</a:t>
                      </a:r>
                    </a:p>
                  </a:txBody>
                  <a:tcPr marL="9525" marR="9525" marT="9525" marB="0" anchor="b"/>
                </a:tc>
                <a:tc>
                  <a:txBody>
                    <a:bodyPr/>
                    <a:lstStyle/>
                    <a:p>
                      <a:endParaRPr lang="en-US" sz="1400" b="1"/>
                    </a:p>
                  </a:txBody>
                  <a:tcPr/>
                </a:tc>
                <a:tc>
                  <a:txBody>
                    <a:bodyPr/>
                    <a:lstStyle/>
                    <a:p>
                      <a:endParaRPr lang="en-US" sz="1400" b="1"/>
                    </a:p>
                  </a:txBody>
                  <a:tcPr/>
                </a:tc>
                <a:tc>
                  <a:txBody>
                    <a:bodyPr/>
                    <a:lstStyle/>
                    <a:p>
                      <a:endParaRPr lang="en-US" sz="1400" b="1"/>
                    </a:p>
                  </a:txBody>
                  <a:tcPr/>
                </a:tc>
                <a:tc>
                  <a:txBody>
                    <a:bodyPr/>
                    <a:lstStyle/>
                    <a:p>
                      <a:pPr algn="ctr" fontAlgn="b"/>
                      <a:r>
                        <a:rPr lang="en-US" sz="1400" b="1" i="0" u="none" strike="noStrike">
                          <a:solidFill>
                            <a:srgbClr val="000000"/>
                          </a:solidFill>
                          <a:effectLst/>
                          <a:latin typeface="Calibri" panose="020F0502020204030204" pitchFamily="34" charset="0"/>
                        </a:rPr>
                        <a:t>$4,676</a:t>
                      </a:r>
                    </a:p>
                  </a:txBody>
                  <a:tcPr marL="9525" marR="9525" marT="9525" marB="0" anchor="b"/>
                </a:tc>
                <a:extLst>
                  <a:ext uri="{0D108BD9-81ED-4DB2-BD59-A6C34878D82A}">
                    <a16:rowId xmlns:a16="http://schemas.microsoft.com/office/drawing/2014/main" val="2654047304"/>
                  </a:ext>
                </a:extLst>
              </a:tr>
              <a:tr h="370840">
                <a:tc>
                  <a:txBody>
                    <a:bodyPr/>
                    <a:lstStyle/>
                    <a:p>
                      <a:pPr algn="l" fontAlgn="b"/>
                      <a:r>
                        <a:rPr lang="en-US" sz="1400" b="1" i="0" u="none" strike="noStrike" dirty="0">
                          <a:solidFill>
                            <a:srgbClr val="000000"/>
                          </a:solidFill>
                          <a:effectLst/>
                          <a:latin typeface="Calibri" panose="020F0502020204030204" pitchFamily="34" charset="0"/>
                        </a:rPr>
                        <a:t>118 U</a:t>
                      </a:r>
                    </a:p>
                  </a:txBody>
                  <a:tcPr marL="9525" marR="9525" marT="9525" marB="0" anchor="b"/>
                </a:tc>
                <a:tc>
                  <a:txBody>
                    <a:bodyPr/>
                    <a:lstStyle/>
                    <a:p>
                      <a:pPr algn="r" fontAlgn="b"/>
                      <a:r>
                        <a:rPr lang="en-US" sz="1400" b="1" i="0" u="none" strike="noStrike" dirty="0">
                          <a:solidFill>
                            <a:srgbClr val="000000"/>
                          </a:solidFill>
                          <a:effectLst/>
                          <a:latin typeface="Calibri" panose="020F0502020204030204" pitchFamily="34" charset="0"/>
                        </a:rPr>
                        <a:t>1034</a:t>
                      </a:r>
                    </a:p>
                  </a:txBody>
                  <a:tcPr marL="9525" marR="9525" marT="9525" marB="0" anchor="b"/>
                </a:tc>
                <a:tc>
                  <a:txBody>
                    <a:bodyPr/>
                    <a:lstStyle/>
                    <a:p>
                      <a:endParaRPr lang="en-US" sz="1400" b="1"/>
                    </a:p>
                  </a:txBody>
                  <a:tcPr/>
                </a:tc>
                <a:tc>
                  <a:txBody>
                    <a:bodyPr/>
                    <a:lstStyle/>
                    <a:p>
                      <a:endParaRPr lang="en-US" sz="1400" b="1"/>
                    </a:p>
                  </a:txBody>
                  <a:tcPr/>
                </a:tc>
                <a:tc>
                  <a:txBody>
                    <a:bodyPr/>
                    <a:lstStyle/>
                    <a:p>
                      <a:endParaRPr lang="en-US" sz="1400" b="1"/>
                    </a:p>
                  </a:txBody>
                  <a:tcPr/>
                </a:tc>
                <a:tc>
                  <a:txBody>
                    <a:bodyPr/>
                    <a:lstStyle/>
                    <a:p>
                      <a:pPr algn="ctr" fontAlgn="b"/>
                      <a:r>
                        <a:rPr lang="en-US" sz="1400" b="1" i="0" u="none" strike="noStrike">
                          <a:solidFill>
                            <a:srgbClr val="000000"/>
                          </a:solidFill>
                          <a:effectLst/>
                          <a:latin typeface="Calibri" panose="020F0502020204030204" pitchFamily="34" charset="0"/>
                        </a:rPr>
                        <a:t>$1,786</a:t>
                      </a:r>
                    </a:p>
                  </a:txBody>
                  <a:tcPr marL="9525" marR="9525" marT="9525" marB="0" anchor="b"/>
                </a:tc>
                <a:extLst>
                  <a:ext uri="{0D108BD9-81ED-4DB2-BD59-A6C34878D82A}">
                    <a16:rowId xmlns:a16="http://schemas.microsoft.com/office/drawing/2014/main" val="687356700"/>
                  </a:ext>
                </a:extLst>
              </a:tr>
              <a:tr h="370840">
                <a:tc>
                  <a:txBody>
                    <a:bodyPr/>
                    <a:lstStyle/>
                    <a:p>
                      <a:pPr algn="l" fontAlgn="b"/>
                      <a:r>
                        <a:rPr lang="en-US" sz="1400" b="1" i="0" u="none" strike="noStrike" dirty="0">
                          <a:solidFill>
                            <a:srgbClr val="000000"/>
                          </a:solidFill>
                          <a:effectLst/>
                          <a:latin typeface="Calibri" panose="020F0502020204030204" pitchFamily="34" charset="0"/>
                        </a:rPr>
                        <a:t>118 Y</a:t>
                      </a:r>
                    </a:p>
                  </a:txBody>
                  <a:tcPr marL="9525" marR="9525" marT="9525" marB="0" anchor="b"/>
                </a:tc>
                <a:tc>
                  <a:txBody>
                    <a:bodyPr/>
                    <a:lstStyle/>
                    <a:p>
                      <a:pPr algn="r" fontAlgn="b"/>
                      <a:r>
                        <a:rPr lang="en-US" sz="1400" b="1" i="0" u="none" strike="noStrike" dirty="0">
                          <a:solidFill>
                            <a:srgbClr val="000000"/>
                          </a:solidFill>
                          <a:effectLst/>
                          <a:latin typeface="Calibri" panose="020F0502020204030204" pitchFamily="34" charset="0"/>
                        </a:rPr>
                        <a:t>1292</a:t>
                      </a:r>
                    </a:p>
                  </a:txBody>
                  <a:tcPr marL="9525" marR="9525" marT="9525" marB="0" anchor="b"/>
                </a:tc>
                <a:tc>
                  <a:txBody>
                    <a:bodyPr/>
                    <a:lstStyle/>
                    <a:p>
                      <a:endParaRPr lang="en-US" sz="1400" b="1"/>
                    </a:p>
                  </a:txBody>
                  <a:tcPr/>
                </a:tc>
                <a:tc>
                  <a:txBody>
                    <a:bodyPr/>
                    <a:lstStyle/>
                    <a:p>
                      <a:endParaRPr lang="en-US" sz="1400" b="1"/>
                    </a:p>
                  </a:txBody>
                  <a:tcPr/>
                </a:tc>
                <a:tc>
                  <a:txBody>
                    <a:bodyPr/>
                    <a:lstStyle/>
                    <a:p>
                      <a:endParaRPr lang="en-US" sz="1400" b="1"/>
                    </a:p>
                  </a:txBody>
                  <a:tcPr/>
                </a:tc>
                <a:tc>
                  <a:txBody>
                    <a:bodyPr/>
                    <a:lstStyle/>
                    <a:p>
                      <a:pPr algn="ctr" fontAlgn="b"/>
                      <a:r>
                        <a:rPr lang="en-US" sz="1400" b="1" i="0" u="none" strike="noStrike" dirty="0">
                          <a:solidFill>
                            <a:srgbClr val="000000"/>
                          </a:solidFill>
                          <a:effectLst/>
                          <a:latin typeface="Calibri" panose="020F0502020204030204" pitchFamily="34" charset="0"/>
                        </a:rPr>
                        <a:t>$8,229</a:t>
                      </a:r>
                    </a:p>
                  </a:txBody>
                  <a:tcPr marL="9525" marR="9525" marT="9525" marB="0" anchor="b"/>
                </a:tc>
                <a:extLst>
                  <a:ext uri="{0D108BD9-81ED-4DB2-BD59-A6C34878D82A}">
                    <a16:rowId xmlns:a16="http://schemas.microsoft.com/office/drawing/2014/main" val="4197476835"/>
                  </a:ext>
                </a:extLst>
              </a:tr>
              <a:tr h="370840">
                <a:tc>
                  <a:txBody>
                    <a:bodyPr/>
                    <a:lstStyle/>
                    <a:p>
                      <a:pPr algn="l" fontAlgn="b"/>
                      <a:r>
                        <a:rPr lang="en-US" sz="1400" b="1" i="0" u="none" strike="noStrike" dirty="0">
                          <a:solidFill>
                            <a:srgbClr val="000000"/>
                          </a:solidFill>
                          <a:effectLst/>
                          <a:latin typeface="Calibri" panose="020F0502020204030204" pitchFamily="34" charset="0"/>
                        </a:rPr>
                        <a:t>128</a:t>
                      </a:r>
                    </a:p>
                  </a:txBody>
                  <a:tcPr marL="9525" marR="9525" marT="9525" marB="0" anchor="b"/>
                </a:tc>
                <a:tc>
                  <a:txBody>
                    <a:bodyPr/>
                    <a:lstStyle/>
                    <a:p>
                      <a:pPr algn="r" fontAlgn="b"/>
                      <a:r>
                        <a:rPr lang="en-US" sz="1400" b="1" i="0" u="none" strike="noStrike" dirty="0">
                          <a:solidFill>
                            <a:srgbClr val="000000"/>
                          </a:solidFill>
                          <a:effectLst/>
                          <a:latin typeface="Calibri" panose="020F0502020204030204" pitchFamily="34" charset="0"/>
                        </a:rPr>
                        <a:t>693</a:t>
                      </a:r>
                    </a:p>
                  </a:txBody>
                  <a:tcPr marL="9525" marR="9525" marT="9525" marB="0" anchor="b"/>
                </a:tc>
                <a:tc>
                  <a:txBody>
                    <a:bodyPr/>
                    <a:lstStyle/>
                    <a:p>
                      <a:endParaRPr lang="en-US" sz="1400" b="1"/>
                    </a:p>
                  </a:txBody>
                  <a:tcPr/>
                </a:tc>
                <a:tc>
                  <a:txBody>
                    <a:bodyPr/>
                    <a:lstStyle/>
                    <a:p>
                      <a:endParaRPr lang="en-US" sz="1400" b="1"/>
                    </a:p>
                  </a:txBody>
                  <a:tcPr/>
                </a:tc>
                <a:tc>
                  <a:txBody>
                    <a:bodyPr/>
                    <a:lstStyle/>
                    <a:p>
                      <a:endParaRPr lang="en-US" sz="1400" b="1"/>
                    </a:p>
                  </a:txBody>
                  <a:tcPr/>
                </a:tc>
                <a:tc>
                  <a:txBody>
                    <a:bodyPr/>
                    <a:lstStyle/>
                    <a:p>
                      <a:pPr algn="ctr" fontAlgn="b"/>
                      <a:r>
                        <a:rPr lang="en-US" sz="1400" b="1" i="0" u="none" strike="noStrike" dirty="0">
                          <a:solidFill>
                            <a:srgbClr val="000000"/>
                          </a:solidFill>
                          <a:effectLst/>
                          <a:latin typeface="Calibri" panose="020F0502020204030204" pitchFamily="34" charset="0"/>
                        </a:rPr>
                        <a:t>$13,227</a:t>
                      </a:r>
                    </a:p>
                  </a:txBody>
                  <a:tcPr marL="9525" marR="9525" marT="9525" marB="0" anchor="b"/>
                </a:tc>
                <a:extLst>
                  <a:ext uri="{0D108BD9-81ED-4DB2-BD59-A6C34878D82A}">
                    <a16:rowId xmlns:a16="http://schemas.microsoft.com/office/drawing/2014/main" val="3884910936"/>
                  </a:ext>
                </a:extLst>
              </a:tr>
              <a:tr h="370840">
                <a:tc>
                  <a:txBody>
                    <a:bodyPr/>
                    <a:lstStyle/>
                    <a:p>
                      <a:pPr algn="l" fontAlgn="b"/>
                      <a:r>
                        <a:rPr lang="en-US" sz="1400" b="1" i="0" u="none" strike="noStrike" dirty="0">
                          <a:solidFill>
                            <a:srgbClr val="000000"/>
                          </a:solidFill>
                          <a:effectLst/>
                          <a:latin typeface="Calibri" panose="020F0502020204030204" pitchFamily="34" charset="0"/>
                        </a:rPr>
                        <a:t>133</a:t>
                      </a:r>
                    </a:p>
                  </a:txBody>
                  <a:tcPr marL="9525" marR="9525" marT="9525" marB="0" anchor="b"/>
                </a:tc>
                <a:tc>
                  <a:txBody>
                    <a:bodyPr/>
                    <a:lstStyle/>
                    <a:p>
                      <a:pPr algn="r" fontAlgn="b"/>
                      <a:r>
                        <a:rPr lang="en-US" sz="1400" b="1" i="0" u="none" strike="noStrike" dirty="0">
                          <a:solidFill>
                            <a:srgbClr val="000000"/>
                          </a:solidFill>
                          <a:effectLst/>
                          <a:latin typeface="Calibri" panose="020F0502020204030204" pitchFamily="34" charset="0"/>
                        </a:rPr>
                        <a:t>1949</a:t>
                      </a:r>
                    </a:p>
                  </a:txBody>
                  <a:tcPr marL="9525" marR="9525" marT="9525" marB="0" anchor="b"/>
                </a:tc>
                <a:tc>
                  <a:txBody>
                    <a:bodyPr/>
                    <a:lstStyle/>
                    <a:p>
                      <a:endParaRPr lang="en-US" sz="1400" b="1"/>
                    </a:p>
                  </a:txBody>
                  <a:tcPr/>
                </a:tc>
                <a:tc>
                  <a:txBody>
                    <a:bodyPr/>
                    <a:lstStyle/>
                    <a:p>
                      <a:endParaRPr lang="en-US" sz="1400" b="1" dirty="0"/>
                    </a:p>
                  </a:txBody>
                  <a:tcPr/>
                </a:tc>
                <a:tc>
                  <a:txBody>
                    <a:bodyPr/>
                    <a:lstStyle/>
                    <a:p>
                      <a:endParaRPr lang="en-US" sz="1400" b="1"/>
                    </a:p>
                  </a:txBody>
                  <a:tcPr/>
                </a:tc>
                <a:tc>
                  <a:txBody>
                    <a:bodyPr/>
                    <a:lstStyle/>
                    <a:p>
                      <a:pPr algn="ctr" fontAlgn="b"/>
                      <a:r>
                        <a:rPr lang="en-US" sz="1400" b="1" i="0" u="none" strike="noStrike" dirty="0">
                          <a:solidFill>
                            <a:srgbClr val="000000"/>
                          </a:solidFill>
                          <a:effectLst/>
                          <a:latin typeface="Calibri" panose="020F0502020204030204" pitchFamily="34" charset="0"/>
                        </a:rPr>
                        <a:t>$99,962</a:t>
                      </a:r>
                    </a:p>
                  </a:txBody>
                  <a:tcPr marL="9525" marR="9525" marT="9525" marB="0" anchor="b"/>
                </a:tc>
                <a:extLst>
                  <a:ext uri="{0D108BD9-81ED-4DB2-BD59-A6C34878D82A}">
                    <a16:rowId xmlns:a16="http://schemas.microsoft.com/office/drawing/2014/main" val="2969217549"/>
                  </a:ext>
                </a:extLst>
              </a:tr>
              <a:tr h="370840">
                <a:tc>
                  <a:txBody>
                    <a:bodyPr/>
                    <a:lstStyle/>
                    <a:p>
                      <a:pPr algn="l" fontAlgn="b"/>
                      <a:r>
                        <a:rPr lang="en-US" sz="1400" b="1" i="0" u="none" strike="noStrike" dirty="0">
                          <a:solidFill>
                            <a:srgbClr val="000000"/>
                          </a:solidFill>
                          <a:effectLst/>
                          <a:latin typeface="Calibri" panose="020F0502020204030204" pitchFamily="34" charset="0"/>
                        </a:rPr>
                        <a:t>Gibraltar</a:t>
                      </a:r>
                    </a:p>
                  </a:txBody>
                  <a:tcPr marL="9525" marR="9525" marT="9525" marB="0" anchor="b"/>
                </a:tc>
                <a:tc>
                  <a:txBody>
                    <a:bodyPr/>
                    <a:lstStyle/>
                    <a:p>
                      <a:pPr algn="r" fontAlgn="b"/>
                      <a:r>
                        <a:rPr lang="en-US" sz="1400" b="1" i="0" u="none" strike="noStrike" dirty="0">
                          <a:solidFill>
                            <a:srgbClr val="000000"/>
                          </a:solidFill>
                          <a:effectLst/>
                          <a:latin typeface="Calibri" panose="020F0502020204030204" pitchFamily="34" charset="0"/>
                        </a:rPr>
                        <a:t>18</a:t>
                      </a:r>
                    </a:p>
                  </a:txBody>
                  <a:tcPr marL="9525" marR="9525" marT="9525" marB="0" anchor="b"/>
                </a:tc>
                <a:tc>
                  <a:txBody>
                    <a:bodyPr/>
                    <a:lstStyle/>
                    <a:p>
                      <a:endParaRPr lang="en-US" sz="1400" b="1"/>
                    </a:p>
                  </a:txBody>
                  <a:tcPr/>
                </a:tc>
                <a:tc>
                  <a:txBody>
                    <a:bodyPr/>
                    <a:lstStyle/>
                    <a:p>
                      <a:endParaRPr lang="en-US" sz="1400" b="1"/>
                    </a:p>
                  </a:txBody>
                  <a:tcPr/>
                </a:tc>
                <a:tc>
                  <a:txBody>
                    <a:bodyPr/>
                    <a:lstStyle/>
                    <a:p>
                      <a:endParaRPr lang="en-US" sz="1400" b="1"/>
                    </a:p>
                  </a:txBody>
                  <a:tcPr/>
                </a:tc>
                <a:tc>
                  <a:txBody>
                    <a:bodyPr/>
                    <a:lstStyle/>
                    <a:p>
                      <a:pPr algn="ctr" fontAlgn="b"/>
                      <a:r>
                        <a:rPr lang="en-US" sz="1400" b="1" i="0" u="none" strike="noStrike" dirty="0">
                          <a:solidFill>
                            <a:srgbClr val="000000"/>
                          </a:solidFill>
                          <a:effectLst/>
                          <a:latin typeface="Calibri" panose="020F0502020204030204" pitchFamily="34" charset="0"/>
                        </a:rPr>
                        <a:t>$2,000</a:t>
                      </a:r>
                    </a:p>
                  </a:txBody>
                  <a:tcPr marL="9525" marR="9525" marT="9525" marB="0" anchor="b"/>
                </a:tc>
                <a:extLst>
                  <a:ext uri="{0D108BD9-81ED-4DB2-BD59-A6C34878D82A}">
                    <a16:rowId xmlns:a16="http://schemas.microsoft.com/office/drawing/2014/main" val="2790636580"/>
                  </a:ext>
                </a:extLst>
              </a:tr>
            </a:tbl>
          </a:graphicData>
        </a:graphic>
      </p:graphicFrame>
    </p:spTree>
    <p:extLst>
      <p:ext uri="{BB962C8B-B14F-4D97-AF65-F5344CB8AC3E}">
        <p14:creationId xmlns:p14="http://schemas.microsoft.com/office/powerpoint/2010/main" val="1089844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C726E0-AEE2-5D6C-CA70-1F9A3D79B8D5}"/>
              </a:ext>
            </a:extLst>
          </p:cNvPr>
          <p:cNvSpPr txBox="1"/>
          <p:nvPr/>
        </p:nvSpPr>
        <p:spPr>
          <a:xfrm>
            <a:off x="2476500" y="498024"/>
            <a:ext cx="6096000" cy="595932"/>
          </a:xfrm>
          <a:prstGeom prst="rect">
            <a:avLst/>
          </a:prstGeom>
          <a:noFill/>
        </p:spPr>
        <p:txBody>
          <a:bodyPr wrap="square">
            <a:spAutoFit/>
          </a:bodyPr>
          <a:lstStyle/>
          <a:p>
            <a:pPr marL="0" marR="0" algn="ctr">
              <a:lnSpc>
                <a:spcPct val="107000"/>
              </a:lnSpc>
              <a:spcBef>
                <a:spcPts val="0"/>
              </a:spcBef>
              <a:spcAft>
                <a:spcPts val="800"/>
              </a:spcAft>
            </a:pP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Area E</a:t>
            </a:r>
            <a:r>
              <a:rPr lang="en-US" sz="3200" b="1" kern="100" dirty="0">
                <a:latin typeface="Calibri" panose="020F0502020204030204" pitchFamily="34" charset="0"/>
                <a:ea typeface="Calibri" panose="020F0502020204030204" pitchFamily="34" charset="0"/>
                <a:cs typeface="Times New Roman" panose="02020603050405020304" pitchFamily="18" charset="0"/>
              </a:rPr>
              <a:t> </a:t>
            </a: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total goal: US$848,924.34</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4">
            <a:extLst>
              <a:ext uri="{FF2B5EF4-FFF2-40B4-BE49-F238E27FC236}">
                <a16:creationId xmlns:a16="http://schemas.microsoft.com/office/drawing/2014/main" id="{81BAC496-1F41-BB4A-3C2B-23AC694BE84A}"/>
              </a:ext>
            </a:extLst>
          </p:cNvPr>
          <p:cNvGraphicFramePr>
            <a:graphicFrameLocks noGrp="1"/>
          </p:cNvGraphicFramePr>
          <p:nvPr/>
        </p:nvGraphicFramePr>
        <p:xfrm>
          <a:off x="1739900" y="1468966"/>
          <a:ext cx="8128002" cy="4523423"/>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601752589"/>
                    </a:ext>
                  </a:extLst>
                </a:gridCol>
                <a:gridCol w="1354667">
                  <a:extLst>
                    <a:ext uri="{9D8B030D-6E8A-4147-A177-3AD203B41FA5}">
                      <a16:colId xmlns:a16="http://schemas.microsoft.com/office/drawing/2014/main" val="4291763864"/>
                    </a:ext>
                  </a:extLst>
                </a:gridCol>
                <a:gridCol w="1354667">
                  <a:extLst>
                    <a:ext uri="{9D8B030D-6E8A-4147-A177-3AD203B41FA5}">
                      <a16:colId xmlns:a16="http://schemas.microsoft.com/office/drawing/2014/main" val="1420947570"/>
                    </a:ext>
                  </a:extLst>
                </a:gridCol>
                <a:gridCol w="1354667">
                  <a:extLst>
                    <a:ext uri="{9D8B030D-6E8A-4147-A177-3AD203B41FA5}">
                      <a16:colId xmlns:a16="http://schemas.microsoft.com/office/drawing/2014/main" val="1397315781"/>
                    </a:ext>
                  </a:extLst>
                </a:gridCol>
                <a:gridCol w="1354667">
                  <a:extLst>
                    <a:ext uri="{9D8B030D-6E8A-4147-A177-3AD203B41FA5}">
                      <a16:colId xmlns:a16="http://schemas.microsoft.com/office/drawing/2014/main" val="542854734"/>
                    </a:ext>
                  </a:extLst>
                </a:gridCol>
                <a:gridCol w="1354667">
                  <a:extLst>
                    <a:ext uri="{9D8B030D-6E8A-4147-A177-3AD203B41FA5}">
                      <a16:colId xmlns:a16="http://schemas.microsoft.com/office/drawing/2014/main" val="4039592499"/>
                    </a:ext>
                  </a:extLst>
                </a:gridCol>
              </a:tblGrid>
              <a:tr h="370840">
                <a:tc>
                  <a:txBody>
                    <a:bodyPr/>
                    <a:lstStyle/>
                    <a:p>
                      <a:pPr marL="0" marR="0" algn="ctr">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District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Membership</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Total % of Goal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District Goal In Dollars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2023-2024</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a:effectLst/>
                          <a:latin typeface="Calibri" panose="020F0502020204030204" pitchFamily="34" charset="0"/>
                          <a:ea typeface="Calibri" panose="020F0502020204030204" pitchFamily="34" charset="0"/>
                          <a:cs typeface="Times New Roman" panose="02020603050405020304" pitchFamily="18" charset="0"/>
                        </a:rPr>
                        <a:t>      Goal</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2022-2023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Fundraising</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8743296"/>
                  </a:ext>
                </a:extLst>
              </a:tr>
              <a:tr h="370840">
                <a:tc>
                  <a:txBody>
                    <a:bodyPr/>
                    <a:lstStyle/>
                    <a:p>
                      <a:pPr algn="l" fontAlgn="b"/>
                      <a:r>
                        <a:rPr lang="en-US" sz="1400" b="1" i="0" u="none" strike="noStrike" dirty="0">
                          <a:solidFill>
                            <a:srgbClr val="000000"/>
                          </a:solidFill>
                          <a:effectLst/>
                          <a:latin typeface="+mn-lt"/>
                        </a:rPr>
                        <a:t>103 C</a:t>
                      </a:r>
                    </a:p>
                  </a:txBody>
                  <a:tcPr marL="9525" marR="9525" marT="9525" marB="0" anchor="b"/>
                </a:tc>
                <a:tc>
                  <a:txBody>
                    <a:bodyPr/>
                    <a:lstStyle/>
                    <a:p>
                      <a:pPr algn="r" fontAlgn="b"/>
                      <a:r>
                        <a:rPr lang="en-US" sz="1400" b="1" i="0" u="none" strike="noStrike">
                          <a:solidFill>
                            <a:srgbClr val="000000"/>
                          </a:solidFill>
                          <a:effectLst/>
                          <a:latin typeface="+mn-lt"/>
                        </a:rPr>
                        <a:t>1444</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$38,265</a:t>
                      </a:r>
                    </a:p>
                  </a:txBody>
                  <a:tcPr marL="9525" marR="9525" marT="9525" marB="0" anchor="b"/>
                </a:tc>
                <a:extLst>
                  <a:ext uri="{0D108BD9-81ED-4DB2-BD59-A6C34878D82A}">
                    <a16:rowId xmlns:a16="http://schemas.microsoft.com/office/drawing/2014/main" val="490488490"/>
                  </a:ext>
                </a:extLst>
              </a:tr>
              <a:tr h="370840">
                <a:tc>
                  <a:txBody>
                    <a:bodyPr/>
                    <a:lstStyle/>
                    <a:p>
                      <a:pPr algn="l" fontAlgn="b"/>
                      <a:r>
                        <a:rPr lang="en-US" sz="1400" b="1" i="0" u="none" strike="noStrike" dirty="0">
                          <a:solidFill>
                            <a:srgbClr val="000000"/>
                          </a:solidFill>
                          <a:effectLst/>
                          <a:latin typeface="+mn-lt"/>
                        </a:rPr>
                        <a:t>103 E</a:t>
                      </a:r>
                    </a:p>
                  </a:txBody>
                  <a:tcPr marL="9525" marR="9525" marT="9525" marB="0" anchor="b"/>
                </a:tc>
                <a:tc>
                  <a:txBody>
                    <a:bodyPr/>
                    <a:lstStyle/>
                    <a:p>
                      <a:pPr algn="r" fontAlgn="b"/>
                      <a:r>
                        <a:rPr lang="en-US" sz="1400" b="1" i="0" u="none" strike="noStrike">
                          <a:solidFill>
                            <a:srgbClr val="000000"/>
                          </a:solidFill>
                          <a:effectLst/>
                          <a:latin typeface="+mn-lt"/>
                        </a:rPr>
                        <a:t>2344</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$85,717</a:t>
                      </a:r>
                    </a:p>
                  </a:txBody>
                  <a:tcPr marL="9525" marR="9525" marT="9525" marB="0" anchor="b"/>
                </a:tc>
                <a:extLst>
                  <a:ext uri="{0D108BD9-81ED-4DB2-BD59-A6C34878D82A}">
                    <a16:rowId xmlns:a16="http://schemas.microsoft.com/office/drawing/2014/main" val="402823238"/>
                  </a:ext>
                </a:extLst>
              </a:tr>
              <a:tr h="370840">
                <a:tc>
                  <a:txBody>
                    <a:bodyPr/>
                    <a:lstStyle/>
                    <a:p>
                      <a:pPr algn="l" fontAlgn="b"/>
                      <a:r>
                        <a:rPr lang="en-US" sz="1400" b="1" i="0" u="none" strike="noStrike" dirty="0">
                          <a:solidFill>
                            <a:srgbClr val="000000"/>
                          </a:solidFill>
                          <a:effectLst/>
                          <a:latin typeface="+mn-lt"/>
                        </a:rPr>
                        <a:t>103 N</a:t>
                      </a:r>
                    </a:p>
                  </a:txBody>
                  <a:tcPr marL="9525" marR="9525" marT="9525" marB="0" anchor="b"/>
                </a:tc>
                <a:tc>
                  <a:txBody>
                    <a:bodyPr/>
                    <a:lstStyle/>
                    <a:p>
                      <a:pPr algn="r" fontAlgn="b"/>
                      <a:r>
                        <a:rPr lang="en-US" sz="1400" b="1" i="0" u="none" strike="noStrike">
                          <a:solidFill>
                            <a:srgbClr val="000000"/>
                          </a:solidFill>
                          <a:effectLst/>
                          <a:latin typeface="+mn-lt"/>
                        </a:rPr>
                        <a:t>2018</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$46,969</a:t>
                      </a:r>
                    </a:p>
                  </a:txBody>
                  <a:tcPr marL="9525" marR="9525" marT="9525" marB="0" anchor="b"/>
                </a:tc>
                <a:extLst>
                  <a:ext uri="{0D108BD9-81ED-4DB2-BD59-A6C34878D82A}">
                    <a16:rowId xmlns:a16="http://schemas.microsoft.com/office/drawing/2014/main" val="1426856222"/>
                  </a:ext>
                </a:extLst>
              </a:tr>
              <a:tr h="370840">
                <a:tc>
                  <a:txBody>
                    <a:bodyPr/>
                    <a:lstStyle/>
                    <a:p>
                      <a:pPr algn="l" fontAlgn="b"/>
                      <a:r>
                        <a:rPr lang="en-US" sz="1400" b="1" i="0" u="none" strike="noStrike" dirty="0">
                          <a:solidFill>
                            <a:srgbClr val="000000"/>
                          </a:solidFill>
                          <a:effectLst/>
                          <a:latin typeface="+mn-lt"/>
                        </a:rPr>
                        <a:t>103 S</a:t>
                      </a:r>
                    </a:p>
                  </a:txBody>
                  <a:tcPr marL="9525" marR="9525" marT="9525" marB="0" anchor="b"/>
                </a:tc>
                <a:tc>
                  <a:txBody>
                    <a:bodyPr/>
                    <a:lstStyle/>
                    <a:p>
                      <a:pPr algn="r" fontAlgn="b"/>
                      <a:r>
                        <a:rPr lang="en-US" sz="1400" b="1" i="0" u="none" strike="noStrike">
                          <a:solidFill>
                            <a:srgbClr val="000000"/>
                          </a:solidFill>
                          <a:effectLst/>
                          <a:latin typeface="+mn-lt"/>
                        </a:rPr>
                        <a:t>2136</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$58,243</a:t>
                      </a:r>
                    </a:p>
                  </a:txBody>
                  <a:tcPr marL="9525" marR="9525" marT="9525" marB="0" anchor="b"/>
                </a:tc>
                <a:extLst>
                  <a:ext uri="{0D108BD9-81ED-4DB2-BD59-A6C34878D82A}">
                    <a16:rowId xmlns:a16="http://schemas.microsoft.com/office/drawing/2014/main" val="2765070058"/>
                  </a:ext>
                </a:extLst>
              </a:tr>
              <a:tr h="370840">
                <a:tc>
                  <a:txBody>
                    <a:bodyPr/>
                    <a:lstStyle/>
                    <a:p>
                      <a:pPr algn="l" fontAlgn="b"/>
                      <a:r>
                        <a:rPr lang="en-US" sz="1400" b="1" i="0" u="none" strike="noStrike" dirty="0">
                          <a:solidFill>
                            <a:srgbClr val="000000"/>
                          </a:solidFill>
                          <a:effectLst/>
                          <a:latin typeface="+mn-lt"/>
                        </a:rPr>
                        <a:t>103 W</a:t>
                      </a:r>
                    </a:p>
                  </a:txBody>
                  <a:tcPr marL="9525" marR="9525" marT="9525" marB="0" anchor="b"/>
                </a:tc>
                <a:tc>
                  <a:txBody>
                    <a:bodyPr/>
                    <a:lstStyle/>
                    <a:p>
                      <a:pPr algn="r" fontAlgn="b"/>
                      <a:r>
                        <a:rPr lang="en-US" sz="1400" b="1" i="0" u="none" strike="noStrike">
                          <a:solidFill>
                            <a:srgbClr val="000000"/>
                          </a:solidFill>
                          <a:effectLst/>
                          <a:latin typeface="+mn-lt"/>
                        </a:rPr>
                        <a:t>1637</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$18,608</a:t>
                      </a:r>
                    </a:p>
                  </a:txBody>
                  <a:tcPr marL="9525" marR="9525" marT="9525" marB="0" anchor="b"/>
                </a:tc>
                <a:extLst>
                  <a:ext uri="{0D108BD9-81ED-4DB2-BD59-A6C34878D82A}">
                    <a16:rowId xmlns:a16="http://schemas.microsoft.com/office/drawing/2014/main" val="444150577"/>
                  </a:ext>
                </a:extLst>
              </a:tr>
              <a:tr h="370840">
                <a:tc>
                  <a:txBody>
                    <a:bodyPr/>
                    <a:lstStyle/>
                    <a:p>
                      <a:pPr algn="l" fontAlgn="b"/>
                      <a:r>
                        <a:rPr lang="en-US" sz="1400" b="1" i="0" u="none" strike="noStrike" dirty="0">
                          <a:solidFill>
                            <a:srgbClr val="000000"/>
                          </a:solidFill>
                          <a:effectLst/>
                          <a:latin typeface="+mn-lt"/>
                        </a:rPr>
                        <a:t>103CC</a:t>
                      </a:r>
                    </a:p>
                  </a:txBody>
                  <a:tcPr marL="9525" marR="9525" marT="9525" marB="0" anchor="b"/>
                </a:tc>
                <a:tc>
                  <a:txBody>
                    <a:bodyPr/>
                    <a:lstStyle/>
                    <a:p>
                      <a:pPr algn="r" fontAlgn="b"/>
                      <a:r>
                        <a:rPr lang="en-US" sz="1400" b="1" i="0" u="none" strike="noStrike">
                          <a:solidFill>
                            <a:srgbClr val="000000"/>
                          </a:solidFill>
                          <a:effectLst/>
                          <a:latin typeface="+mn-lt"/>
                        </a:rPr>
                        <a:t>1270</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$33,615</a:t>
                      </a:r>
                    </a:p>
                  </a:txBody>
                  <a:tcPr marL="9525" marR="9525" marT="9525" marB="0" anchor="b"/>
                </a:tc>
                <a:extLst>
                  <a:ext uri="{0D108BD9-81ED-4DB2-BD59-A6C34878D82A}">
                    <a16:rowId xmlns:a16="http://schemas.microsoft.com/office/drawing/2014/main" val="369748557"/>
                  </a:ext>
                </a:extLst>
              </a:tr>
              <a:tr h="370840">
                <a:tc>
                  <a:txBody>
                    <a:bodyPr/>
                    <a:lstStyle/>
                    <a:p>
                      <a:pPr algn="l" fontAlgn="b"/>
                      <a:r>
                        <a:rPr lang="en-US" sz="1400" b="1" i="0" u="none" strike="noStrike" dirty="0">
                          <a:solidFill>
                            <a:srgbClr val="000000"/>
                          </a:solidFill>
                          <a:effectLst/>
                          <a:latin typeface="+mn-lt"/>
                        </a:rPr>
                        <a:t>D103CE</a:t>
                      </a:r>
                    </a:p>
                  </a:txBody>
                  <a:tcPr marL="9525" marR="9525" marT="9525" marB="0" anchor="b"/>
                </a:tc>
                <a:tc>
                  <a:txBody>
                    <a:bodyPr/>
                    <a:lstStyle/>
                    <a:p>
                      <a:pPr algn="r" fontAlgn="b"/>
                      <a:r>
                        <a:rPr lang="en-US" sz="1400" b="1" i="0" u="none" strike="noStrike">
                          <a:solidFill>
                            <a:srgbClr val="000000"/>
                          </a:solidFill>
                          <a:effectLst/>
                          <a:latin typeface="+mn-lt"/>
                        </a:rPr>
                        <a:t>1364</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$37,121</a:t>
                      </a:r>
                    </a:p>
                  </a:txBody>
                  <a:tcPr marL="9525" marR="9525" marT="9525" marB="0" anchor="b"/>
                </a:tc>
                <a:extLst>
                  <a:ext uri="{0D108BD9-81ED-4DB2-BD59-A6C34878D82A}">
                    <a16:rowId xmlns:a16="http://schemas.microsoft.com/office/drawing/2014/main" val="1371056409"/>
                  </a:ext>
                </a:extLst>
              </a:tr>
              <a:tr h="370840">
                <a:tc>
                  <a:txBody>
                    <a:bodyPr/>
                    <a:lstStyle/>
                    <a:p>
                      <a:pPr algn="l" fontAlgn="b"/>
                      <a:r>
                        <a:rPr lang="en-US" sz="1400" b="1" i="0" u="none" strike="noStrike" dirty="0">
                          <a:solidFill>
                            <a:srgbClr val="000000"/>
                          </a:solidFill>
                          <a:effectLst/>
                          <a:latin typeface="+mn-lt"/>
                        </a:rPr>
                        <a:t>103CS</a:t>
                      </a:r>
                    </a:p>
                  </a:txBody>
                  <a:tcPr marL="9525" marR="9525" marT="9525" marB="0" anchor="b"/>
                </a:tc>
                <a:tc>
                  <a:txBody>
                    <a:bodyPr/>
                    <a:lstStyle/>
                    <a:p>
                      <a:pPr algn="r" fontAlgn="b"/>
                      <a:r>
                        <a:rPr lang="en-US" sz="1400" b="1" i="0" u="none" strike="noStrike">
                          <a:solidFill>
                            <a:srgbClr val="000000"/>
                          </a:solidFill>
                          <a:effectLst/>
                          <a:latin typeface="+mn-lt"/>
                        </a:rPr>
                        <a:t>2094</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$89,024</a:t>
                      </a:r>
                    </a:p>
                  </a:txBody>
                  <a:tcPr marL="9525" marR="9525" marT="9525" marB="0" anchor="b"/>
                </a:tc>
                <a:extLst>
                  <a:ext uri="{0D108BD9-81ED-4DB2-BD59-A6C34878D82A}">
                    <a16:rowId xmlns:a16="http://schemas.microsoft.com/office/drawing/2014/main" val="1208914132"/>
                  </a:ext>
                </a:extLst>
              </a:tr>
              <a:tr h="370840">
                <a:tc>
                  <a:txBody>
                    <a:bodyPr/>
                    <a:lstStyle/>
                    <a:p>
                      <a:pPr algn="l" fontAlgn="b"/>
                      <a:r>
                        <a:rPr lang="en-US" sz="1400" b="1" i="0" u="none" strike="noStrike" dirty="0">
                          <a:solidFill>
                            <a:srgbClr val="000000"/>
                          </a:solidFill>
                          <a:effectLst/>
                          <a:latin typeface="+mn-lt"/>
                        </a:rPr>
                        <a:t>103CW</a:t>
                      </a:r>
                    </a:p>
                  </a:txBody>
                  <a:tcPr marL="9525" marR="9525" marT="9525" marB="0" anchor="b"/>
                </a:tc>
                <a:tc>
                  <a:txBody>
                    <a:bodyPr/>
                    <a:lstStyle/>
                    <a:p>
                      <a:pPr algn="r" fontAlgn="b"/>
                      <a:r>
                        <a:rPr lang="en-US" sz="1400" b="1" i="0" u="none" strike="noStrike">
                          <a:solidFill>
                            <a:srgbClr val="000000"/>
                          </a:solidFill>
                          <a:effectLst/>
                          <a:latin typeface="+mn-lt"/>
                        </a:rPr>
                        <a:t>1471</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$52,931</a:t>
                      </a:r>
                    </a:p>
                  </a:txBody>
                  <a:tcPr marL="9525" marR="9525" marT="9525" marB="0" anchor="b"/>
                </a:tc>
                <a:extLst>
                  <a:ext uri="{0D108BD9-81ED-4DB2-BD59-A6C34878D82A}">
                    <a16:rowId xmlns:a16="http://schemas.microsoft.com/office/drawing/2014/main" val="3147117526"/>
                  </a:ext>
                </a:extLst>
              </a:tr>
              <a:tr h="370840">
                <a:tc>
                  <a:txBody>
                    <a:bodyPr/>
                    <a:lstStyle/>
                    <a:p>
                      <a:pPr algn="l" fontAlgn="b"/>
                      <a:r>
                        <a:rPr lang="en-US" sz="1400" b="1" i="0" u="none" strike="noStrike" dirty="0">
                          <a:solidFill>
                            <a:srgbClr val="000000"/>
                          </a:solidFill>
                          <a:effectLst/>
                          <a:latin typeface="+mn-lt"/>
                        </a:rPr>
                        <a:t>103IE</a:t>
                      </a:r>
                    </a:p>
                  </a:txBody>
                  <a:tcPr marL="9525" marR="9525" marT="9525" marB="0" anchor="b"/>
                </a:tc>
                <a:tc>
                  <a:txBody>
                    <a:bodyPr/>
                    <a:lstStyle/>
                    <a:p>
                      <a:pPr algn="r" fontAlgn="b"/>
                      <a:r>
                        <a:rPr lang="en-US" sz="1400" b="1" i="0" u="none" strike="noStrike">
                          <a:solidFill>
                            <a:srgbClr val="000000"/>
                          </a:solidFill>
                          <a:effectLst/>
                          <a:latin typeface="+mn-lt"/>
                        </a:rPr>
                        <a:t>869</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$21,494</a:t>
                      </a:r>
                    </a:p>
                  </a:txBody>
                  <a:tcPr marL="9525" marR="9525" marT="9525" marB="0" anchor="b"/>
                </a:tc>
                <a:extLst>
                  <a:ext uri="{0D108BD9-81ED-4DB2-BD59-A6C34878D82A}">
                    <a16:rowId xmlns:a16="http://schemas.microsoft.com/office/drawing/2014/main" val="2983216439"/>
                  </a:ext>
                </a:extLst>
              </a:tr>
              <a:tr h="268594">
                <a:tc>
                  <a:txBody>
                    <a:bodyPr/>
                    <a:lstStyle/>
                    <a:p>
                      <a:pPr algn="l" fontAlgn="b"/>
                      <a:r>
                        <a:rPr lang="en-US" sz="1400" b="1" i="0" u="none" strike="noStrike" dirty="0">
                          <a:solidFill>
                            <a:srgbClr val="000000"/>
                          </a:solidFill>
                          <a:effectLst/>
                          <a:latin typeface="+mn-lt"/>
                        </a:rPr>
                        <a:t>103IP</a:t>
                      </a:r>
                    </a:p>
                  </a:txBody>
                  <a:tcPr marL="9525" marR="9525" marT="9525" marB="0" anchor="b"/>
                </a:tc>
                <a:tc>
                  <a:txBody>
                    <a:bodyPr/>
                    <a:lstStyle/>
                    <a:p>
                      <a:pPr algn="r" fontAlgn="b"/>
                      <a:r>
                        <a:rPr lang="en-US" sz="1400" b="1" i="0" u="none" strike="noStrike" dirty="0">
                          <a:solidFill>
                            <a:srgbClr val="000000"/>
                          </a:solidFill>
                          <a:effectLst/>
                          <a:latin typeface="+mn-lt"/>
                        </a:rPr>
                        <a:t>674</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$24,571</a:t>
                      </a:r>
                    </a:p>
                  </a:txBody>
                  <a:tcPr marL="9525" marR="9525" marT="9525" marB="0" anchor="b"/>
                </a:tc>
                <a:extLst>
                  <a:ext uri="{0D108BD9-81ED-4DB2-BD59-A6C34878D82A}">
                    <a16:rowId xmlns:a16="http://schemas.microsoft.com/office/drawing/2014/main" val="2410301227"/>
                  </a:ext>
                </a:extLst>
              </a:tr>
            </a:tbl>
          </a:graphicData>
        </a:graphic>
      </p:graphicFrame>
    </p:spTree>
    <p:extLst>
      <p:ext uri="{BB962C8B-B14F-4D97-AF65-F5344CB8AC3E}">
        <p14:creationId xmlns:p14="http://schemas.microsoft.com/office/powerpoint/2010/main" val="2986671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DB3548-DFC8-7AC4-35D3-CBF554989B89}"/>
              </a:ext>
            </a:extLst>
          </p:cNvPr>
          <p:cNvSpPr txBox="1"/>
          <p:nvPr/>
        </p:nvSpPr>
        <p:spPr>
          <a:xfrm>
            <a:off x="2959100" y="472624"/>
            <a:ext cx="6096000" cy="595932"/>
          </a:xfrm>
          <a:prstGeom prst="rect">
            <a:avLst/>
          </a:prstGeom>
          <a:noFill/>
        </p:spPr>
        <p:txBody>
          <a:bodyPr wrap="square">
            <a:spAutoFit/>
          </a:bodyPr>
          <a:lstStyle/>
          <a:p>
            <a:pPr marL="0" marR="0" algn="ctr">
              <a:lnSpc>
                <a:spcPct val="107000"/>
              </a:lnSpc>
              <a:spcBef>
                <a:spcPts val="0"/>
              </a:spcBef>
              <a:spcAft>
                <a:spcPts val="800"/>
              </a:spcAft>
            </a:pP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Area E</a:t>
            </a:r>
            <a:r>
              <a:rPr lang="en-US" sz="3200" b="1" kern="100" dirty="0">
                <a:latin typeface="Calibri" panose="020F0502020204030204" pitchFamily="34" charset="0"/>
                <a:ea typeface="Calibri" panose="020F0502020204030204" pitchFamily="34" charset="0"/>
                <a:cs typeface="Times New Roman" panose="02020603050405020304" pitchFamily="18" charset="0"/>
              </a:rPr>
              <a:t> </a:t>
            </a: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total goal: US$848,924.34</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4">
            <a:extLst>
              <a:ext uri="{FF2B5EF4-FFF2-40B4-BE49-F238E27FC236}">
                <a16:creationId xmlns:a16="http://schemas.microsoft.com/office/drawing/2014/main" id="{887F31B2-36D7-5FCC-5D60-BD6B759960FD}"/>
              </a:ext>
            </a:extLst>
          </p:cNvPr>
          <p:cNvGraphicFramePr>
            <a:graphicFrameLocks noGrp="1"/>
          </p:cNvGraphicFramePr>
          <p:nvPr/>
        </p:nvGraphicFramePr>
        <p:xfrm>
          <a:off x="1943099" y="1392766"/>
          <a:ext cx="8128002" cy="4736783"/>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4196405601"/>
                    </a:ext>
                  </a:extLst>
                </a:gridCol>
                <a:gridCol w="1354667">
                  <a:extLst>
                    <a:ext uri="{9D8B030D-6E8A-4147-A177-3AD203B41FA5}">
                      <a16:colId xmlns:a16="http://schemas.microsoft.com/office/drawing/2014/main" val="414302030"/>
                    </a:ext>
                  </a:extLst>
                </a:gridCol>
                <a:gridCol w="1354667">
                  <a:extLst>
                    <a:ext uri="{9D8B030D-6E8A-4147-A177-3AD203B41FA5}">
                      <a16:colId xmlns:a16="http://schemas.microsoft.com/office/drawing/2014/main" val="1015153801"/>
                    </a:ext>
                  </a:extLst>
                </a:gridCol>
                <a:gridCol w="1354667">
                  <a:extLst>
                    <a:ext uri="{9D8B030D-6E8A-4147-A177-3AD203B41FA5}">
                      <a16:colId xmlns:a16="http://schemas.microsoft.com/office/drawing/2014/main" val="2610395813"/>
                    </a:ext>
                  </a:extLst>
                </a:gridCol>
                <a:gridCol w="1354667">
                  <a:extLst>
                    <a:ext uri="{9D8B030D-6E8A-4147-A177-3AD203B41FA5}">
                      <a16:colId xmlns:a16="http://schemas.microsoft.com/office/drawing/2014/main" val="2768780760"/>
                    </a:ext>
                  </a:extLst>
                </a:gridCol>
                <a:gridCol w="1354667">
                  <a:extLst>
                    <a:ext uri="{9D8B030D-6E8A-4147-A177-3AD203B41FA5}">
                      <a16:colId xmlns:a16="http://schemas.microsoft.com/office/drawing/2014/main" val="1432492304"/>
                    </a:ext>
                  </a:extLst>
                </a:gridCol>
              </a:tblGrid>
              <a:tr h="370840">
                <a:tc>
                  <a:txBody>
                    <a:bodyPr/>
                    <a:lstStyle/>
                    <a:p>
                      <a:pPr marL="0" marR="0" algn="ctr">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District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Membership</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Total % of Goal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District Goal In Dollars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2023-2024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Goal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2022-2023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Fundraising</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31422791"/>
                  </a:ext>
                </a:extLst>
              </a:tr>
              <a:tr h="370840">
                <a:tc>
                  <a:txBody>
                    <a:bodyPr/>
                    <a:lstStyle/>
                    <a:p>
                      <a:pPr algn="l" fontAlgn="b"/>
                      <a:r>
                        <a:rPr lang="en-US" sz="1400" b="1" i="0" u="none" strike="noStrike" dirty="0">
                          <a:solidFill>
                            <a:srgbClr val="000000"/>
                          </a:solidFill>
                          <a:effectLst/>
                          <a:latin typeface="+mn-lt"/>
                        </a:rPr>
                        <a:t>103IW</a:t>
                      </a:r>
                    </a:p>
                  </a:txBody>
                  <a:tcPr marL="9525" marR="9525" marT="9525" marB="0" anchor="b"/>
                </a:tc>
                <a:tc>
                  <a:txBody>
                    <a:bodyPr/>
                    <a:lstStyle/>
                    <a:p>
                      <a:pPr algn="r" fontAlgn="b"/>
                      <a:r>
                        <a:rPr lang="en-US" sz="1400" b="1" i="0" u="none" strike="noStrike">
                          <a:solidFill>
                            <a:srgbClr val="000000"/>
                          </a:solidFill>
                          <a:effectLst/>
                          <a:latin typeface="+mn-lt"/>
                        </a:rPr>
                        <a:t>1328</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$36,399</a:t>
                      </a:r>
                    </a:p>
                  </a:txBody>
                  <a:tcPr marL="9525" marR="9525" marT="9525" marB="0" anchor="b"/>
                </a:tc>
                <a:extLst>
                  <a:ext uri="{0D108BD9-81ED-4DB2-BD59-A6C34878D82A}">
                    <a16:rowId xmlns:a16="http://schemas.microsoft.com/office/drawing/2014/main" val="2940876769"/>
                  </a:ext>
                </a:extLst>
              </a:tr>
              <a:tr h="370840">
                <a:tc>
                  <a:txBody>
                    <a:bodyPr/>
                    <a:lstStyle/>
                    <a:p>
                      <a:pPr algn="l" fontAlgn="b"/>
                      <a:r>
                        <a:rPr lang="en-US" sz="1400" b="1" i="0" u="none" strike="noStrike" dirty="0">
                          <a:solidFill>
                            <a:srgbClr val="000000"/>
                          </a:solidFill>
                          <a:effectLst/>
                          <a:latin typeface="+mn-lt"/>
                        </a:rPr>
                        <a:t>103NIE</a:t>
                      </a:r>
                    </a:p>
                  </a:txBody>
                  <a:tcPr marL="9525" marR="9525" marT="9525" marB="0" anchor="b"/>
                </a:tc>
                <a:tc>
                  <a:txBody>
                    <a:bodyPr/>
                    <a:lstStyle/>
                    <a:p>
                      <a:pPr algn="r" fontAlgn="b"/>
                      <a:r>
                        <a:rPr lang="en-US" sz="1400" b="1" i="0" u="none" strike="noStrike">
                          <a:solidFill>
                            <a:srgbClr val="000000"/>
                          </a:solidFill>
                          <a:effectLst/>
                          <a:latin typeface="+mn-lt"/>
                        </a:rPr>
                        <a:t>1508</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$42,635</a:t>
                      </a:r>
                    </a:p>
                  </a:txBody>
                  <a:tcPr marL="9525" marR="9525" marT="9525" marB="0" anchor="b"/>
                </a:tc>
                <a:extLst>
                  <a:ext uri="{0D108BD9-81ED-4DB2-BD59-A6C34878D82A}">
                    <a16:rowId xmlns:a16="http://schemas.microsoft.com/office/drawing/2014/main" val="4092227641"/>
                  </a:ext>
                </a:extLst>
              </a:tr>
              <a:tr h="370840">
                <a:tc>
                  <a:txBody>
                    <a:bodyPr/>
                    <a:lstStyle/>
                    <a:p>
                      <a:pPr algn="l" fontAlgn="b"/>
                      <a:r>
                        <a:rPr lang="en-US" sz="1400" b="1" i="0" u="none" strike="noStrike" dirty="0">
                          <a:solidFill>
                            <a:srgbClr val="000000"/>
                          </a:solidFill>
                          <a:effectLst/>
                          <a:latin typeface="+mn-lt"/>
                        </a:rPr>
                        <a:t>103SE</a:t>
                      </a:r>
                    </a:p>
                  </a:txBody>
                  <a:tcPr marL="9525" marR="9525" marT="9525" marB="0" anchor="b"/>
                </a:tc>
                <a:tc>
                  <a:txBody>
                    <a:bodyPr/>
                    <a:lstStyle/>
                    <a:p>
                      <a:pPr algn="r" fontAlgn="b"/>
                      <a:r>
                        <a:rPr lang="en-US" sz="1400" b="1" i="0" u="none" strike="noStrike">
                          <a:solidFill>
                            <a:srgbClr val="000000"/>
                          </a:solidFill>
                          <a:effectLst/>
                          <a:latin typeface="+mn-lt"/>
                        </a:rPr>
                        <a:t>1295</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$60,000</a:t>
                      </a:r>
                    </a:p>
                  </a:txBody>
                  <a:tcPr marL="9525" marR="9525" marT="9525" marB="0" anchor="b"/>
                </a:tc>
                <a:extLst>
                  <a:ext uri="{0D108BD9-81ED-4DB2-BD59-A6C34878D82A}">
                    <a16:rowId xmlns:a16="http://schemas.microsoft.com/office/drawing/2014/main" val="1606464897"/>
                  </a:ext>
                </a:extLst>
              </a:tr>
              <a:tr h="370840">
                <a:tc>
                  <a:txBody>
                    <a:bodyPr/>
                    <a:lstStyle/>
                    <a:p>
                      <a:pPr algn="l" fontAlgn="b"/>
                      <a:r>
                        <a:rPr lang="en-US" sz="1400" b="1" i="0" u="none" strike="noStrike" dirty="0">
                          <a:solidFill>
                            <a:srgbClr val="000000"/>
                          </a:solidFill>
                          <a:effectLst/>
                          <a:latin typeface="+mn-lt"/>
                        </a:rPr>
                        <a:t>103SW</a:t>
                      </a:r>
                    </a:p>
                  </a:txBody>
                  <a:tcPr marL="9525" marR="9525" marT="9525" marB="0" anchor="b"/>
                </a:tc>
                <a:tc>
                  <a:txBody>
                    <a:bodyPr/>
                    <a:lstStyle/>
                    <a:p>
                      <a:pPr algn="r" fontAlgn="b"/>
                      <a:r>
                        <a:rPr lang="en-US" sz="1400" b="1" i="0" u="none" strike="noStrike">
                          <a:solidFill>
                            <a:srgbClr val="000000"/>
                          </a:solidFill>
                          <a:effectLst/>
                          <a:latin typeface="+mn-lt"/>
                        </a:rPr>
                        <a:t>1597</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$83,689</a:t>
                      </a:r>
                    </a:p>
                  </a:txBody>
                  <a:tcPr marL="9525" marR="9525" marT="9525" marB="0" anchor="b"/>
                </a:tc>
                <a:extLst>
                  <a:ext uri="{0D108BD9-81ED-4DB2-BD59-A6C34878D82A}">
                    <a16:rowId xmlns:a16="http://schemas.microsoft.com/office/drawing/2014/main" val="1833990408"/>
                  </a:ext>
                </a:extLst>
              </a:tr>
              <a:tr h="370840">
                <a:tc>
                  <a:txBody>
                    <a:bodyPr/>
                    <a:lstStyle/>
                    <a:p>
                      <a:pPr algn="l" fontAlgn="b"/>
                      <a:r>
                        <a:rPr lang="en-US" sz="1400" b="1" i="0" u="none" strike="noStrike" dirty="0">
                          <a:solidFill>
                            <a:srgbClr val="000000"/>
                          </a:solidFill>
                          <a:effectLst/>
                          <a:latin typeface="+mn-lt"/>
                        </a:rPr>
                        <a:t>112 A</a:t>
                      </a:r>
                    </a:p>
                  </a:txBody>
                  <a:tcPr marL="9525" marR="9525" marT="9525" marB="0" anchor="b"/>
                </a:tc>
                <a:tc>
                  <a:txBody>
                    <a:bodyPr/>
                    <a:lstStyle/>
                    <a:p>
                      <a:pPr algn="r" fontAlgn="b"/>
                      <a:r>
                        <a:rPr lang="en-US" sz="1400" b="1" i="0" u="none" strike="noStrike" dirty="0">
                          <a:solidFill>
                            <a:srgbClr val="000000"/>
                          </a:solidFill>
                          <a:effectLst/>
                          <a:latin typeface="+mn-lt"/>
                        </a:rPr>
                        <a:t>1947</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$110,895</a:t>
                      </a:r>
                    </a:p>
                  </a:txBody>
                  <a:tcPr marL="9525" marR="9525" marT="9525" marB="0" anchor="b"/>
                </a:tc>
                <a:extLst>
                  <a:ext uri="{0D108BD9-81ED-4DB2-BD59-A6C34878D82A}">
                    <a16:rowId xmlns:a16="http://schemas.microsoft.com/office/drawing/2014/main" val="576277555"/>
                  </a:ext>
                </a:extLst>
              </a:tr>
              <a:tr h="370840">
                <a:tc>
                  <a:txBody>
                    <a:bodyPr/>
                    <a:lstStyle/>
                    <a:p>
                      <a:pPr algn="l" fontAlgn="b"/>
                      <a:r>
                        <a:rPr lang="en-US" sz="1400" b="1" i="0" u="none" strike="noStrike" dirty="0">
                          <a:solidFill>
                            <a:srgbClr val="000000"/>
                          </a:solidFill>
                          <a:effectLst/>
                          <a:latin typeface="+mn-lt"/>
                        </a:rPr>
                        <a:t>112 B</a:t>
                      </a:r>
                    </a:p>
                  </a:txBody>
                  <a:tcPr marL="9525" marR="9525" marT="9525" marB="0" anchor="b"/>
                </a:tc>
                <a:tc>
                  <a:txBody>
                    <a:bodyPr/>
                    <a:lstStyle/>
                    <a:p>
                      <a:pPr algn="r" fontAlgn="b"/>
                      <a:r>
                        <a:rPr lang="en-US" sz="1400" b="1" i="0" u="none" strike="noStrike">
                          <a:solidFill>
                            <a:srgbClr val="000000"/>
                          </a:solidFill>
                          <a:effectLst/>
                          <a:latin typeface="+mn-lt"/>
                        </a:rPr>
                        <a:t>1838</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a:solidFill>
                            <a:srgbClr val="000000"/>
                          </a:solidFill>
                          <a:effectLst/>
                          <a:latin typeface="+mn-lt"/>
                        </a:rPr>
                        <a:t>$105,875</a:t>
                      </a:r>
                    </a:p>
                  </a:txBody>
                  <a:tcPr marL="9525" marR="9525" marT="9525" marB="0" anchor="b"/>
                </a:tc>
                <a:extLst>
                  <a:ext uri="{0D108BD9-81ED-4DB2-BD59-A6C34878D82A}">
                    <a16:rowId xmlns:a16="http://schemas.microsoft.com/office/drawing/2014/main" val="3744915659"/>
                  </a:ext>
                </a:extLst>
              </a:tr>
              <a:tr h="370840">
                <a:tc>
                  <a:txBody>
                    <a:bodyPr/>
                    <a:lstStyle/>
                    <a:p>
                      <a:pPr algn="l" fontAlgn="b"/>
                      <a:r>
                        <a:rPr lang="en-US" sz="1400" b="1" i="0" u="none" strike="noStrike" dirty="0">
                          <a:solidFill>
                            <a:srgbClr val="000000"/>
                          </a:solidFill>
                          <a:effectLst/>
                          <a:latin typeface="+mn-lt"/>
                        </a:rPr>
                        <a:t>112 C</a:t>
                      </a:r>
                    </a:p>
                  </a:txBody>
                  <a:tcPr marL="9525" marR="9525" marT="9525" marB="0" anchor="b"/>
                </a:tc>
                <a:tc>
                  <a:txBody>
                    <a:bodyPr/>
                    <a:lstStyle/>
                    <a:p>
                      <a:pPr algn="r" fontAlgn="b"/>
                      <a:r>
                        <a:rPr lang="en-US" sz="1400" b="1" i="0" u="none" strike="noStrike">
                          <a:solidFill>
                            <a:srgbClr val="000000"/>
                          </a:solidFill>
                          <a:effectLst/>
                          <a:latin typeface="+mn-lt"/>
                        </a:rPr>
                        <a:t>905</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a:solidFill>
                            <a:srgbClr val="000000"/>
                          </a:solidFill>
                          <a:effectLst/>
                          <a:latin typeface="+mn-lt"/>
                        </a:rPr>
                        <a:t>$53,729</a:t>
                      </a:r>
                    </a:p>
                  </a:txBody>
                  <a:tcPr marL="9525" marR="9525" marT="9525" marB="0" anchor="b"/>
                </a:tc>
                <a:extLst>
                  <a:ext uri="{0D108BD9-81ED-4DB2-BD59-A6C34878D82A}">
                    <a16:rowId xmlns:a16="http://schemas.microsoft.com/office/drawing/2014/main" val="3921776323"/>
                  </a:ext>
                </a:extLst>
              </a:tr>
              <a:tr h="370840">
                <a:tc>
                  <a:txBody>
                    <a:bodyPr/>
                    <a:lstStyle/>
                    <a:p>
                      <a:pPr algn="l" fontAlgn="b"/>
                      <a:r>
                        <a:rPr lang="en-US" sz="1400" b="1" i="0" u="none" strike="noStrike" dirty="0">
                          <a:solidFill>
                            <a:srgbClr val="000000"/>
                          </a:solidFill>
                          <a:effectLst/>
                          <a:latin typeface="+mn-lt"/>
                        </a:rPr>
                        <a:t>112 D</a:t>
                      </a:r>
                    </a:p>
                  </a:txBody>
                  <a:tcPr marL="9525" marR="9525" marT="9525" marB="0" anchor="b"/>
                </a:tc>
                <a:tc>
                  <a:txBody>
                    <a:bodyPr/>
                    <a:lstStyle/>
                    <a:p>
                      <a:pPr algn="r" fontAlgn="b"/>
                      <a:r>
                        <a:rPr lang="en-US" sz="1400" b="1" i="0" u="none" strike="noStrike">
                          <a:solidFill>
                            <a:srgbClr val="000000"/>
                          </a:solidFill>
                          <a:effectLst/>
                          <a:latin typeface="+mn-lt"/>
                        </a:rPr>
                        <a:t>2203</a:t>
                      </a:r>
                    </a:p>
                  </a:txBody>
                  <a:tcPr marL="9525" marR="9525" marT="9525" marB="0" anchor="b"/>
                </a:tc>
                <a:tc>
                  <a:txBody>
                    <a:bodyPr/>
                    <a:lstStyle/>
                    <a:p>
                      <a:endParaRPr lang="en-US" sz="1400" b="1">
                        <a:latin typeface="+mn-lt"/>
                      </a:endParaRPr>
                    </a:p>
                  </a:txBody>
                  <a:tcPr/>
                </a:tc>
                <a:tc>
                  <a:txBody>
                    <a:bodyPr/>
                    <a:lstStyle/>
                    <a:p>
                      <a:endParaRPr lang="en-US" sz="1400" b="1" dirty="0">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$61,843</a:t>
                      </a:r>
                    </a:p>
                  </a:txBody>
                  <a:tcPr marL="9525" marR="9525" marT="9525" marB="0" anchor="b"/>
                </a:tc>
                <a:extLst>
                  <a:ext uri="{0D108BD9-81ED-4DB2-BD59-A6C34878D82A}">
                    <a16:rowId xmlns:a16="http://schemas.microsoft.com/office/drawing/2014/main" val="914651788"/>
                  </a:ext>
                </a:extLst>
              </a:tr>
              <a:tr h="370840">
                <a:tc>
                  <a:txBody>
                    <a:bodyPr/>
                    <a:lstStyle/>
                    <a:p>
                      <a:pPr algn="l" fontAlgn="b"/>
                      <a:r>
                        <a:rPr lang="en-US" sz="1400" b="1" i="0" u="none" strike="noStrike" dirty="0">
                          <a:solidFill>
                            <a:srgbClr val="000000"/>
                          </a:solidFill>
                          <a:effectLst/>
                          <a:latin typeface="+mn-lt"/>
                        </a:rPr>
                        <a:t>113</a:t>
                      </a:r>
                    </a:p>
                  </a:txBody>
                  <a:tcPr marL="9525" marR="9525" marT="9525" marB="0" anchor="b"/>
                </a:tc>
                <a:tc>
                  <a:txBody>
                    <a:bodyPr/>
                    <a:lstStyle/>
                    <a:p>
                      <a:pPr algn="r" fontAlgn="b"/>
                      <a:r>
                        <a:rPr lang="en-US" sz="1400" b="1" i="0" u="none" strike="noStrike">
                          <a:solidFill>
                            <a:srgbClr val="000000"/>
                          </a:solidFill>
                          <a:effectLst/>
                          <a:latin typeface="+mn-lt"/>
                        </a:rPr>
                        <a:t>867</a:t>
                      </a:r>
                    </a:p>
                  </a:txBody>
                  <a:tcPr marL="9525" marR="9525" marT="9525" marB="0" anchor="b"/>
                </a:tc>
                <a:tc>
                  <a:txBody>
                    <a:bodyPr/>
                    <a:lstStyle/>
                    <a:p>
                      <a:endParaRPr lang="en-US" sz="1400" b="1" dirty="0">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$35,000</a:t>
                      </a:r>
                    </a:p>
                  </a:txBody>
                  <a:tcPr marL="9525" marR="9525" marT="9525" marB="0" anchor="b"/>
                </a:tc>
                <a:extLst>
                  <a:ext uri="{0D108BD9-81ED-4DB2-BD59-A6C34878D82A}">
                    <a16:rowId xmlns:a16="http://schemas.microsoft.com/office/drawing/2014/main" val="2579715237"/>
                  </a:ext>
                </a:extLst>
              </a:tr>
              <a:tr h="370840">
                <a:tc>
                  <a:txBody>
                    <a:bodyPr/>
                    <a:lstStyle/>
                    <a:p>
                      <a:pPr algn="l" fontAlgn="b"/>
                      <a:r>
                        <a:rPr lang="en-US" sz="1400" b="1" i="0" u="none" strike="noStrike" dirty="0">
                          <a:solidFill>
                            <a:srgbClr val="000000"/>
                          </a:solidFill>
                          <a:effectLst/>
                          <a:latin typeface="+mn-lt"/>
                        </a:rPr>
                        <a:t>Prince of Monaco</a:t>
                      </a:r>
                    </a:p>
                  </a:txBody>
                  <a:tcPr marL="9525" marR="9525" marT="9525" marB="0" anchor="b"/>
                </a:tc>
                <a:tc>
                  <a:txBody>
                    <a:bodyPr/>
                    <a:lstStyle/>
                    <a:p>
                      <a:pPr algn="r" fontAlgn="b"/>
                      <a:r>
                        <a:rPr lang="en-US" sz="1400" b="1" i="0" u="none" strike="noStrike">
                          <a:solidFill>
                            <a:srgbClr val="000000"/>
                          </a:solidFill>
                          <a:effectLst/>
                          <a:latin typeface="+mn-lt"/>
                        </a:rPr>
                        <a:t>35</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ctr"/>
                      <a:r>
                        <a:rPr lang="en-US" sz="1400" b="1" i="0" u="none" strike="noStrike" dirty="0">
                          <a:solidFill>
                            <a:schemeClr val="tx1"/>
                          </a:solidFill>
                          <a:effectLst/>
                          <a:latin typeface="+mn-lt"/>
                        </a:rPr>
                        <a:t>$0</a:t>
                      </a:r>
                    </a:p>
                  </a:txBody>
                  <a:tcPr marL="9525" marR="9525" marT="9525" marB="0" anchor="ctr"/>
                </a:tc>
                <a:extLst>
                  <a:ext uri="{0D108BD9-81ED-4DB2-BD59-A6C34878D82A}">
                    <a16:rowId xmlns:a16="http://schemas.microsoft.com/office/drawing/2014/main" val="1986203715"/>
                  </a:ext>
                </a:extLst>
              </a:tr>
              <a:tr h="370840">
                <a:tc>
                  <a:txBody>
                    <a:bodyPr/>
                    <a:lstStyle/>
                    <a:p>
                      <a:pPr algn="ctr" fontAlgn="ctr"/>
                      <a:r>
                        <a:rPr lang="en-US" sz="1400" b="1" i="0" u="none" strike="noStrike" dirty="0" err="1">
                          <a:solidFill>
                            <a:schemeClr val="tx1"/>
                          </a:solidFill>
                          <a:effectLst/>
                          <a:latin typeface="+mn-lt"/>
                        </a:rPr>
                        <a:t>Principat</a:t>
                      </a:r>
                      <a:r>
                        <a:rPr lang="en-US" sz="1400" b="1" i="0" u="none" strike="noStrike" dirty="0">
                          <a:solidFill>
                            <a:schemeClr val="tx1"/>
                          </a:solidFill>
                          <a:effectLst/>
                          <a:latin typeface="+mn-lt"/>
                        </a:rPr>
                        <a:t> </a:t>
                      </a:r>
                      <a:r>
                        <a:rPr lang="en-US" sz="1400" b="1" i="0" u="none" strike="noStrike" dirty="0" err="1">
                          <a:solidFill>
                            <a:schemeClr val="tx1"/>
                          </a:solidFill>
                          <a:effectLst/>
                          <a:latin typeface="+mn-lt"/>
                        </a:rPr>
                        <a:t>D'Andorra</a:t>
                      </a:r>
                      <a:endParaRPr lang="en-US" sz="1400" b="1" i="0" u="none" strike="noStrike" dirty="0">
                        <a:solidFill>
                          <a:schemeClr val="tx1"/>
                        </a:solidFill>
                        <a:effectLst/>
                        <a:latin typeface="+mn-lt"/>
                      </a:endParaRPr>
                    </a:p>
                  </a:txBody>
                  <a:tcPr marL="9525" marR="9525" marT="9525" marB="0" anchor="ctr"/>
                </a:tc>
                <a:tc>
                  <a:txBody>
                    <a:bodyPr/>
                    <a:lstStyle/>
                    <a:p>
                      <a:pPr algn="r" fontAlgn="b"/>
                      <a:r>
                        <a:rPr lang="en-US" sz="1400" b="1" i="0" u="none" strike="noStrike" dirty="0">
                          <a:solidFill>
                            <a:srgbClr val="000000"/>
                          </a:solidFill>
                          <a:effectLst/>
                          <a:latin typeface="+mn-lt"/>
                        </a:rPr>
                        <a:t>31</a:t>
                      </a:r>
                    </a:p>
                  </a:txBody>
                  <a:tcPr marL="9525" marR="9525" marT="9525" marB="0" anchor="b"/>
                </a:tc>
                <a:tc>
                  <a:txBody>
                    <a:bodyPr/>
                    <a:lstStyle/>
                    <a:p>
                      <a:endParaRPr lang="en-US" sz="1400" b="1" dirty="0">
                        <a:latin typeface="+mn-lt"/>
                      </a:endParaRPr>
                    </a:p>
                  </a:txBody>
                  <a:tcPr/>
                </a:tc>
                <a:tc>
                  <a:txBody>
                    <a:bodyPr/>
                    <a:lstStyle/>
                    <a:p>
                      <a:endParaRPr lang="en-US" sz="1400" b="1" dirty="0">
                        <a:latin typeface="+mn-lt"/>
                      </a:endParaRPr>
                    </a:p>
                  </a:txBody>
                  <a:tcPr/>
                </a:tc>
                <a:tc>
                  <a:txBody>
                    <a:bodyPr/>
                    <a:lstStyle/>
                    <a:p>
                      <a:endParaRPr lang="en-US" sz="1400" b="1" dirty="0">
                        <a:latin typeface="+mn-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none" strike="noStrike" dirty="0">
                          <a:solidFill>
                            <a:schemeClr val="tx1"/>
                          </a:solidFill>
                          <a:effectLst/>
                          <a:latin typeface="+mn-lt"/>
                        </a:rPr>
                        <a:t>$0</a:t>
                      </a:r>
                    </a:p>
                    <a:p>
                      <a:endParaRPr lang="en-US" sz="1400" b="1" dirty="0">
                        <a:latin typeface="+mn-lt"/>
                      </a:endParaRPr>
                    </a:p>
                  </a:txBody>
                  <a:tcPr/>
                </a:tc>
                <a:extLst>
                  <a:ext uri="{0D108BD9-81ED-4DB2-BD59-A6C34878D82A}">
                    <a16:rowId xmlns:a16="http://schemas.microsoft.com/office/drawing/2014/main" val="1175963690"/>
                  </a:ext>
                </a:extLst>
              </a:tr>
            </a:tbl>
          </a:graphicData>
        </a:graphic>
      </p:graphicFrame>
    </p:spTree>
    <p:extLst>
      <p:ext uri="{BB962C8B-B14F-4D97-AF65-F5344CB8AC3E}">
        <p14:creationId xmlns:p14="http://schemas.microsoft.com/office/powerpoint/2010/main" val="3125399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7C2E1D6-1903-03A6-1A5E-4B6689DD117D}"/>
              </a:ext>
            </a:extLst>
          </p:cNvPr>
          <p:cNvGraphicFramePr>
            <a:graphicFrameLocks noGrp="1"/>
          </p:cNvGraphicFramePr>
          <p:nvPr/>
        </p:nvGraphicFramePr>
        <p:xfrm>
          <a:off x="2031999" y="897466"/>
          <a:ext cx="8128002" cy="5719234"/>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2617509"/>
                    </a:ext>
                  </a:extLst>
                </a:gridCol>
                <a:gridCol w="1354667">
                  <a:extLst>
                    <a:ext uri="{9D8B030D-6E8A-4147-A177-3AD203B41FA5}">
                      <a16:colId xmlns:a16="http://schemas.microsoft.com/office/drawing/2014/main" val="774760833"/>
                    </a:ext>
                  </a:extLst>
                </a:gridCol>
                <a:gridCol w="1354667">
                  <a:extLst>
                    <a:ext uri="{9D8B030D-6E8A-4147-A177-3AD203B41FA5}">
                      <a16:colId xmlns:a16="http://schemas.microsoft.com/office/drawing/2014/main" val="2653358396"/>
                    </a:ext>
                  </a:extLst>
                </a:gridCol>
                <a:gridCol w="1354667">
                  <a:extLst>
                    <a:ext uri="{9D8B030D-6E8A-4147-A177-3AD203B41FA5}">
                      <a16:colId xmlns:a16="http://schemas.microsoft.com/office/drawing/2014/main" val="2877930969"/>
                    </a:ext>
                  </a:extLst>
                </a:gridCol>
                <a:gridCol w="1354667">
                  <a:extLst>
                    <a:ext uri="{9D8B030D-6E8A-4147-A177-3AD203B41FA5}">
                      <a16:colId xmlns:a16="http://schemas.microsoft.com/office/drawing/2014/main" val="2565826151"/>
                    </a:ext>
                  </a:extLst>
                </a:gridCol>
                <a:gridCol w="1354667">
                  <a:extLst>
                    <a:ext uri="{9D8B030D-6E8A-4147-A177-3AD203B41FA5}">
                      <a16:colId xmlns:a16="http://schemas.microsoft.com/office/drawing/2014/main" val="2034079248"/>
                    </a:ext>
                  </a:extLst>
                </a:gridCol>
              </a:tblGrid>
              <a:tr h="195051">
                <a:tc>
                  <a:txBody>
                    <a:bodyPr/>
                    <a:lstStyle/>
                    <a:p>
                      <a:pPr marL="0" marR="0" algn="ctr">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District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Membership</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Total % of Goal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District Goal In Dollars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2023-2024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Goal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2022-2023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Fundraising</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6859719"/>
                  </a:ext>
                </a:extLst>
              </a:tr>
              <a:tr h="370840">
                <a:tc>
                  <a:txBody>
                    <a:bodyPr/>
                    <a:lstStyle/>
                    <a:p>
                      <a:pPr algn="l" fontAlgn="b"/>
                      <a:r>
                        <a:rPr lang="en-US" sz="1400" b="1" i="0" u="none" strike="noStrike" dirty="0">
                          <a:solidFill>
                            <a:srgbClr val="000000"/>
                          </a:solidFill>
                          <a:effectLst/>
                          <a:latin typeface="+mn-lt"/>
                        </a:rPr>
                        <a:t>108 A</a:t>
                      </a:r>
                    </a:p>
                  </a:txBody>
                  <a:tcPr marL="9525" marR="9525" marT="9525" marB="0" anchor="b"/>
                </a:tc>
                <a:tc>
                  <a:txBody>
                    <a:bodyPr/>
                    <a:lstStyle/>
                    <a:p>
                      <a:pPr algn="r" fontAlgn="b"/>
                      <a:r>
                        <a:rPr lang="en-US" sz="1400" b="1" i="0" u="none" strike="noStrike" dirty="0">
                          <a:solidFill>
                            <a:srgbClr val="000000"/>
                          </a:solidFill>
                          <a:effectLst/>
                          <a:latin typeface="+mn-lt"/>
                        </a:rPr>
                        <a:t>3170</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$57,980</a:t>
                      </a:r>
                    </a:p>
                  </a:txBody>
                  <a:tcPr marL="9525" marR="9525" marT="9525" marB="0" anchor="b"/>
                </a:tc>
                <a:extLst>
                  <a:ext uri="{0D108BD9-81ED-4DB2-BD59-A6C34878D82A}">
                    <a16:rowId xmlns:a16="http://schemas.microsoft.com/office/drawing/2014/main" val="3976965393"/>
                  </a:ext>
                </a:extLst>
              </a:tr>
              <a:tr h="370840">
                <a:tc>
                  <a:txBody>
                    <a:bodyPr/>
                    <a:lstStyle/>
                    <a:p>
                      <a:pPr algn="l" fontAlgn="b"/>
                      <a:r>
                        <a:rPr lang="en-US" sz="1400" b="1" i="0" u="none" strike="noStrike" dirty="0">
                          <a:solidFill>
                            <a:srgbClr val="000000"/>
                          </a:solidFill>
                          <a:effectLst/>
                          <a:latin typeface="+mn-lt"/>
                        </a:rPr>
                        <a:t>108 L</a:t>
                      </a:r>
                    </a:p>
                  </a:txBody>
                  <a:tcPr marL="9525" marR="9525" marT="9525" marB="0" anchor="b"/>
                </a:tc>
                <a:tc>
                  <a:txBody>
                    <a:bodyPr/>
                    <a:lstStyle/>
                    <a:p>
                      <a:pPr algn="r" fontAlgn="b"/>
                      <a:r>
                        <a:rPr lang="en-US" sz="1400" b="1" i="0" u="none" strike="noStrike" dirty="0">
                          <a:solidFill>
                            <a:srgbClr val="000000"/>
                          </a:solidFill>
                          <a:effectLst/>
                          <a:latin typeface="+mn-lt"/>
                        </a:rPr>
                        <a:t>3223</a:t>
                      </a:r>
                    </a:p>
                  </a:txBody>
                  <a:tcPr marL="9525" marR="9525" marT="9525" marB="0" anchor="b"/>
                </a:tc>
                <a:tc>
                  <a:txBody>
                    <a:bodyPr/>
                    <a:lstStyle/>
                    <a:p>
                      <a:endParaRPr lang="en-US" sz="1400" b="1" dirty="0">
                        <a:latin typeface="+mn-lt"/>
                      </a:endParaRPr>
                    </a:p>
                  </a:txBody>
                  <a:tcPr/>
                </a:tc>
                <a:tc>
                  <a:txBody>
                    <a:bodyPr/>
                    <a:lstStyle/>
                    <a:p>
                      <a:endParaRPr lang="en-US" sz="1400" b="1" dirty="0">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$115,728</a:t>
                      </a:r>
                    </a:p>
                  </a:txBody>
                  <a:tcPr marL="9525" marR="9525" marT="9525" marB="0" anchor="b"/>
                </a:tc>
                <a:extLst>
                  <a:ext uri="{0D108BD9-81ED-4DB2-BD59-A6C34878D82A}">
                    <a16:rowId xmlns:a16="http://schemas.microsoft.com/office/drawing/2014/main" val="1316860612"/>
                  </a:ext>
                </a:extLst>
              </a:tr>
              <a:tr h="370840">
                <a:tc>
                  <a:txBody>
                    <a:bodyPr/>
                    <a:lstStyle/>
                    <a:p>
                      <a:pPr algn="l" fontAlgn="b"/>
                      <a:r>
                        <a:rPr lang="en-US" sz="1400" b="1" i="0" u="none" strike="noStrike" dirty="0">
                          <a:solidFill>
                            <a:srgbClr val="000000"/>
                          </a:solidFill>
                          <a:effectLst/>
                          <a:latin typeface="+mn-lt"/>
                        </a:rPr>
                        <a:t>108 LA</a:t>
                      </a:r>
                    </a:p>
                  </a:txBody>
                  <a:tcPr marL="9525" marR="9525" marT="9525" marB="0" anchor="b"/>
                </a:tc>
                <a:tc>
                  <a:txBody>
                    <a:bodyPr/>
                    <a:lstStyle/>
                    <a:p>
                      <a:pPr algn="r" fontAlgn="b"/>
                      <a:r>
                        <a:rPr lang="en-US" sz="1400" b="1" i="0" u="none" strike="noStrike">
                          <a:solidFill>
                            <a:srgbClr val="000000"/>
                          </a:solidFill>
                          <a:effectLst/>
                          <a:latin typeface="+mn-lt"/>
                        </a:rPr>
                        <a:t>2970</a:t>
                      </a:r>
                    </a:p>
                  </a:txBody>
                  <a:tcPr marL="9525" marR="9525" marT="9525" marB="0" anchor="b"/>
                </a:tc>
                <a:tc>
                  <a:txBody>
                    <a:bodyPr/>
                    <a:lstStyle/>
                    <a:p>
                      <a:endParaRPr lang="en-US" sz="1400" b="1">
                        <a:latin typeface="+mn-lt"/>
                      </a:endParaRPr>
                    </a:p>
                  </a:txBody>
                  <a:tcPr/>
                </a:tc>
                <a:tc>
                  <a:txBody>
                    <a:bodyPr/>
                    <a:lstStyle/>
                    <a:p>
                      <a:endParaRPr lang="en-US" sz="1400" b="1" dirty="0">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$102,763</a:t>
                      </a:r>
                    </a:p>
                  </a:txBody>
                  <a:tcPr marL="9525" marR="9525" marT="9525" marB="0" anchor="b"/>
                </a:tc>
                <a:extLst>
                  <a:ext uri="{0D108BD9-81ED-4DB2-BD59-A6C34878D82A}">
                    <a16:rowId xmlns:a16="http://schemas.microsoft.com/office/drawing/2014/main" val="3868657774"/>
                  </a:ext>
                </a:extLst>
              </a:tr>
              <a:tr h="388091">
                <a:tc>
                  <a:txBody>
                    <a:bodyPr/>
                    <a:lstStyle/>
                    <a:p>
                      <a:pPr algn="l" fontAlgn="b"/>
                      <a:r>
                        <a:rPr lang="en-US" sz="1400" b="1" i="0" u="none" strike="noStrike" dirty="0">
                          <a:solidFill>
                            <a:srgbClr val="000000"/>
                          </a:solidFill>
                          <a:effectLst/>
                          <a:latin typeface="+mn-lt"/>
                        </a:rPr>
                        <a:t>108 YA</a:t>
                      </a:r>
                    </a:p>
                  </a:txBody>
                  <a:tcPr marL="9525" marR="9525" marT="9525" marB="0" anchor="b"/>
                </a:tc>
                <a:tc>
                  <a:txBody>
                    <a:bodyPr/>
                    <a:lstStyle/>
                    <a:p>
                      <a:pPr algn="r" fontAlgn="b"/>
                      <a:r>
                        <a:rPr lang="en-US" sz="1400" b="1" i="0" u="none" strike="noStrike">
                          <a:solidFill>
                            <a:srgbClr val="000000"/>
                          </a:solidFill>
                          <a:effectLst/>
                          <a:latin typeface="+mn-lt"/>
                        </a:rPr>
                        <a:t>3552</a:t>
                      </a:r>
                    </a:p>
                  </a:txBody>
                  <a:tcPr marL="9525" marR="9525" marT="9525" marB="0" anchor="b"/>
                </a:tc>
                <a:tc>
                  <a:txBody>
                    <a:bodyPr/>
                    <a:lstStyle/>
                    <a:p>
                      <a:endParaRPr lang="en-US" sz="1400" b="1" dirty="0">
                        <a:latin typeface="+mn-lt"/>
                      </a:endParaRPr>
                    </a:p>
                  </a:txBody>
                  <a:tcPr/>
                </a:tc>
                <a:tc>
                  <a:txBody>
                    <a:bodyPr/>
                    <a:lstStyle/>
                    <a:p>
                      <a:endParaRPr lang="en-US" sz="1400" b="1">
                        <a:latin typeface="+mn-lt"/>
                      </a:endParaRPr>
                    </a:p>
                  </a:txBody>
                  <a:tcPr/>
                </a:tc>
                <a:tc>
                  <a:txBody>
                    <a:bodyPr/>
                    <a:lstStyle/>
                    <a:p>
                      <a:endParaRPr lang="en-US" sz="1400" b="1" dirty="0">
                        <a:latin typeface="+mn-lt"/>
                      </a:endParaRPr>
                    </a:p>
                  </a:txBody>
                  <a:tcPr/>
                </a:tc>
                <a:tc>
                  <a:txBody>
                    <a:bodyPr/>
                    <a:lstStyle/>
                    <a:p>
                      <a:pPr algn="ctr" fontAlgn="b"/>
                      <a:r>
                        <a:rPr lang="en-US" sz="1400" b="1" i="0" u="none" strike="noStrike" dirty="0">
                          <a:solidFill>
                            <a:srgbClr val="000000"/>
                          </a:solidFill>
                          <a:effectLst/>
                          <a:latin typeface="+mn-lt"/>
                        </a:rPr>
                        <a:t>$61,882</a:t>
                      </a:r>
                    </a:p>
                  </a:txBody>
                  <a:tcPr marL="9525" marR="9525" marT="9525" marB="0" anchor="b"/>
                </a:tc>
                <a:extLst>
                  <a:ext uri="{0D108BD9-81ED-4DB2-BD59-A6C34878D82A}">
                    <a16:rowId xmlns:a16="http://schemas.microsoft.com/office/drawing/2014/main" val="4112608608"/>
                  </a:ext>
                </a:extLst>
              </a:tr>
              <a:tr h="370840">
                <a:tc>
                  <a:txBody>
                    <a:bodyPr/>
                    <a:lstStyle/>
                    <a:p>
                      <a:pPr algn="l" fontAlgn="b"/>
                      <a:r>
                        <a:rPr lang="en-US" sz="1400" b="1" i="0" u="none" strike="noStrike" dirty="0">
                          <a:solidFill>
                            <a:srgbClr val="000000"/>
                          </a:solidFill>
                          <a:effectLst/>
                          <a:latin typeface="+mn-lt"/>
                        </a:rPr>
                        <a:t>108 YB</a:t>
                      </a:r>
                    </a:p>
                  </a:txBody>
                  <a:tcPr marL="9525" marR="9525" marT="9525" marB="0" anchor="b"/>
                </a:tc>
                <a:tc>
                  <a:txBody>
                    <a:bodyPr/>
                    <a:lstStyle/>
                    <a:p>
                      <a:pPr algn="r" fontAlgn="b"/>
                      <a:r>
                        <a:rPr lang="en-US" sz="1400" b="1" i="0" u="none" strike="noStrike">
                          <a:solidFill>
                            <a:srgbClr val="000000"/>
                          </a:solidFill>
                          <a:effectLst/>
                          <a:latin typeface="+mn-lt"/>
                        </a:rPr>
                        <a:t>3633</a:t>
                      </a:r>
                    </a:p>
                  </a:txBody>
                  <a:tcPr marL="9525" marR="9525" marT="9525" marB="0" anchor="b"/>
                </a:tc>
                <a:tc>
                  <a:txBody>
                    <a:bodyPr/>
                    <a:lstStyle/>
                    <a:p>
                      <a:endParaRPr lang="en-US" sz="1400" b="1" dirty="0">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$130,264</a:t>
                      </a:r>
                    </a:p>
                  </a:txBody>
                  <a:tcPr marL="9525" marR="9525" marT="9525" marB="0" anchor="b"/>
                </a:tc>
                <a:extLst>
                  <a:ext uri="{0D108BD9-81ED-4DB2-BD59-A6C34878D82A}">
                    <a16:rowId xmlns:a16="http://schemas.microsoft.com/office/drawing/2014/main" val="3153542659"/>
                  </a:ext>
                </a:extLst>
              </a:tr>
              <a:tr h="370840">
                <a:tc>
                  <a:txBody>
                    <a:bodyPr/>
                    <a:lstStyle/>
                    <a:p>
                      <a:pPr algn="l" fontAlgn="b"/>
                      <a:r>
                        <a:rPr lang="en-US" sz="1400" b="1" i="0" u="none" strike="noStrike" dirty="0">
                          <a:solidFill>
                            <a:srgbClr val="000000"/>
                          </a:solidFill>
                          <a:effectLst/>
                          <a:latin typeface="+mn-lt"/>
                        </a:rPr>
                        <a:t>108AB</a:t>
                      </a:r>
                    </a:p>
                  </a:txBody>
                  <a:tcPr marL="9525" marR="9525" marT="9525" marB="0" anchor="b"/>
                </a:tc>
                <a:tc>
                  <a:txBody>
                    <a:bodyPr/>
                    <a:lstStyle/>
                    <a:p>
                      <a:pPr algn="r" fontAlgn="b"/>
                      <a:r>
                        <a:rPr lang="en-US" sz="1400" b="1" i="0" u="none" strike="noStrike">
                          <a:solidFill>
                            <a:srgbClr val="000000"/>
                          </a:solidFill>
                          <a:effectLst/>
                          <a:latin typeface="+mn-lt"/>
                        </a:rPr>
                        <a:t>2683</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dirty="0">
                        <a:latin typeface="+mn-lt"/>
                      </a:endParaRPr>
                    </a:p>
                  </a:txBody>
                  <a:tcPr/>
                </a:tc>
                <a:tc>
                  <a:txBody>
                    <a:bodyPr/>
                    <a:lstStyle/>
                    <a:p>
                      <a:pPr algn="ctr" fontAlgn="b"/>
                      <a:r>
                        <a:rPr lang="en-US" sz="1400" b="1" i="0" u="none" strike="noStrike" dirty="0">
                          <a:solidFill>
                            <a:srgbClr val="000000"/>
                          </a:solidFill>
                          <a:effectLst/>
                          <a:latin typeface="+mn-lt"/>
                        </a:rPr>
                        <a:t>$79,347</a:t>
                      </a:r>
                    </a:p>
                  </a:txBody>
                  <a:tcPr marL="9525" marR="9525" marT="9525" marB="0" anchor="b"/>
                </a:tc>
                <a:extLst>
                  <a:ext uri="{0D108BD9-81ED-4DB2-BD59-A6C34878D82A}">
                    <a16:rowId xmlns:a16="http://schemas.microsoft.com/office/drawing/2014/main" val="1412925778"/>
                  </a:ext>
                </a:extLst>
              </a:tr>
              <a:tr h="370840">
                <a:tc>
                  <a:txBody>
                    <a:bodyPr/>
                    <a:lstStyle/>
                    <a:p>
                      <a:pPr algn="l" fontAlgn="b"/>
                      <a:r>
                        <a:rPr lang="en-US" sz="1400" b="1" i="0" u="none" strike="noStrike" dirty="0">
                          <a:solidFill>
                            <a:srgbClr val="000000"/>
                          </a:solidFill>
                          <a:effectLst/>
                          <a:latin typeface="+mn-lt"/>
                        </a:rPr>
                        <a:t>108IA1</a:t>
                      </a:r>
                    </a:p>
                  </a:txBody>
                  <a:tcPr marL="9525" marR="9525" marT="9525" marB="0" anchor="b"/>
                </a:tc>
                <a:tc>
                  <a:txBody>
                    <a:bodyPr/>
                    <a:lstStyle/>
                    <a:p>
                      <a:pPr algn="r" fontAlgn="b"/>
                      <a:r>
                        <a:rPr lang="en-US" sz="1400" b="1" i="0" u="none" strike="noStrike">
                          <a:solidFill>
                            <a:srgbClr val="000000"/>
                          </a:solidFill>
                          <a:effectLst/>
                          <a:latin typeface="+mn-lt"/>
                        </a:rPr>
                        <a:t>2048</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dirty="0">
                        <a:latin typeface="+mn-lt"/>
                      </a:endParaRPr>
                    </a:p>
                  </a:txBody>
                  <a:tcPr/>
                </a:tc>
                <a:tc>
                  <a:txBody>
                    <a:bodyPr/>
                    <a:lstStyle/>
                    <a:p>
                      <a:pPr algn="ctr" fontAlgn="b"/>
                      <a:r>
                        <a:rPr lang="en-US" sz="1400" b="1" i="0" u="none" strike="noStrike" dirty="0">
                          <a:solidFill>
                            <a:srgbClr val="000000"/>
                          </a:solidFill>
                          <a:effectLst/>
                          <a:latin typeface="+mn-lt"/>
                        </a:rPr>
                        <a:t>$117,975</a:t>
                      </a:r>
                    </a:p>
                  </a:txBody>
                  <a:tcPr marL="9525" marR="9525" marT="9525" marB="0" anchor="b"/>
                </a:tc>
                <a:extLst>
                  <a:ext uri="{0D108BD9-81ED-4DB2-BD59-A6C34878D82A}">
                    <a16:rowId xmlns:a16="http://schemas.microsoft.com/office/drawing/2014/main" val="3372260271"/>
                  </a:ext>
                </a:extLst>
              </a:tr>
              <a:tr h="370840">
                <a:tc>
                  <a:txBody>
                    <a:bodyPr/>
                    <a:lstStyle/>
                    <a:p>
                      <a:pPr algn="l" fontAlgn="b"/>
                      <a:r>
                        <a:rPr lang="en-US" sz="1400" b="1" i="0" u="none" strike="noStrike" dirty="0">
                          <a:solidFill>
                            <a:srgbClr val="000000"/>
                          </a:solidFill>
                          <a:effectLst/>
                          <a:latin typeface="+mn-lt"/>
                        </a:rPr>
                        <a:t>108IA2</a:t>
                      </a:r>
                    </a:p>
                  </a:txBody>
                  <a:tcPr marL="9525" marR="9525" marT="9525" marB="0" anchor="b"/>
                </a:tc>
                <a:tc>
                  <a:txBody>
                    <a:bodyPr/>
                    <a:lstStyle/>
                    <a:p>
                      <a:pPr algn="r" fontAlgn="b"/>
                      <a:r>
                        <a:rPr lang="en-US" sz="1400" b="1" i="0" u="none" strike="noStrike">
                          <a:solidFill>
                            <a:srgbClr val="000000"/>
                          </a:solidFill>
                          <a:effectLst/>
                          <a:latin typeface="+mn-lt"/>
                        </a:rPr>
                        <a:t>1834</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dirty="0">
                        <a:latin typeface="+mn-lt"/>
                      </a:endParaRPr>
                    </a:p>
                  </a:txBody>
                  <a:tcPr/>
                </a:tc>
                <a:tc>
                  <a:txBody>
                    <a:bodyPr/>
                    <a:lstStyle/>
                    <a:p>
                      <a:pPr algn="ctr" fontAlgn="b"/>
                      <a:r>
                        <a:rPr lang="en-US" sz="1400" b="1" i="0" u="none" strike="noStrike" dirty="0">
                          <a:solidFill>
                            <a:srgbClr val="000000"/>
                          </a:solidFill>
                          <a:effectLst/>
                          <a:latin typeface="+mn-lt"/>
                        </a:rPr>
                        <a:t>$119,986</a:t>
                      </a:r>
                    </a:p>
                  </a:txBody>
                  <a:tcPr marL="9525" marR="9525" marT="9525" marB="0" anchor="b"/>
                </a:tc>
                <a:extLst>
                  <a:ext uri="{0D108BD9-81ED-4DB2-BD59-A6C34878D82A}">
                    <a16:rowId xmlns:a16="http://schemas.microsoft.com/office/drawing/2014/main" val="3438272822"/>
                  </a:ext>
                </a:extLst>
              </a:tr>
              <a:tr h="370840">
                <a:tc>
                  <a:txBody>
                    <a:bodyPr/>
                    <a:lstStyle/>
                    <a:p>
                      <a:pPr algn="l" fontAlgn="b"/>
                      <a:r>
                        <a:rPr lang="en-US" sz="1400" b="1" i="0" u="none" strike="noStrike" dirty="0">
                          <a:solidFill>
                            <a:srgbClr val="000000"/>
                          </a:solidFill>
                          <a:effectLst/>
                          <a:latin typeface="+mn-lt"/>
                        </a:rPr>
                        <a:t>108IA3</a:t>
                      </a:r>
                    </a:p>
                  </a:txBody>
                  <a:tcPr marL="9525" marR="9525" marT="9525" marB="0" anchor="b"/>
                </a:tc>
                <a:tc>
                  <a:txBody>
                    <a:bodyPr/>
                    <a:lstStyle/>
                    <a:p>
                      <a:pPr algn="r" fontAlgn="b"/>
                      <a:r>
                        <a:rPr lang="en-US" sz="1400" b="1" i="0" u="none" strike="noStrike">
                          <a:solidFill>
                            <a:srgbClr val="000000"/>
                          </a:solidFill>
                          <a:effectLst/>
                          <a:latin typeface="+mn-lt"/>
                        </a:rPr>
                        <a:t>1909</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dirty="0">
                        <a:latin typeface="+mn-lt"/>
                      </a:endParaRPr>
                    </a:p>
                  </a:txBody>
                  <a:tcPr/>
                </a:tc>
                <a:tc>
                  <a:txBody>
                    <a:bodyPr/>
                    <a:lstStyle/>
                    <a:p>
                      <a:pPr algn="ctr" fontAlgn="b"/>
                      <a:r>
                        <a:rPr lang="en-US" sz="1400" b="1" i="0" u="none" strike="noStrike" dirty="0">
                          <a:solidFill>
                            <a:srgbClr val="000000"/>
                          </a:solidFill>
                          <a:effectLst/>
                          <a:latin typeface="+mn-lt"/>
                        </a:rPr>
                        <a:t>$77,549</a:t>
                      </a:r>
                    </a:p>
                  </a:txBody>
                  <a:tcPr marL="9525" marR="9525" marT="9525" marB="0" anchor="b"/>
                </a:tc>
                <a:extLst>
                  <a:ext uri="{0D108BD9-81ED-4DB2-BD59-A6C34878D82A}">
                    <a16:rowId xmlns:a16="http://schemas.microsoft.com/office/drawing/2014/main" val="2651315996"/>
                  </a:ext>
                </a:extLst>
              </a:tr>
              <a:tr h="370840">
                <a:tc>
                  <a:txBody>
                    <a:bodyPr/>
                    <a:lstStyle/>
                    <a:p>
                      <a:pPr algn="l" fontAlgn="b"/>
                      <a:r>
                        <a:rPr lang="en-US" sz="1400" b="1" i="0" u="none" strike="noStrike" dirty="0">
                          <a:solidFill>
                            <a:srgbClr val="000000"/>
                          </a:solidFill>
                          <a:effectLst/>
                          <a:latin typeface="+mn-lt"/>
                        </a:rPr>
                        <a:t>108IB1</a:t>
                      </a:r>
                    </a:p>
                  </a:txBody>
                  <a:tcPr marL="9525" marR="9525" marT="9525" marB="0" anchor="b"/>
                </a:tc>
                <a:tc>
                  <a:txBody>
                    <a:bodyPr/>
                    <a:lstStyle/>
                    <a:p>
                      <a:pPr algn="r" fontAlgn="b"/>
                      <a:r>
                        <a:rPr lang="en-US" sz="1400" b="1" i="0" u="none" strike="noStrike">
                          <a:solidFill>
                            <a:srgbClr val="000000"/>
                          </a:solidFill>
                          <a:effectLst/>
                          <a:latin typeface="+mn-lt"/>
                        </a:rPr>
                        <a:t>2558</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dirty="0">
                        <a:latin typeface="+mn-lt"/>
                      </a:endParaRPr>
                    </a:p>
                  </a:txBody>
                  <a:tcPr/>
                </a:tc>
                <a:tc>
                  <a:txBody>
                    <a:bodyPr/>
                    <a:lstStyle/>
                    <a:p>
                      <a:pPr algn="ctr" fontAlgn="b"/>
                      <a:r>
                        <a:rPr lang="en-US" sz="1400" b="1" i="0" u="none" strike="noStrike" dirty="0">
                          <a:solidFill>
                            <a:srgbClr val="000000"/>
                          </a:solidFill>
                          <a:effectLst/>
                          <a:latin typeface="+mn-lt"/>
                        </a:rPr>
                        <a:t>$94,975</a:t>
                      </a:r>
                    </a:p>
                  </a:txBody>
                  <a:tcPr marL="9525" marR="9525" marT="9525" marB="0" anchor="b"/>
                </a:tc>
                <a:extLst>
                  <a:ext uri="{0D108BD9-81ED-4DB2-BD59-A6C34878D82A}">
                    <a16:rowId xmlns:a16="http://schemas.microsoft.com/office/drawing/2014/main" val="73536603"/>
                  </a:ext>
                </a:extLst>
              </a:tr>
              <a:tr h="370840">
                <a:tc>
                  <a:txBody>
                    <a:bodyPr/>
                    <a:lstStyle/>
                    <a:p>
                      <a:pPr algn="l" fontAlgn="b"/>
                      <a:r>
                        <a:rPr lang="en-US" sz="1400" b="1" i="0" u="none" strike="noStrike" dirty="0">
                          <a:solidFill>
                            <a:srgbClr val="000000"/>
                          </a:solidFill>
                          <a:effectLst/>
                          <a:latin typeface="+mn-lt"/>
                        </a:rPr>
                        <a:t>108IB2</a:t>
                      </a:r>
                    </a:p>
                  </a:txBody>
                  <a:tcPr marL="9525" marR="9525" marT="9525" marB="0" anchor="b"/>
                </a:tc>
                <a:tc>
                  <a:txBody>
                    <a:bodyPr/>
                    <a:lstStyle/>
                    <a:p>
                      <a:pPr algn="r" fontAlgn="b"/>
                      <a:r>
                        <a:rPr lang="en-US" sz="1400" b="1" i="0" u="none" strike="noStrike">
                          <a:solidFill>
                            <a:srgbClr val="000000"/>
                          </a:solidFill>
                          <a:effectLst/>
                          <a:latin typeface="+mn-lt"/>
                        </a:rPr>
                        <a:t>1397</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dirty="0">
                        <a:latin typeface="+mn-lt"/>
                      </a:endParaRPr>
                    </a:p>
                  </a:txBody>
                  <a:tcPr/>
                </a:tc>
                <a:tc>
                  <a:txBody>
                    <a:bodyPr/>
                    <a:lstStyle/>
                    <a:p>
                      <a:pPr algn="ctr" fontAlgn="b"/>
                      <a:r>
                        <a:rPr lang="en-US" sz="1400" b="1" i="0" u="none" strike="noStrike" dirty="0">
                          <a:solidFill>
                            <a:srgbClr val="000000"/>
                          </a:solidFill>
                          <a:effectLst/>
                          <a:latin typeface="+mn-lt"/>
                        </a:rPr>
                        <a:t>$113,230</a:t>
                      </a:r>
                    </a:p>
                  </a:txBody>
                  <a:tcPr marL="9525" marR="9525" marT="9525" marB="0" anchor="b"/>
                </a:tc>
                <a:extLst>
                  <a:ext uri="{0D108BD9-81ED-4DB2-BD59-A6C34878D82A}">
                    <a16:rowId xmlns:a16="http://schemas.microsoft.com/office/drawing/2014/main" val="3611643117"/>
                  </a:ext>
                </a:extLst>
              </a:tr>
              <a:tr h="370840">
                <a:tc>
                  <a:txBody>
                    <a:bodyPr/>
                    <a:lstStyle/>
                    <a:p>
                      <a:pPr algn="l" fontAlgn="b"/>
                      <a:r>
                        <a:rPr lang="en-US" sz="1400" b="1" i="0" u="none" strike="noStrike" dirty="0">
                          <a:solidFill>
                            <a:srgbClr val="000000"/>
                          </a:solidFill>
                          <a:effectLst/>
                          <a:latin typeface="+mn-lt"/>
                        </a:rPr>
                        <a:t>108IB3</a:t>
                      </a:r>
                    </a:p>
                  </a:txBody>
                  <a:tcPr marL="9525" marR="9525" marT="9525" marB="0" anchor="b"/>
                </a:tc>
                <a:tc>
                  <a:txBody>
                    <a:bodyPr/>
                    <a:lstStyle/>
                    <a:p>
                      <a:pPr algn="r" fontAlgn="b"/>
                      <a:r>
                        <a:rPr lang="en-US" sz="1400" b="1" i="0" u="none" strike="noStrike">
                          <a:solidFill>
                            <a:srgbClr val="000000"/>
                          </a:solidFill>
                          <a:effectLst/>
                          <a:latin typeface="+mn-lt"/>
                        </a:rPr>
                        <a:t>1726</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dirty="0">
                        <a:latin typeface="+mn-lt"/>
                      </a:endParaRPr>
                    </a:p>
                  </a:txBody>
                  <a:tcPr/>
                </a:tc>
                <a:tc>
                  <a:txBody>
                    <a:bodyPr/>
                    <a:lstStyle/>
                    <a:p>
                      <a:pPr algn="ctr" fontAlgn="b"/>
                      <a:r>
                        <a:rPr lang="en-US" sz="1400" b="1" i="0" u="none" strike="noStrike" dirty="0">
                          <a:solidFill>
                            <a:srgbClr val="000000"/>
                          </a:solidFill>
                          <a:effectLst/>
                          <a:latin typeface="+mn-lt"/>
                        </a:rPr>
                        <a:t>$46,171</a:t>
                      </a:r>
                    </a:p>
                  </a:txBody>
                  <a:tcPr marL="9525" marR="9525" marT="9525" marB="0" anchor="b"/>
                </a:tc>
                <a:extLst>
                  <a:ext uri="{0D108BD9-81ED-4DB2-BD59-A6C34878D82A}">
                    <a16:rowId xmlns:a16="http://schemas.microsoft.com/office/drawing/2014/main" val="1241602037"/>
                  </a:ext>
                </a:extLst>
              </a:tr>
              <a:tr h="370840">
                <a:tc>
                  <a:txBody>
                    <a:bodyPr/>
                    <a:lstStyle/>
                    <a:p>
                      <a:pPr algn="l" fontAlgn="b"/>
                      <a:r>
                        <a:rPr lang="en-US" sz="1400" b="1" i="0" u="none" strike="noStrike" dirty="0">
                          <a:solidFill>
                            <a:srgbClr val="000000"/>
                          </a:solidFill>
                          <a:effectLst/>
                          <a:latin typeface="+mn-lt"/>
                        </a:rPr>
                        <a:t>108IB4</a:t>
                      </a:r>
                    </a:p>
                  </a:txBody>
                  <a:tcPr marL="9525" marR="9525" marT="9525" marB="0" anchor="b"/>
                </a:tc>
                <a:tc>
                  <a:txBody>
                    <a:bodyPr/>
                    <a:lstStyle/>
                    <a:p>
                      <a:pPr algn="r" fontAlgn="b"/>
                      <a:r>
                        <a:rPr lang="en-US" sz="1400" b="1" i="0" u="none" strike="noStrike">
                          <a:solidFill>
                            <a:srgbClr val="000000"/>
                          </a:solidFill>
                          <a:effectLst/>
                          <a:latin typeface="+mn-lt"/>
                        </a:rPr>
                        <a:t>1118</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$97,434</a:t>
                      </a:r>
                    </a:p>
                  </a:txBody>
                  <a:tcPr marL="9525" marR="9525" marT="9525" marB="0" anchor="b"/>
                </a:tc>
                <a:extLst>
                  <a:ext uri="{0D108BD9-81ED-4DB2-BD59-A6C34878D82A}">
                    <a16:rowId xmlns:a16="http://schemas.microsoft.com/office/drawing/2014/main" val="836768108"/>
                  </a:ext>
                </a:extLst>
              </a:tr>
              <a:tr h="370840">
                <a:tc>
                  <a:txBody>
                    <a:bodyPr/>
                    <a:lstStyle/>
                    <a:p>
                      <a:pPr algn="l" fontAlgn="b"/>
                      <a:r>
                        <a:rPr lang="en-US" sz="1400" b="1" i="0" u="none" strike="noStrike" dirty="0">
                          <a:solidFill>
                            <a:srgbClr val="000000"/>
                          </a:solidFill>
                          <a:effectLst/>
                          <a:latin typeface="+mn-lt"/>
                        </a:rPr>
                        <a:t>108TA1</a:t>
                      </a:r>
                    </a:p>
                  </a:txBody>
                  <a:tcPr marL="9525" marR="9525" marT="9525" marB="0" anchor="b"/>
                </a:tc>
                <a:tc>
                  <a:txBody>
                    <a:bodyPr/>
                    <a:lstStyle/>
                    <a:p>
                      <a:pPr algn="r" fontAlgn="b"/>
                      <a:r>
                        <a:rPr lang="en-US" sz="1400" b="1" i="0" u="none" strike="noStrike" dirty="0">
                          <a:solidFill>
                            <a:srgbClr val="000000"/>
                          </a:solidFill>
                          <a:effectLst/>
                          <a:latin typeface="+mn-lt"/>
                        </a:rPr>
                        <a:t>1855</a:t>
                      </a:r>
                    </a:p>
                  </a:txBody>
                  <a:tcPr marL="9525" marR="9525" marT="9525" marB="0" anchor="b"/>
                </a:tc>
                <a:tc>
                  <a:txBody>
                    <a:bodyPr/>
                    <a:lstStyle/>
                    <a:p>
                      <a:endParaRPr lang="en-US" sz="1400" b="1">
                        <a:latin typeface="+mn-lt"/>
                      </a:endParaRPr>
                    </a:p>
                  </a:txBody>
                  <a:tcPr/>
                </a:tc>
                <a:tc>
                  <a:txBody>
                    <a:bodyPr/>
                    <a:lstStyle/>
                    <a:p>
                      <a:endParaRPr lang="en-US" sz="1400" b="1">
                        <a:latin typeface="+mn-lt"/>
                      </a:endParaRPr>
                    </a:p>
                  </a:txBody>
                  <a:tcPr/>
                </a:tc>
                <a:tc>
                  <a:txBody>
                    <a:bodyPr/>
                    <a:lstStyle/>
                    <a:p>
                      <a:endParaRPr lang="en-US" sz="1400" b="1">
                        <a:latin typeface="+mn-lt"/>
                      </a:endParaRPr>
                    </a:p>
                  </a:txBody>
                  <a:tcPr/>
                </a:tc>
                <a:tc>
                  <a:txBody>
                    <a:bodyPr/>
                    <a:lstStyle/>
                    <a:p>
                      <a:pPr algn="ctr" fontAlgn="b"/>
                      <a:r>
                        <a:rPr lang="en-US" sz="1400" b="1" i="0" u="none" strike="noStrike" dirty="0">
                          <a:solidFill>
                            <a:srgbClr val="000000"/>
                          </a:solidFill>
                          <a:effectLst/>
                          <a:latin typeface="+mn-lt"/>
                        </a:rPr>
                        <a:t>$67,102</a:t>
                      </a:r>
                    </a:p>
                  </a:txBody>
                  <a:tcPr marL="9525" marR="9525" marT="9525" marB="0" anchor="b"/>
                </a:tc>
                <a:extLst>
                  <a:ext uri="{0D108BD9-81ED-4DB2-BD59-A6C34878D82A}">
                    <a16:rowId xmlns:a16="http://schemas.microsoft.com/office/drawing/2014/main" val="4076185963"/>
                  </a:ext>
                </a:extLst>
              </a:tr>
            </a:tbl>
          </a:graphicData>
        </a:graphic>
      </p:graphicFrame>
      <p:sp>
        <p:nvSpPr>
          <p:cNvPr id="4" name="TextBox 3">
            <a:extLst>
              <a:ext uri="{FF2B5EF4-FFF2-40B4-BE49-F238E27FC236}">
                <a16:creationId xmlns:a16="http://schemas.microsoft.com/office/drawing/2014/main" id="{BDBC640D-FE5A-61BF-E14F-F9B00DD82F5A}"/>
              </a:ext>
            </a:extLst>
          </p:cNvPr>
          <p:cNvSpPr txBox="1"/>
          <p:nvPr/>
        </p:nvSpPr>
        <p:spPr>
          <a:xfrm>
            <a:off x="2921000" y="301534"/>
            <a:ext cx="6096000" cy="595932"/>
          </a:xfrm>
          <a:prstGeom prst="rect">
            <a:avLst/>
          </a:prstGeom>
          <a:noFill/>
        </p:spPr>
        <p:txBody>
          <a:bodyPr wrap="square">
            <a:spAutoFit/>
          </a:bodyPr>
          <a:lstStyle/>
          <a:p>
            <a:pPr marL="0" marR="0" algn="ctr">
              <a:lnSpc>
                <a:spcPct val="107000"/>
              </a:lnSpc>
              <a:spcBef>
                <a:spcPts val="0"/>
              </a:spcBef>
              <a:spcAft>
                <a:spcPts val="800"/>
              </a:spcAft>
            </a:pP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Area E</a:t>
            </a:r>
            <a:r>
              <a:rPr lang="en-US" sz="3200" b="1" kern="100" dirty="0">
                <a:latin typeface="Calibri" panose="020F0502020204030204" pitchFamily="34" charset="0"/>
                <a:ea typeface="Calibri" panose="020F0502020204030204" pitchFamily="34" charset="0"/>
                <a:cs typeface="Times New Roman" panose="02020603050405020304" pitchFamily="18" charset="0"/>
              </a:rPr>
              <a:t> </a:t>
            </a: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total goal: US$1,271,916.02</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6689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8F98E16-AC1E-5EEE-4C37-FC229676AC91}"/>
              </a:ext>
            </a:extLst>
          </p:cNvPr>
          <p:cNvGraphicFramePr>
            <a:graphicFrameLocks noGrp="1"/>
          </p:cNvGraphicFramePr>
          <p:nvPr/>
        </p:nvGraphicFramePr>
        <p:xfrm>
          <a:off x="1905000" y="1075266"/>
          <a:ext cx="8128002" cy="5148687"/>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1283206001"/>
                    </a:ext>
                  </a:extLst>
                </a:gridCol>
                <a:gridCol w="1354667">
                  <a:extLst>
                    <a:ext uri="{9D8B030D-6E8A-4147-A177-3AD203B41FA5}">
                      <a16:colId xmlns:a16="http://schemas.microsoft.com/office/drawing/2014/main" val="1823825915"/>
                    </a:ext>
                  </a:extLst>
                </a:gridCol>
                <a:gridCol w="1354667">
                  <a:extLst>
                    <a:ext uri="{9D8B030D-6E8A-4147-A177-3AD203B41FA5}">
                      <a16:colId xmlns:a16="http://schemas.microsoft.com/office/drawing/2014/main" val="779196643"/>
                    </a:ext>
                  </a:extLst>
                </a:gridCol>
                <a:gridCol w="1354667">
                  <a:extLst>
                    <a:ext uri="{9D8B030D-6E8A-4147-A177-3AD203B41FA5}">
                      <a16:colId xmlns:a16="http://schemas.microsoft.com/office/drawing/2014/main" val="1603587008"/>
                    </a:ext>
                  </a:extLst>
                </a:gridCol>
                <a:gridCol w="1354667">
                  <a:extLst>
                    <a:ext uri="{9D8B030D-6E8A-4147-A177-3AD203B41FA5}">
                      <a16:colId xmlns:a16="http://schemas.microsoft.com/office/drawing/2014/main" val="3914111217"/>
                    </a:ext>
                  </a:extLst>
                </a:gridCol>
                <a:gridCol w="1354667">
                  <a:extLst>
                    <a:ext uri="{9D8B030D-6E8A-4147-A177-3AD203B41FA5}">
                      <a16:colId xmlns:a16="http://schemas.microsoft.com/office/drawing/2014/main" val="338453481"/>
                    </a:ext>
                  </a:extLst>
                </a:gridCol>
              </a:tblGrid>
              <a:tr h="370840">
                <a:tc>
                  <a:txBody>
                    <a:bodyPr/>
                    <a:lstStyle/>
                    <a:p>
                      <a:pPr marL="0" marR="0" algn="ctr">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District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Membership</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Total % of Goal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District Goal In Dollars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2023-2024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      Goal</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2022-2023</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Times New Roman" panose="02020603050405020304" pitchFamily="18" charset="0"/>
                        </a:rPr>
                        <a:t>Fundraising</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100816"/>
                  </a:ext>
                </a:extLst>
              </a:tr>
              <a:tr h="370840">
                <a:tc>
                  <a:txBody>
                    <a:bodyPr/>
                    <a:lstStyle/>
                    <a:p>
                      <a:pPr algn="l" fontAlgn="b"/>
                      <a:r>
                        <a:rPr lang="en-US" sz="1400" b="1" i="0" u="none" strike="noStrike" dirty="0">
                          <a:solidFill>
                            <a:schemeClr val="tx1"/>
                          </a:solidFill>
                          <a:effectLst/>
                          <a:latin typeface="+mn-lt"/>
                        </a:rPr>
                        <a:t>108TA2</a:t>
                      </a:r>
                    </a:p>
                  </a:txBody>
                  <a:tcPr marL="9525" marR="9525" marT="9525" marB="0" anchor="b"/>
                </a:tc>
                <a:tc>
                  <a:txBody>
                    <a:bodyPr/>
                    <a:lstStyle/>
                    <a:p>
                      <a:pPr algn="r" fontAlgn="b"/>
                      <a:r>
                        <a:rPr lang="en-US" sz="1400" b="1" i="0" u="none" strike="noStrike">
                          <a:solidFill>
                            <a:schemeClr val="tx1"/>
                          </a:solidFill>
                          <a:effectLst/>
                          <a:latin typeface="+mn-lt"/>
                        </a:rPr>
                        <a:t>1436</a:t>
                      </a:r>
                    </a:p>
                  </a:txBody>
                  <a:tcPr marL="9525" marR="9525" marT="9525" marB="0" anchor="b"/>
                </a:tc>
                <a:tc>
                  <a:txBody>
                    <a:bodyPr/>
                    <a:lstStyle/>
                    <a:p>
                      <a:endParaRPr lang="en-US" sz="1400" b="1">
                        <a:solidFill>
                          <a:schemeClr val="tx1"/>
                        </a:solidFill>
                        <a:latin typeface="+mn-lt"/>
                      </a:endParaRPr>
                    </a:p>
                  </a:txBody>
                  <a:tcPr/>
                </a:tc>
                <a:tc>
                  <a:txBody>
                    <a:bodyPr/>
                    <a:lstStyle/>
                    <a:p>
                      <a:endParaRPr lang="en-US" sz="1400" b="1">
                        <a:solidFill>
                          <a:schemeClr val="tx1"/>
                        </a:solidFill>
                        <a:latin typeface="+mn-lt"/>
                      </a:endParaRPr>
                    </a:p>
                  </a:txBody>
                  <a:tcPr/>
                </a:tc>
                <a:tc>
                  <a:txBody>
                    <a:bodyPr/>
                    <a:lstStyle/>
                    <a:p>
                      <a:endParaRPr lang="en-US" sz="1400" b="1">
                        <a:solidFill>
                          <a:schemeClr val="tx1"/>
                        </a:solidFill>
                        <a:latin typeface="+mn-lt"/>
                      </a:endParaRPr>
                    </a:p>
                  </a:txBody>
                  <a:tcPr/>
                </a:tc>
                <a:tc>
                  <a:txBody>
                    <a:bodyPr/>
                    <a:lstStyle/>
                    <a:p>
                      <a:pPr algn="ctr" fontAlgn="b"/>
                      <a:r>
                        <a:rPr lang="en-US" sz="1400" b="1" i="0" u="none" strike="noStrike" dirty="0">
                          <a:solidFill>
                            <a:schemeClr val="tx1"/>
                          </a:solidFill>
                          <a:effectLst/>
                          <a:latin typeface="+mn-lt"/>
                        </a:rPr>
                        <a:t>$82,523</a:t>
                      </a:r>
                    </a:p>
                  </a:txBody>
                  <a:tcPr marL="9525" marR="9525" marT="9525" marB="0" anchor="b"/>
                </a:tc>
                <a:extLst>
                  <a:ext uri="{0D108BD9-81ED-4DB2-BD59-A6C34878D82A}">
                    <a16:rowId xmlns:a16="http://schemas.microsoft.com/office/drawing/2014/main" val="2942013761"/>
                  </a:ext>
                </a:extLst>
              </a:tr>
              <a:tr h="370840">
                <a:tc>
                  <a:txBody>
                    <a:bodyPr/>
                    <a:lstStyle/>
                    <a:p>
                      <a:pPr algn="l" fontAlgn="b"/>
                      <a:r>
                        <a:rPr lang="en-US" sz="1400" b="1" i="0" u="none" strike="noStrike" dirty="0">
                          <a:solidFill>
                            <a:schemeClr val="tx1"/>
                          </a:solidFill>
                          <a:effectLst/>
                          <a:latin typeface="+mn-lt"/>
                        </a:rPr>
                        <a:t>108TA3</a:t>
                      </a:r>
                    </a:p>
                  </a:txBody>
                  <a:tcPr marL="9525" marR="9525" marT="9525" marB="0" anchor="b"/>
                </a:tc>
                <a:tc>
                  <a:txBody>
                    <a:bodyPr/>
                    <a:lstStyle/>
                    <a:p>
                      <a:pPr algn="r" fontAlgn="b"/>
                      <a:r>
                        <a:rPr lang="en-US" sz="1400" b="1" i="0" u="none" strike="noStrike">
                          <a:solidFill>
                            <a:schemeClr val="tx1"/>
                          </a:solidFill>
                          <a:effectLst/>
                          <a:latin typeface="+mn-lt"/>
                        </a:rPr>
                        <a:t>1443</a:t>
                      </a:r>
                    </a:p>
                  </a:txBody>
                  <a:tcPr marL="9525" marR="9525" marT="9525" marB="0" anchor="b"/>
                </a:tc>
                <a:tc>
                  <a:txBody>
                    <a:bodyPr/>
                    <a:lstStyle/>
                    <a:p>
                      <a:endParaRPr lang="en-US" sz="1400" b="1">
                        <a:solidFill>
                          <a:schemeClr val="tx1"/>
                        </a:solidFill>
                        <a:latin typeface="+mn-lt"/>
                      </a:endParaRPr>
                    </a:p>
                  </a:txBody>
                  <a:tcPr/>
                </a:tc>
                <a:tc>
                  <a:txBody>
                    <a:bodyPr/>
                    <a:lstStyle/>
                    <a:p>
                      <a:endParaRPr lang="en-US" sz="1400" b="1">
                        <a:solidFill>
                          <a:schemeClr val="tx1"/>
                        </a:solidFill>
                        <a:latin typeface="+mn-lt"/>
                      </a:endParaRPr>
                    </a:p>
                  </a:txBody>
                  <a:tcPr/>
                </a:tc>
                <a:tc>
                  <a:txBody>
                    <a:bodyPr/>
                    <a:lstStyle/>
                    <a:p>
                      <a:endParaRPr lang="en-US" sz="1400" b="1">
                        <a:solidFill>
                          <a:schemeClr val="tx1"/>
                        </a:solidFill>
                        <a:latin typeface="+mn-lt"/>
                      </a:endParaRPr>
                    </a:p>
                  </a:txBody>
                  <a:tcPr/>
                </a:tc>
                <a:tc>
                  <a:txBody>
                    <a:bodyPr/>
                    <a:lstStyle/>
                    <a:p>
                      <a:pPr algn="ctr" fontAlgn="b"/>
                      <a:r>
                        <a:rPr lang="en-US" sz="1400" b="1" i="0" u="none" strike="noStrike">
                          <a:solidFill>
                            <a:schemeClr val="tx1"/>
                          </a:solidFill>
                          <a:effectLst/>
                          <a:latin typeface="+mn-lt"/>
                        </a:rPr>
                        <a:t>$64,598</a:t>
                      </a:r>
                    </a:p>
                  </a:txBody>
                  <a:tcPr marL="9525" marR="9525" marT="9525" marB="0" anchor="b"/>
                </a:tc>
                <a:extLst>
                  <a:ext uri="{0D108BD9-81ED-4DB2-BD59-A6C34878D82A}">
                    <a16:rowId xmlns:a16="http://schemas.microsoft.com/office/drawing/2014/main" val="4261320121"/>
                  </a:ext>
                </a:extLst>
              </a:tr>
              <a:tr h="428414">
                <a:tc>
                  <a:txBody>
                    <a:bodyPr/>
                    <a:lstStyle/>
                    <a:p>
                      <a:pPr algn="l" fontAlgn="b"/>
                      <a:r>
                        <a:rPr lang="en-US" sz="1400" b="1" i="0" u="none" strike="noStrike" dirty="0">
                          <a:solidFill>
                            <a:schemeClr val="tx1"/>
                          </a:solidFill>
                          <a:effectLst/>
                          <a:latin typeface="+mn-lt"/>
                        </a:rPr>
                        <a:t>108TB</a:t>
                      </a:r>
                    </a:p>
                  </a:txBody>
                  <a:tcPr marL="9525" marR="9525" marT="9525" marB="0" anchor="b"/>
                </a:tc>
                <a:tc>
                  <a:txBody>
                    <a:bodyPr/>
                    <a:lstStyle/>
                    <a:p>
                      <a:pPr algn="r" fontAlgn="b"/>
                      <a:r>
                        <a:rPr lang="en-US" sz="1400" b="1" i="0" u="none" strike="noStrike">
                          <a:solidFill>
                            <a:schemeClr val="tx1"/>
                          </a:solidFill>
                          <a:effectLst/>
                          <a:latin typeface="+mn-lt"/>
                        </a:rPr>
                        <a:t>2356</a:t>
                      </a:r>
                    </a:p>
                  </a:txBody>
                  <a:tcPr marL="9525" marR="9525" marT="9525" marB="0" anchor="b"/>
                </a:tc>
                <a:tc>
                  <a:txBody>
                    <a:bodyPr/>
                    <a:lstStyle/>
                    <a:p>
                      <a:endParaRPr lang="en-US" sz="1400" b="1">
                        <a:solidFill>
                          <a:schemeClr val="tx1"/>
                        </a:solidFill>
                        <a:latin typeface="+mn-lt"/>
                      </a:endParaRPr>
                    </a:p>
                  </a:txBody>
                  <a:tcPr/>
                </a:tc>
                <a:tc>
                  <a:txBody>
                    <a:bodyPr/>
                    <a:lstStyle/>
                    <a:p>
                      <a:endParaRPr lang="en-US" sz="1400" b="1">
                        <a:solidFill>
                          <a:schemeClr val="tx1"/>
                        </a:solidFill>
                        <a:latin typeface="+mn-lt"/>
                      </a:endParaRPr>
                    </a:p>
                  </a:txBody>
                  <a:tcPr/>
                </a:tc>
                <a:tc>
                  <a:txBody>
                    <a:bodyPr/>
                    <a:lstStyle/>
                    <a:p>
                      <a:endParaRPr lang="en-US" sz="1400" b="1">
                        <a:solidFill>
                          <a:schemeClr val="tx1"/>
                        </a:solidFill>
                        <a:latin typeface="+mn-lt"/>
                      </a:endParaRPr>
                    </a:p>
                  </a:txBody>
                  <a:tcPr/>
                </a:tc>
                <a:tc>
                  <a:txBody>
                    <a:bodyPr/>
                    <a:lstStyle/>
                    <a:p>
                      <a:pPr algn="ctr" fontAlgn="b"/>
                      <a:r>
                        <a:rPr lang="en-US" sz="1400" b="1" i="0" u="none" strike="noStrike" dirty="0">
                          <a:solidFill>
                            <a:schemeClr val="tx1"/>
                          </a:solidFill>
                          <a:effectLst/>
                          <a:latin typeface="+mn-lt"/>
                        </a:rPr>
                        <a:t>$119,866</a:t>
                      </a:r>
                    </a:p>
                  </a:txBody>
                  <a:tcPr marL="9525" marR="9525" marT="9525" marB="0" anchor="b"/>
                </a:tc>
                <a:extLst>
                  <a:ext uri="{0D108BD9-81ED-4DB2-BD59-A6C34878D82A}">
                    <a16:rowId xmlns:a16="http://schemas.microsoft.com/office/drawing/2014/main" val="1447421543"/>
                  </a:ext>
                </a:extLst>
              </a:tr>
              <a:tr h="370840">
                <a:tc>
                  <a:txBody>
                    <a:bodyPr/>
                    <a:lstStyle/>
                    <a:p>
                      <a:pPr algn="l" fontAlgn="b"/>
                      <a:r>
                        <a:rPr lang="en-US" sz="1400" b="1" i="0" u="none" strike="noStrike" dirty="0">
                          <a:solidFill>
                            <a:schemeClr val="tx1"/>
                          </a:solidFill>
                          <a:effectLst/>
                          <a:latin typeface="+mn-lt"/>
                        </a:rPr>
                        <a:t>115CN</a:t>
                      </a:r>
                    </a:p>
                  </a:txBody>
                  <a:tcPr marL="9525" marR="9525" marT="9525" marB="0" anchor="b"/>
                </a:tc>
                <a:tc>
                  <a:txBody>
                    <a:bodyPr/>
                    <a:lstStyle/>
                    <a:p>
                      <a:pPr algn="r" fontAlgn="b"/>
                      <a:r>
                        <a:rPr lang="en-US" sz="1400" b="1" i="0" u="none" strike="noStrike">
                          <a:solidFill>
                            <a:schemeClr val="tx1"/>
                          </a:solidFill>
                          <a:effectLst/>
                          <a:latin typeface="+mn-lt"/>
                        </a:rPr>
                        <a:t>1190</a:t>
                      </a:r>
                    </a:p>
                  </a:txBody>
                  <a:tcPr marL="9525" marR="9525" marT="9525" marB="0" anchor="b"/>
                </a:tc>
                <a:tc>
                  <a:txBody>
                    <a:bodyPr/>
                    <a:lstStyle/>
                    <a:p>
                      <a:endParaRPr lang="en-US" sz="1400" b="1">
                        <a:solidFill>
                          <a:schemeClr val="tx1"/>
                        </a:solidFill>
                        <a:latin typeface="+mn-lt"/>
                      </a:endParaRPr>
                    </a:p>
                  </a:txBody>
                  <a:tcPr/>
                </a:tc>
                <a:tc>
                  <a:txBody>
                    <a:bodyPr/>
                    <a:lstStyle/>
                    <a:p>
                      <a:endParaRPr lang="en-US" sz="1400" b="1" dirty="0">
                        <a:solidFill>
                          <a:schemeClr val="tx1"/>
                        </a:solidFill>
                        <a:latin typeface="+mn-lt"/>
                      </a:endParaRPr>
                    </a:p>
                  </a:txBody>
                  <a:tcPr/>
                </a:tc>
                <a:tc>
                  <a:txBody>
                    <a:bodyPr/>
                    <a:lstStyle/>
                    <a:p>
                      <a:endParaRPr lang="en-US" sz="1400" b="1">
                        <a:solidFill>
                          <a:schemeClr val="tx1"/>
                        </a:solidFill>
                        <a:latin typeface="+mn-lt"/>
                      </a:endParaRPr>
                    </a:p>
                  </a:txBody>
                  <a:tcPr/>
                </a:tc>
                <a:tc>
                  <a:txBody>
                    <a:bodyPr/>
                    <a:lstStyle/>
                    <a:p>
                      <a:pPr algn="ctr" fontAlgn="b"/>
                      <a:r>
                        <a:rPr lang="en-US" sz="1400" b="1" i="0" u="none" strike="noStrike" dirty="0">
                          <a:solidFill>
                            <a:schemeClr val="tx1"/>
                          </a:solidFill>
                          <a:effectLst/>
                          <a:latin typeface="+mn-lt"/>
                        </a:rPr>
                        <a:t>$13,933</a:t>
                      </a:r>
                    </a:p>
                  </a:txBody>
                  <a:tcPr marL="9525" marR="9525" marT="9525" marB="0" anchor="b"/>
                </a:tc>
                <a:extLst>
                  <a:ext uri="{0D108BD9-81ED-4DB2-BD59-A6C34878D82A}">
                    <a16:rowId xmlns:a16="http://schemas.microsoft.com/office/drawing/2014/main" val="1251567786"/>
                  </a:ext>
                </a:extLst>
              </a:tr>
              <a:tr h="370840">
                <a:tc>
                  <a:txBody>
                    <a:bodyPr/>
                    <a:lstStyle/>
                    <a:p>
                      <a:pPr algn="l" fontAlgn="b"/>
                      <a:r>
                        <a:rPr lang="en-US" sz="1400" b="1" i="0" u="none" strike="noStrike" dirty="0">
                          <a:solidFill>
                            <a:schemeClr val="tx1"/>
                          </a:solidFill>
                          <a:effectLst/>
                          <a:latin typeface="+mn-lt"/>
                        </a:rPr>
                        <a:t>115CS</a:t>
                      </a:r>
                    </a:p>
                  </a:txBody>
                  <a:tcPr marL="9525" marR="9525" marT="9525" marB="0" anchor="b"/>
                </a:tc>
                <a:tc>
                  <a:txBody>
                    <a:bodyPr/>
                    <a:lstStyle/>
                    <a:p>
                      <a:pPr algn="r" fontAlgn="b"/>
                      <a:r>
                        <a:rPr lang="en-US" sz="1400" b="1" i="0" u="none" strike="noStrike">
                          <a:solidFill>
                            <a:schemeClr val="tx1"/>
                          </a:solidFill>
                          <a:effectLst/>
                          <a:latin typeface="+mn-lt"/>
                        </a:rPr>
                        <a:t>1195</a:t>
                      </a:r>
                    </a:p>
                  </a:txBody>
                  <a:tcPr marL="9525" marR="9525" marT="9525" marB="0" anchor="b"/>
                </a:tc>
                <a:tc>
                  <a:txBody>
                    <a:bodyPr/>
                    <a:lstStyle/>
                    <a:p>
                      <a:endParaRPr lang="en-US" sz="1400" b="1">
                        <a:solidFill>
                          <a:schemeClr val="tx1"/>
                        </a:solidFill>
                        <a:latin typeface="+mn-lt"/>
                      </a:endParaRPr>
                    </a:p>
                  </a:txBody>
                  <a:tcPr/>
                </a:tc>
                <a:tc>
                  <a:txBody>
                    <a:bodyPr/>
                    <a:lstStyle/>
                    <a:p>
                      <a:endParaRPr lang="en-US" sz="1400" b="1">
                        <a:solidFill>
                          <a:schemeClr val="tx1"/>
                        </a:solidFill>
                        <a:latin typeface="+mn-lt"/>
                      </a:endParaRPr>
                    </a:p>
                  </a:txBody>
                  <a:tcPr/>
                </a:tc>
                <a:tc>
                  <a:txBody>
                    <a:bodyPr/>
                    <a:lstStyle/>
                    <a:p>
                      <a:endParaRPr lang="en-US" sz="1400" b="1">
                        <a:solidFill>
                          <a:schemeClr val="tx1"/>
                        </a:solidFill>
                        <a:latin typeface="+mn-lt"/>
                      </a:endParaRPr>
                    </a:p>
                  </a:txBody>
                  <a:tcPr/>
                </a:tc>
                <a:tc>
                  <a:txBody>
                    <a:bodyPr/>
                    <a:lstStyle/>
                    <a:p>
                      <a:pPr algn="ctr" fontAlgn="b"/>
                      <a:r>
                        <a:rPr lang="en-US" sz="1400" b="1" i="0" u="none" strike="noStrike" dirty="0">
                          <a:solidFill>
                            <a:schemeClr val="tx1"/>
                          </a:solidFill>
                          <a:effectLst/>
                          <a:latin typeface="+mn-lt"/>
                        </a:rPr>
                        <a:t>$9,618</a:t>
                      </a:r>
                    </a:p>
                  </a:txBody>
                  <a:tcPr marL="9525" marR="9525" marT="9525" marB="0" anchor="b"/>
                </a:tc>
                <a:extLst>
                  <a:ext uri="{0D108BD9-81ED-4DB2-BD59-A6C34878D82A}">
                    <a16:rowId xmlns:a16="http://schemas.microsoft.com/office/drawing/2014/main" val="4142138994"/>
                  </a:ext>
                </a:extLst>
              </a:tr>
              <a:tr h="370840">
                <a:tc>
                  <a:txBody>
                    <a:bodyPr/>
                    <a:lstStyle/>
                    <a:p>
                      <a:pPr algn="l" fontAlgn="b"/>
                      <a:r>
                        <a:rPr lang="en-US" sz="1400" b="1" i="0" u="none" strike="noStrike" dirty="0">
                          <a:solidFill>
                            <a:schemeClr val="tx1"/>
                          </a:solidFill>
                          <a:effectLst/>
                          <a:latin typeface="+mn-lt"/>
                        </a:rPr>
                        <a:t>116 A</a:t>
                      </a:r>
                    </a:p>
                  </a:txBody>
                  <a:tcPr marL="9525" marR="9525" marT="9525" marB="0" anchor="b"/>
                </a:tc>
                <a:tc>
                  <a:txBody>
                    <a:bodyPr/>
                    <a:lstStyle/>
                    <a:p>
                      <a:pPr algn="r" fontAlgn="b"/>
                      <a:r>
                        <a:rPr lang="en-US" sz="1400" b="1" i="0" u="none" strike="noStrike">
                          <a:solidFill>
                            <a:schemeClr val="tx1"/>
                          </a:solidFill>
                          <a:effectLst/>
                          <a:latin typeface="+mn-lt"/>
                        </a:rPr>
                        <a:t>649</a:t>
                      </a:r>
                    </a:p>
                  </a:txBody>
                  <a:tcPr marL="9525" marR="9525" marT="9525" marB="0" anchor="b"/>
                </a:tc>
                <a:tc>
                  <a:txBody>
                    <a:bodyPr/>
                    <a:lstStyle/>
                    <a:p>
                      <a:endParaRPr lang="en-US" sz="1400" b="1" dirty="0">
                        <a:solidFill>
                          <a:schemeClr val="tx1"/>
                        </a:solidFill>
                        <a:latin typeface="+mn-lt"/>
                      </a:endParaRPr>
                    </a:p>
                  </a:txBody>
                  <a:tcPr/>
                </a:tc>
                <a:tc>
                  <a:txBody>
                    <a:bodyPr/>
                    <a:lstStyle/>
                    <a:p>
                      <a:endParaRPr lang="en-US" sz="1400" b="1">
                        <a:solidFill>
                          <a:schemeClr val="tx1"/>
                        </a:solidFill>
                        <a:latin typeface="+mn-lt"/>
                      </a:endParaRPr>
                    </a:p>
                  </a:txBody>
                  <a:tcPr/>
                </a:tc>
                <a:tc>
                  <a:txBody>
                    <a:bodyPr/>
                    <a:lstStyle/>
                    <a:p>
                      <a:endParaRPr lang="en-US" sz="1400" b="1">
                        <a:solidFill>
                          <a:schemeClr val="tx1"/>
                        </a:solidFill>
                        <a:latin typeface="+mn-lt"/>
                      </a:endParaRPr>
                    </a:p>
                  </a:txBody>
                  <a:tcPr/>
                </a:tc>
                <a:tc>
                  <a:txBody>
                    <a:bodyPr/>
                    <a:lstStyle/>
                    <a:p>
                      <a:pPr algn="ctr" fontAlgn="b"/>
                      <a:r>
                        <a:rPr lang="en-US" sz="1400" b="1" i="0" u="none" strike="noStrike" dirty="0">
                          <a:solidFill>
                            <a:schemeClr val="tx1"/>
                          </a:solidFill>
                          <a:effectLst/>
                          <a:latin typeface="+mn-lt"/>
                        </a:rPr>
                        <a:t>$11,322</a:t>
                      </a:r>
                    </a:p>
                  </a:txBody>
                  <a:tcPr marL="9525" marR="9525" marT="9525" marB="0" anchor="b"/>
                </a:tc>
                <a:extLst>
                  <a:ext uri="{0D108BD9-81ED-4DB2-BD59-A6C34878D82A}">
                    <a16:rowId xmlns:a16="http://schemas.microsoft.com/office/drawing/2014/main" val="3736681906"/>
                  </a:ext>
                </a:extLst>
              </a:tr>
              <a:tr h="370840">
                <a:tc>
                  <a:txBody>
                    <a:bodyPr/>
                    <a:lstStyle/>
                    <a:p>
                      <a:pPr algn="l" fontAlgn="b"/>
                      <a:r>
                        <a:rPr lang="en-US" sz="1400" b="1" i="0" u="none" strike="noStrike" dirty="0">
                          <a:solidFill>
                            <a:schemeClr val="tx1"/>
                          </a:solidFill>
                          <a:effectLst/>
                          <a:latin typeface="+mn-lt"/>
                        </a:rPr>
                        <a:t>116 B</a:t>
                      </a:r>
                    </a:p>
                  </a:txBody>
                  <a:tcPr marL="9525" marR="9525" marT="9525" marB="0" anchor="b"/>
                </a:tc>
                <a:tc>
                  <a:txBody>
                    <a:bodyPr/>
                    <a:lstStyle/>
                    <a:p>
                      <a:pPr algn="r" fontAlgn="b"/>
                      <a:r>
                        <a:rPr lang="en-US" sz="1400" b="1" i="0" u="none" strike="noStrike">
                          <a:solidFill>
                            <a:schemeClr val="tx1"/>
                          </a:solidFill>
                          <a:effectLst/>
                          <a:latin typeface="+mn-lt"/>
                        </a:rPr>
                        <a:t>850</a:t>
                      </a:r>
                    </a:p>
                  </a:txBody>
                  <a:tcPr marL="9525" marR="9525" marT="9525" marB="0" anchor="b"/>
                </a:tc>
                <a:tc>
                  <a:txBody>
                    <a:bodyPr/>
                    <a:lstStyle/>
                    <a:p>
                      <a:endParaRPr lang="en-US" sz="1400" b="1">
                        <a:solidFill>
                          <a:schemeClr val="tx1"/>
                        </a:solidFill>
                        <a:latin typeface="+mn-lt"/>
                      </a:endParaRPr>
                    </a:p>
                  </a:txBody>
                  <a:tcPr/>
                </a:tc>
                <a:tc>
                  <a:txBody>
                    <a:bodyPr/>
                    <a:lstStyle/>
                    <a:p>
                      <a:endParaRPr lang="en-US" sz="1400" b="1">
                        <a:solidFill>
                          <a:schemeClr val="tx1"/>
                        </a:solidFill>
                        <a:latin typeface="+mn-lt"/>
                      </a:endParaRPr>
                    </a:p>
                  </a:txBody>
                  <a:tcPr/>
                </a:tc>
                <a:tc>
                  <a:txBody>
                    <a:bodyPr/>
                    <a:lstStyle/>
                    <a:p>
                      <a:endParaRPr lang="en-US" sz="1400" b="1">
                        <a:solidFill>
                          <a:schemeClr val="tx1"/>
                        </a:solidFill>
                        <a:latin typeface="+mn-lt"/>
                      </a:endParaRPr>
                    </a:p>
                  </a:txBody>
                  <a:tcPr/>
                </a:tc>
                <a:tc>
                  <a:txBody>
                    <a:bodyPr/>
                    <a:lstStyle/>
                    <a:p>
                      <a:pPr algn="ctr" fontAlgn="b"/>
                      <a:r>
                        <a:rPr lang="en-US" sz="1400" b="1" i="0" u="none" strike="noStrike" dirty="0">
                          <a:solidFill>
                            <a:schemeClr val="tx1"/>
                          </a:solidFill>
                          <a:effectLst/>
                          <a:latin typeface="+mn-lt"/>
                        </a:rPr>
                        <a:t>$66,070</a:t>
                      </a:r>
                    </a:p>
                  </a:txBody>
                  <a:tcPr marL="9525" marR="9525" marT="9525" marB="0" anchor="b"/>
                </a:tc>
                <a:extLst>
                  <a:ext uri="{0D108BD9-81ED-4DB2-BD59-A6C34878D82A}">
                    <a16:rowId xmlns:a16="http://schemas.microsoft.com/office/drawing/2014/main" val="367306402"/>
                  </a:ext>
                </a:extLst>
              </a:tr>
              <a:tr h="370840">
                <a:tc>
                  <a:txBody>
                    <a:bodyPr/>
                    <a:lstStyle/>
                    <a:p>
                      <a:pPr algn="l" fontAlgn="b"/>
                      <a:r>
                        <a:rPr lang="en-US" sz="1400" b="1" i="0" u="none" strike="noStrike" dirty="0">
                          <a:solidFill>
                            <a:schemeClr val="tx1"/>
                          </a:solidFill>
                          <a:effectLst/>
                          <a:latin typeface="+mn-lt"/>
                        </a:rPr>
                        <a:t>117 A</a:t>
                      </a:r>
                    </a:p>
                  </a:txBody>
                  <a:tcPr marL="9525" marR="9525" marT="9525" marB="0" anchor="b"/>
                </a:tc>
                <a:tc>
                  <a:txBody>
                    <a:bodyPr/>
                    <a:lstStyle/>
                    <a:p>
                      <a:pPr algn="r" fontAlgn="b"/>
                      <a:r>
                        <a:rPr lang="en-US" sz="1400" b="1" i="0" u="none" strike="noStrike">
                          <a:solidFill>
                            <a:schemeClr val="tx1"/>
                          </a:solidFill>
                          <a:effectLst/>
                          <a:latin typeface="+mn-lt"/>
                        </a:rPr>
                        <a:t>974</a:t>
                      </a:r>
                    </a:p>
                  </a:txBody>
                  <a:tcPr marL="9525" marR="9525" marT="9525" marB="0" anchor="b"/>
                </a:tc>
                <a:tc>
                  <a:txBody>
                    <a:bodyPr/>
                    <a:lstStyle/>
                    <a:p>
                      <a:endParaRPr lang="en-US" sz="1400" b="1">
                        <a:solidFill>
                          <a:schemeClr val="tx1"/>
                        </a:solidFill>
                        <a:latin typeface="+mn-lt"/>
                      </a:endParaRPr>
                    </a:p>
                  </a:txBody>
                  <a:tcPr/>
                </a:tc>
                <a:tc>
                  <a:txBody>
                    <a:bodyPr/>
                    <a:lstStyle/>
                    <a:p>
                      <a:endParaRPr lang="en-US" sz="1400" b="1">
                        <a:solidFill>
                          <a:schemeClr val="tx1"/>
                        </a:solidFill>
                        <a:latin typeface="+mn-lt"/>
                      </a:endParaRPr>
                    </a:p>
                  </a:txBody>
                  <a:tcPr/>
                </a:tc>
                <a:tc>
                  <a:txBody>
                    <a:bodyPr/>
                    <a:lstStyle/>
                    <a:p>
                      <a:endParaRPr lang="en-US" sz="1400" b="1">
                        <a:solidFill>
                          <a:schemeClr val="tx1"/>
                        </a:solidFill>
                        <a:latin typeface="+mn-lt"/>
                      </a:endParaRPr>
                    </a:p>
                  </a:txBody>
                  <a:tcPr/>
                </a:tc>
                <a:tc>
                  <a:txBody>
                    <a:bodyPr/>
                    <a:lstStyle/>
                    <a:p>
                      <a:pPr algn="ctr" fontAlgn="b"/>
                      <a:r>
                        <a:rPr lang="en-US" sz="1400" b="1" i="0" u="none" strike="noStrike" dirty="0">
                          <a:solidFill>
                            <a:schemeClr val="tx1"/>
                          </a:solidFill>
                          <a:effectLst/>
                          <a:latin typeface="+mn-lt"/>
                        </a:rPr>
                        <a:t>$5,649</a:t>
                      </a:r>
                    </a:p>
                  </a:txBody>
                  <a:tcPr marL="9525" marR="9525" marT="9525" marB="0" anchor="b"/>
                </a:tc>
                <a:extLst>
                  <a:ext uri="{0D108BD9-81ED-4DB2-BD59-A6C34878D82A}">
                    <a16:rowId xmlns:a16="http://schemas.microsoft.com/office/drawing/2014/main" val="2698272549"/>
                  </a:ext>
                </a:extLst>
              </a:tr>
              <a:tr h="370840">
                <a:tc>
                  <a:txBody>
                    <a:bodyPr/>
                    <a:lstStyle/>
                    <a:p>
                      <a:pPr algn="l" fontAlgn="b"/>
                      <a:r>
                        <a:rPr lang="en-US" sz="1400" b="1" i="0" u="none" strike="noStrike" dirty="0">
                          <a:solidFill>
                            <a:schemeClr val="tx1"/>
                          </a:solidFill>
                          <a:effectLst/>
                          <a:latin typeface="+mn-lt"/>
                        </a:rPr>
                        <a:t>117 B</a:t>
                      </a:r>
                    </a:p>
                  </a:txBody>
                  <a:tcPr marL="9525" marR="9525" marT="9525" marB="0" anchor="b"/>
                </a:tc>
                <a:tc>
                  <a:txBody>
                    <a:bodyPr/>
                    <a:lstStyle/>
                    <a:p>
                      <a:pPr algn="r" fontAlgn="b"/>
                      <a:r>
                        <a:rPr lang="en-US" sz="1400" b="1" i="0" u="none" strike="noStrike" dirty="0">
                          <a:solidFill>
                            <a:schemeClr val="tx1"/>
                          </a:solidFill>
                          <a:effectLst/>
                          <a:latin typeface="+mn-lt"/>
                        </a:rPr>
                        <a:t>995</a:t>
                      </a:r>
                    </a:p>
                  </a:txBody>
                  <a:tcPr marL="9525" marR="9525" marT="9525" marB="0" anchor="b"/>
                </a:tc>
                <a:tc>
                  <a:txBody>
                    <a:bodyPr/>
                    <a:lstStyle/>
                    <a:p>
                      <a:endParaRPr lang="en-US" sz="1400" b="1" dirty="0">
                        <a:solidFill>
                          <a:schemeClr val="tx1"/>
                        </a:solidFill>
                        <a:latin typeface="+mn-lt"/>
                      </a:endParaRPr>
                    </a:p>
                  </a:txBody>
                  <a:tcPr/>
                </a:tc>
                <a:tc>
                  <a:txBody>
                    <a:bodyPr/>
                    <a:lstStyle/>
                    <a:p>
                      <a:endParaRPr lang="en-US" sz="1400" b="1">
                        <a:solidFill>
                          <a:schemeClr val="tx1"/>
                        </a:solidFill>
                        <a:latin typeface="+mn-lt"/>
                      </a:endParaRPr>
                    </a:p>
                  </a:txBody>
                  <a:tcPr/>
                </a:tc>
                <a:tc>
                  <a:txBody>
                    <a:bodyPr/>
                    <a:lstStyle/>
                    <a:p>
                      <a:endParaRPr lang="en-US" sz="1400" b="1">
                        <a:solidFill>
                          <a:schemeClr val="tx1"/>
                        </a:solidFill>
                        <a:latin typeface="+mn-lt"/>
                      </a:endParaRPr>
                    </a:p>
                  </a:txBody>
                  <a:tcPr/>
                </a:tc>
                <a:tc>
                  <a:txBody>
                    <a:bodyPr/>
                    <a:lstStyle/>
                    <a:p>
                      <a:pPr algn="ctr" fontAlgn="b"/>
                      <a:r>
                        <a:rPr lang="en-US" sz="1400" b="1" i="0" u="none" strike="noStrike" dirty="0">
                          <a:solidFill>
                            <a:schemeClr val="tx1"/>
                          </a:solidFill>
                          <a:effectLst/>
                          <a:latin typeface="+mn-lt"/>
                        </a:rPr>
                        <a:t>$10,551</a:t>
                      </a:r>
                    </a:p>
                  </a:txBody>
                  <a:tcPr marL="9525" marR="9525" marT="9525" marB="0" anchor="b"/>
                </a:tc>
                <a:extLst>
                  <a:ext uri="{0D108BD9-81ED-4DB2-BD59-A6C34878D82A}">
                    <a16:rowId xmlns:a16="http://schemas.microsoft.com/office/drawing/2014/main" val="1450321713"/>
                  </a:ext>
                </a:extLst>
              </a:tr>
              <a:tr h="370840">
                <a:tc>
                  <a:txBody>
                    <a:bodyPr/>
                    <a:lstStyle/>
                    <a:p>
                      <a:pPr algn="l" fontAlgn="b"/>
                      <a:r>
                        <a:rPr lang="en-US" sz="1400" b="1" i="0" u="none" strike="noStrike" dirty="0">
                          <a:solidFill>
                            <a:schemeClr val="tx1"/>
                          </a:solidFill>
                          <a:effectLst/>
                          <a:latin typeface="+mn-lt"/>
                        </a:rPr>
                        <a:t>UNDISTRICTED CYPRUS</a:t>
                      </a:r>
                    </a:p>
                  </a:txBody>
                  <a:tcPr marL="9525" marR="9525" marT="9525" marB="0" anchor="b"/>
                </a:tc>
                <a:tc>
                  <a:txBody>
                    <a:bodyPr/>
                    <a:lstStyle/>
                    <a:p>
                      <a:pPr algn="r" fontAlgn="b"/>
                      <a:r>
                        <a:rPr lang="en-US" sz="1400" b="1" i="0" u="none" strike="noStrike" dirty="0">
                          <a:solidFill>
                            <a:schemeClr val="tx1"/>
                          </a:solidFill>
                          <a:effectLst/>
                          <a:latin typeface="+mn-lt"/>
                        </a:rPr>
                        <a:t>482</a:t>
                      </a:r>
                    </a:p>
                  </a:txBody>
                  <a:tcPr marL="9525" marR="9525" marT="9525" marB="0" anchor="b"/>
                </a:tc>
                <a:tc>
                  <a:txBody>
                    <a:bodyPr/>
                    <a:lstStyle/>
                    <a:p>
                      <a:endParaRPr lang="en-US" sz="1400" b="1">
                        <a:solidFill>
                          <a:schemeClr val="tx1"/>
                        </a:solidFill>
                        <a:latin typeface="+mn-lt"/>
                      </a:endParaRPr>
                    </a:p>
                  </a:txBody>
                  <a:tcPr/>
                </a:tc>
                <a:tc>
                  <a:txBody>
                    <a:bodyPr/>
                    <a:lstStyle/>
                    <a:p>
                      <a:endParaRPr lang="en-US" sz="1400" b="1">
                        <a:solidFill>
                          <a:schemeClr val="tx1"/>
                        </a:solidFill>
                        <a:latin typeface="+mn-lt"/>
                      </a:endParaRPr>
                    </a:p>
                  </a:txBody>
                  <a:tcPr/>
                </a:tc>
                <a:tc>
                  <a:txBody>
                    <a:bodyPr/>
                    <a:lstStyle/>
                    <a:p>
                      <a:endParaRPr lang="en-US" sz="1400" b="1">
                        <a:solidFill>
                          <a:schemeClr val="tx1"/>
                        </a:solidFill>
                        <a:latin typeface="+mn-lt"/>
                      </a:endParaRPr>
                    </a:p>
                  </a:txBody>
                  <a:tcPr/>
                </a:tc>
                <a:tc>
                  <a:txBody>
                    <a:bodyPr/>
                    <a:lstStyle/>
                    <a:p>
                      <a:pPr algn="ctr" fontAlgn="b"/>
                      <a:r>
                        <a:rPr lang="en-US" sz="1400" b="1" i="0" u="none" strike="noStrike" dirty="0">
                          <a:solidFill>
                            <a:schemeClr val="tx1"/>
                          </a:solidFill>
                          <a:effectLst/>
                          <a:latin typeface="+mn-lt"/>
                        </a:rPr>
                        <a:t>$3,580</a:t>
                      </a:r>
                    </a:p>
                  </a:txBody>
                  <a:tcPr marL="9525" marR="9525" marT="9525" marB="0" anchor="b"/>
                </a:tc>
                <a:extLst>
                  <a:ext uri="{0D108BD9-81ED-4DB2-BD59-A6C34878D82A}">
                    <a16:rowId xmlns:a16="http://schemas.microsoft.com/office/drawing/2014/main" val="2245399942"/>
                  </a:ext>
                </a:extLst>
              </a:tr>
              <a:tr h="370840">
                <a:tc>
                  <a:txBody>
                    <a:bodyPr/>
                    <a:lstStyle/>
                    <a:p>
                      <a:pPr algn="l" fontAlgn="b"/>
                      <a:r>
                        <a:rPr lang="en-US" sz="1400" b="1" i="0" u="none" strike="noStrike" dirty="0">
                          <a:solidFill>
                            <a:schemeClr val="tx1"/>
                          </a:solidFill>
                          <a:effectLst/>
                          <a:latin typeface="+mn-lt"/>
                        </a:rPr>
                        <a:t>MALTA               </a:t>
                      </a:r>
                    </a:p>
                  </a:txBody>
                  <a:tcPr marL="9525" marR="9525" marT="9525" marB="0" anchor="b"/>
                </a:tc>
                <a:tc>
                  <a:txBody>
                    <a:bodyPr/>
                    <a:lstStyle/>
                    <a:p>
                      <a:pPr algn="r" fontAlgn="b"/>
                      <a:r>
                        <a:rPr lang="en-US" sz="1400" b="1" i="0" u="none" strike="noStrike" dirty="0">
                          <a:solidFill>
                            <a:schemeClr val="tx1"/>
                          </a:solidFill>
                          <a:effectLst/>
                          <a:latin typeface="+mn-lt"/>
                        </a:rPr>
                        <a:t>112</a:t>
                      </a:r>
                    </a:p>
                  </a:txBody>
                  <a:tcPr marL="9525" marR="9525" marT="9525" marB="0" anchor="b"/>
                </a:tc>
                <a:tc>
                  <a:txBody>
                    <a:bodyPr/>
                    <a:lstStyle/>
                    <a:p>
                      <a:endParaRPr lang="en-US" sz="1400" b="1">
                        <a:solidFill>
                          <a:schemeClr val="tx1"/>
                        </a:solidFill>
                        <a:latin typeface="+mn-lt"/>
                      </a:endParaRPr>
                    </a:p>
                  </a:txBody>
                  <a:tcPr/>
                </a:tc>
                <a:tc>
                  <a:txBody>
                    <a:bodyPr/>
                    <a:lstStyle/>
                    <a:p>
                      <a:endParaRPr lang="en-US" sz="1400" b="1">
                        <a:solidFill>
                          <a:schemeClr val="tx1"/>
                        </a:solidFill>
                        <a:latin typeface="+mn-lt"/>
                      </a:endParaRPr>
                    </a:p>
                  </a:txBody>
                  <a:tcPr/>
                </a:tc>
                <a:tc>
                  <a:txBody>
                    <a:bodyPr/>
                    <a:lstStyle/>
                    <a:p>
                      <a:endParaRPr lang="en-US" sz="1400" b="1">
                        <a:solidFill>
                          <a:schemeClr val="tx1"/>
                        </a:solidFill>
                        <a:latin typeface="+mn-lt"/>
                      </a:endParaRPr>
                    </a:p>
                  </a:txBody>
                  <a:tcPr/>
                </a:tc>
                <a:tc>
                  <a:txBody>
                    <a:bodyPr/>
                    <a:lstStyle/>
                    <a:p>
                      <a:pPr algn="ctr" fontAlgn="b"/>
                      <a:r>
                        <a:rPr lang="en-US" sz="1400" b="1" i="0" u="none" strike="noStrike" dirty="0">
                          <a:solidFill>
                            <a:schemeClr val="tx1"/>
                          </a:solidFill>
                          <a:effectLst/>
                          <a:latin typeface="+mn-lt"/>
                        </a:rPr>
                        <a:t>$1,337</a:t>
                      </a:r>
                    </a:p>
                  </a:txBody>
                  <a:tcPr marL="9525" marR="9525" marT="9525" marB="0" anchor="b"/>
                </a:tc>
                <a:extLst>
                  <a:ext uri="{0D108BD9-81ED-4DB2-BD59-A6C34878D82A}">
                    <a16:rowId xmlns:a16="http://schemas.microsoft.com/office/drawing/2014/main" val="3290554293"/>
                  </a:ext>
                </a:extLst>
              </a:tr>
              <a:tr h="370840">
                <a:tc>
                  <a:txBody>
                    <a:bodyPr/>
                    <a:lstStyle/>
                    <a:p>
                      <a:pPr algn="l" fontAlgn="b"/>
                      <a:r>
                        <a:rPr lang="en-US" sz="1400" b="1" i="0" u="none" strike="noStrike" dirty="0">
                          <a:solidFill>
                            <a:schemeClr val="tx1"/>
                          </a:solidFill>
                          <a:effectLst/>
                          <a:latin typeface="+mn-lt"/>
                        </a:rPr>
                        <a:t>REP OF SAN MARINO   </a:t>
                      </a:r>
                    </a:p>
                  </a:txBody>
                  <a:tcPr marL="9525" marR="9525" marT="9525" marB="0" anchor="b"/>
                </a:tc>
                <a:tc>
                  <a:txBody>
                    <a:bodyPr/>
                    <a:lstStyle/>
                    <a:p>
                      <a:pPr algn="r" fontAlgn="b"/>
                      <a:r>
                        <a:rPr lang="en-US" sz="1400" b="1" i="0" u="none" strike="noStrike" dirty="0">
                          <a:solidFill>
                            <a:schemeClr val="tx1"/>
                          </a:solidFill>
                          <a:effectLst/>
                          <a:latin typeface="+mn-lt"/>
                        </a:rPr>
                        <a:t>39</a:t>
                      </a:r>
                    </a:p>
                  </a:txBody>
                  <a:tcPr marL="9525" marR="9525" marT="9525" marB="0" anchor="b"/>
                </a:tc>
                <a:tc>
                  <a:txBody>
                    <a:bodyPr/>
                    <a:lstStyle/>
                    <a:p>
                      <a:endParaRPr lang="en-US" sz="1400" b="1">
                        <a:solidFill>
                          <a:schemeClr val="tx1"/>
                        </a:solidFill>
                        <a:latin typeface="+mn-lt"/>
                      </a:endParaRPr>
                    </a:p>
                  </a:txBody>
                  <a:tcPr/>
                </a:tc>
                <a:tc>
                  <a:txBody>
                    <a:bodyPr/>
                    <a:lstStyle/>
                    <a:p>
                      <a:endParaRPr lang="en-US" sz="1400" b="1">
                        <a:solidFill>
                          <a:schemeClr val="tx1"/>
                        </a:solidFill>
                        <a:latin typeface="+mn-lt"/>
                      </a:endParaRPr>
                    </a:p>
                  </a:txBody>
                  <a:tcPr/>
                </a:tc>
                <a:tc>
                  <a:txBody>
                    <a:bodyPr/>
                    <a:lstStyle/>
                    <a:p>
                      <a:endParaRPr lang="en-US" sz="1400" b="1">
                        <a:solidFill>
                          <a:schemeClr val="tx1"/>
                        </a:solidFill>
                        <a:latin typeface="+mn-lt"/>
                      </a:endParaRPr>
                    </a:p>
                  </a:txBody>
                  <a:tcPr/>
                </a:tc>
                <a:tc>
                  <a:txBody>
                    <a:bodyPr/>
                    <a:lstStyle/>
                    <a:p>
                      <a:pPr algn="ctr" fontAlgn="b"/>
                      <a:r>
                        <a:rPr lang="en-US" sz="1400" b="1" i="0" u="none" strike="noStrike" dirty="0">
                          <a:solidFill>
                            <a:schemeClr val="tx1"/>
                          </a:solidFill>
                          <a:effectLst/>
                          <a:latin typeface="+mn-lt"/>
                        </a:rPr>
                        <a:t>$2,659</a:t>
                      </a:r>
                    </a:p>
                  </a:txBody>
                  <a:tcPr marL="9525" marR="9525" marT="9525" marB="0" anchor="b"/>
                </a:tc>
                <a:extLst>
                  <a:ext uri="{0D108BD9-81ED-4DB2-BD59-A6C34878D82A}">
                    <a16:rowId xmlns:a16="http://schemas.microsoft.com/office/drawing/2014/main" val="2029772016"/>
                  </a:ext>
                </a:extLst>
              </a:tr>
            </a:tbl>
          </a:graphicData>
        </a:graphic>
      </p:graphicFrame>
      <p:sp>
        <p:nvSpPr>
          <p:cNvPr id="4" name="TextBox 3">
            <a:extLst>
              <a:ext uri="{FF2B5EF4-FFF2-40B4-BE49-F238E27FC236}">
                <a16:creationId xmlns:a16="http://schemas.microsoft.com/office/drawing/2014/main" id="{DEDB8677-8E06-E481-FB37-54DB7A41EC50}"/>
              </a:ext>
            </a:extLst>
          </p:cNvPr>
          <p:cNvSpPr txBox="1"/>
          <p:nvPr/>
        </p:nvSpPr>
        <p:spPr>
          <a:xfrm>
            <a:off x="3048000" y="293008"/>
            <a:ext cx="6096000" cy="595932"/>
          </a:xfrm>
          <a:prstGeom prst="rect">
            <a:avLst/>
          </a:prstGeom>
          <a:noFill/>
        </p:spPr>
        <p:txBody>
          <a:bodyPr wrap="square">
            <a:spAutoFit/>
          </a:bodyPr>
          <a:lstStyle/>
          <a:p>
            <a:pPr marL="0" marR="0" algn="ctr">
              <a:lnSpc>
                <a:spcPct val="107000"/>
              </a:lnSpc>
              <a:spcBef>
                <a:spcPts val="0"/>
              </a:spcBef>
              <a:spcAft>
                <a:spcPts val="800"/>
              </a:spcAft>
            </a:pP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Area E</a:t>
            </a:r>
            <a:r>
              <a:rPr lang="en-US" sz="3200" b="1" kern="100" dirty="0">
                <a:latin typeface="Calibri" panose="020F0502020204030204" pitchFamily="34" charset="0"/>
                <a:ea typeface="Calibri" panose="020F0502020204030204" pitchFamily="34" charset="0"/>
                <a:cs typeface="Times New Roman" panose="02020603050405020304" pitchFamily="18" charset="0"/>
              </a:rPr>
              <a:t> </a:t>
            </a: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total goal: US$1,271,916.02</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0546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AFF780C-08F2-C4AA-9A1F-2571389F54A8}"/>
              </a:ext>
            </a:extLst>
          </p:cNvPr>
          <p:cNvSpPr>
            <a:spLocks noGrp="1"/>
          </p:cNvSpPr>
          <p:nvPr>
            <p:ph type="ctrTitle"/>
          </p:nvPr>
        </p:nvSpPr>
        <p:spPr>
          <a:xfrm>
            <a:off x="660398" y="1244600"/>
            <a:ext cx="10998201" cy="2693219"/>
          </a:xfrm>
        </p:spPr>
        <p:txBody>
          <a:bodyPr>
            <a:normAutofit fontScale="90000"/>
          </a:bodyPr>
          <a:lstStyle/>
          <a:p>
            <a:r>
              <a:rPr lang="en-US" sz="6600" dirty="0"/>
              <a:t>Enter your results here:</a:t>
            </a:r>
            <a:br>
              <a:rPr lang="en-US" sz="6600" dirty="0"/>
            </a:br>
            <a:br>
              <a:rPr lang="en-US" sz="6600" dirty="0"/>
            </a:br>
            <a:r>
              <a:rPr lang="en-US" sz="3600" dirty="0"/>
              <a:t>https://lionsclubs.box.com/s/e4u4y49r8mglfqtqc5kwoscgsb6nhp2c</a:t>
            </a:r>
          </a:p>
        </p:txBody>
      </p:sp>
      <p:sp>
        <p:nvSpPr>
          <p:cNvPr id="3" name="Text Placeholder 2">
            <a:extLst>
              <a:ext uri="{FF2B5EF4-FFF2-40B4-BE49-F238E27FC236}">
                <a16:creationId xmlns:a16="http://schemas.microsoft.com/office/drawing/2014/main" id="{6C9B6890-636F-2F74-A2FB-A15F6076B9A4}"/>
              </a:ext>
            </a:extLst>
          </p:cNvPr>
          <p:cNvSpPr txBox="1">
            <a:spLocks/>
          </p:cNvSpPr>
          <p:nvPr/>
        </p:nvSpPr>
        <p:spPr>
          <a:xfrm>
            <a:off x="660399" y="4259449"/>
            <a:ext cx="6517297" cy="5794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EFFFF"/>
                </a:solidFill>
                <a:effectLst/>
                <a:uLnTx/>
                <a:uFillTx/>
                <a:latin typeface="Arial" panose="020B0604020202020204" pitchFamily="34" charset="0"/>
                <a:ea typeface="+mn-ea"/>
                <a:cs typeface="Arial" panose="020B0604020202020204" pitchFamily="34" charset="0"/>
              </a:rPr>
              <a:t>You will also receive an email with this link.</a:t>
            </a:r>
          </a:p>
        </p:txBody>
      </p:sp>
    </p:spTree>
    <p:extLst>
      <p:ext uri="{BB962C8B-B14F-4D97-AF65-F5344CB8AC3E}">
        <p14:creationId xmlns:p14="http://schemas.microsoft.com/office/powerpoint/2010/main" val="265473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54680" y="557883"/>
            <a:ext cx="113511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Accessing the Dashboard</a:t>
            </a:r>
          </a:p>
        </p:txBody>
      </p:sp>
      <p:cxnSp>
        <p:nvCxnSpPr>
          <p:cNvPr id="7" name="Straight Connector 6"/>
          <p:cNvCxnSpPr>
            <a:cxnSpLocks/>
          </p:cNvCxnSpPr>
          <p:nvPr/>
        </p:nvCxnSpPr>
        <p:spPr>
          <a:xfrm>
            <a:off x="785304" y="1394218"/>
            <a:ext cx="359133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26008EC-115B-6925-6CAB-3D0C47EF3AA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499276" y="5627262"/>
            <a:ext cx="1292405" cy="984382"/>
          </a:xfrm>
          <a:prstGeom prst="rect">
            <a:avLst/>
          </a:prstGeom>
        </p:spPr>
      </p:pic>
      <p:sp>
        <p:nvSpPr>
          <p:cNvPr id="6" name="TextBox 5">
            <a:extLst>
              <a:ext uri="{FF2B5EF4-FFF2-40B4-BE49-F238E27FC236}">
                <a16:creationId xmlns:a16="http://schemas.microsoft.com/office/drawing/2014/main" id="{6593BC2C-513C-9C05-196E-FF0F94BC1D4E}"/>
              </a:ext>
            </a:extLst>
          </p:cNvPr>
          <p:cNvSpPr txBox="1"/>
          <p:nvPr/>
        </p:nvSpPr>
        <p:spPr>
          <a:xfrm>
            <a:off x="785304" y="1770501"/>
            <a:ext cx="104139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Logging in to the Dashboard:</a:t>
            </a:r>
          </a:p>
        </p:txBody>
      </p:sp>
      <p:sp>
        <p:nvSpPr>
          <p:cNvPr id="8" name="Rounded Rectangle 33">
            <a:extLst>
              <a:ext uri="{FF2B5EF4-FFF2-40B4-BE49-F238E27FC236}">
                <a16:creationId xmlns:a16="http://schemas.microsoft.com/office/drawing/2014/main" id="{82D8777F-92CC-AF34-0FA4-6E0C070490FB}"/>
              </a:ext>
            </a:extLst>
          </p:cNvPr>
          <p:cNvSpPr/>
          <p:nvPr/>
        </p:nvSpPr>
        <p:spPr>
          <a:xfrm>
            <a:off x="2463103" y="2731557"/>
            <a:ext cx="3096235" cy="1379049"/>
          </a:xfrm>
          <a:prstGeom prst="roundRect">
            <a:avLst/>
          </a:prstGeom>
          <a:solidFill>
            <a:srgbClr val="FFC000">
              <a:alpha val="50000"/>
            </a:srgbClr>
          </a:solid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USERNAME: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RTR</a:t>
            </a:r>
          </a:p>
        </p:txBody>
      </p:sp>
      <p:sp>
        <p:nvSpPr>
          <p:cNvPr id="9" name="Rounded Rectangle 33">
            <a:extLst>
              <a:ext uri="{FF2B5EF4-FFF2-40B4-BE49-F238E27FC236}">
                <a16:creationId xmlns:a16="http://schemas.microsoft.com/office/drawing/2014/main" id="{32FF5A31-C456-DA15-861C-A907D7C2CDF0}"/>
              </a:ext>
            </a:extLst>
          </p:cNvPr>
          <p:cNvSpPr/>
          <p:nvPr/>
        </p:nvSpPr>
        <p:spPr>
          <a:xfrm>
            <a:off x="6431947" y="2731556"/>
            <a:ext cx="3030836" cy="1379049"/>
          </a:xfrm>
          <a:prstGeom prst="roundRect">
            <a:avLst/>
          </a:prstGeom>
          <a:solidFill>
            <a:srgbClr val="FFC000">
              <a:alpha val="50000"/>
            </a:srgbClr>
          </a:solidFill>
          <a:ln w="317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PASSWORD: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real&amp;time</a:t>
            </a:r>
            <a:endParaRPr kumimoji="0" lang="en-US" sz="3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BBCCC54C-AC6A-8E70-D46B-6D14E0B3F435}"/>
              </a:ext>
            </a:extLst>
          </p:cNvPr>
          <p:cNvSpPr txBox="1"/>
          <p:nvPr/>
        </p:nvSpPr>
        <p:spPr>
          <a:xfrm>
            <a:off x="889000" y="4524642"/>
            <a:ext cx="10413999" cy="27546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hlinkClick r:id="rId5">
                  <a:extLst>
                    <a:ext uri="{A12FA001-AC4F-418D-AE19-62706E023703}">
                      <ahyp:hlinkClr xmlns:ahyp="http://schemas.microsoft.com/office/drawing/2018/hyperlinkcolor" val="tx"/>
                    </a:ext>
                  </a:extLst>
                </a:hlinkClick>
              </a:rPr>
              <a:t>https://dashboard.lionsclubs.org/reports/mobilereport/</a:t>
            </a:r>
            <a:endParaRPr kumimoji="0" lang="en-US" sz="3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180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CTRL + D to bookmark this page </a:t>
            </a:r>
            <a:endParaRPr kumimoji="0" lang="en-US" sz="3000" b="0"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180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7964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54680" y="557883"/>
            <a:ext cx="113511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Accessing the Dashboard</a:t>
            </a:r>
          </a:p>
        </p:txBody>
      </p:sp>
      <p:cxnSp>
        <p:nvCxnSpPr>
          <p:cNvPr id="7" name="Straight Connector 6"/>
          <p:cNvCxnSpPr>
            <a:cxnSpLocks/>
          </p:cNvCxnSpPr>
          <p:nvPr/>
        </p:nvCxnSpPr>
        <p:spPr>
          <a:xfrm>
            <a:off x="785304" y="1394218"/>
            <a:ext cx="359133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26008EC-115B-6925-6CAB-3D0C47EF3AA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499276" y="5627262"/>
            <a:ext cx="1292405" cy="984382"/>
          </a:xfrm>
          <a:prstGeom prst="rect">
            <a:avLst/>
          </a:prstGeom>
        </p:spPr>
      </p:pic>
      <p:pic>
        <p:nvPicPr>
          <p:cNvPr id="13" name="Picture 12">
            <a:extLst>
              <a:ext uri="{FF2B5EF4-FFF2-40B4-BE49-F238E27FC236}">
                <a16:creationId xmlns:a16="http://schemas.microsoft.com/office/drawing/2014/main" id="{6A3395DC-6484-46CA-6DFE-7178B820DDC6}"/>
              </a:ext>
            </a:extLst>
          </p:cNvPr>
          <p:cNvPicPr>
            <a:picLocks noChangeAspect="1"/>
          </p:cNvPicPr>
          <p:nvPr/>
        </p:nvPicPr>
        <p:blipFill>
          <a:blip r:embed="rId5"/>
          <a:stretch>
            <a:fillRect/>
          </a:stretch>
        </p:blipFill>
        <p:spPr>
          <a:xfrm>
            <a:off x="1377705" y="1694640"/>
            <a:ext cx="4805643" cy="2075445"/>
          </a:xfrm>
          <a:prstGeom prst="rect">
            <a:avLst/>
          </a:prstGeom>
        </p:spPr>
      </p:pic>
      <p:pic>
        <p:nvPicPr>
          <p:cNvPr id="14" name="Picture 13">
            <a:extLst>
              <a:ext uri="{FF2B5EF4-FFF2-40B4-BE49-F238E27FC236}">
                <a16:creationId xmlns:a16="http://schemas.microsoft.com/office/drawing/2014/main" id="{468A168E-C6CC-B36C-B521-524ADC08745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58131" y="4198956"/>
            <a:ext cx="5272477" cy="2270189"/>
          </a:xfrm>
          <a:prstGeom prst="rect">
            <a:avLst/>
          </a:prstGeom>
        </p:spPr>
      </p:pic>
      <p:pic>
        <p:nvPicPr>
          <p:cNvPr id="15" name="Picture 14">
            <a:extLst>
              <a:ext uri="{FF2B5EF4-FFF2-40B4-BE49-F238E27FC236}">
                <a16:creationId xmlns:a16="http://schemas.microsoft.com/office/drawing/2014/main" id="{9CE70821-5E78-EAB6-0962-84658190B43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779550" y="1607735"/>
            <a:ext cx="2486025" cy="4511718"/>
          </a:xfrm>
          <a:prstGeom prst="rect">
            <a:avLst/>
          </a:prstGeom>
        </p:spPr>
      </p:pic>
      <p:sp>
        <p:nvSpPr>
          <p:cNvPr id="16" name="Down Arrow 33">
            <a:extLst>
              <a:ext uri="{FF2B5EF4-FFF2-40B4-BE49-F238E27FC236}">
                <a16:creationId xmlns:a16="http://schemas.microsoft.com/office/drawing/2014/main" id="{EAFC05A5-50D8-2695-E128-FEFE095A8BCA}"/>
              </a:ext>
            </a:extLst>
          </p:cNvPr>
          <p:cNvSpPr/>
          <p:nvPr/>
        </p:nvSpPr>
        <p:spPr>
          <a:xfrm rot="16200000">
            <a:off x="639489" y="2783453"/>
            <a:ext cx="409076" cy="831683"/>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entury Gothic" panose="020F0302020204030204"/>
              <a:ea typeface="+mn-ea"/>
              <a:cs typeface="+mn-cs"/>
            </a:endParaRPr>
          </a:p>
        </p:txBody>
      </p:sp>
      <p:sp>
        <p:nvSpPr>
          <p:cNvPr id="17" name="Down Arrow 33">
            <a:extLst>
              <a:ext uri="{FF2B5EF4-FFF2-40B4-BE49-F238E27FC236}">
                <a16:creationId xmlns:a16="http://schemas.microsoft.com/office/drawing/2014/main" id="{6FB3AE05-30E5-C559-61CC-83F644AE7E9C}"/>
              </a:ext>
            </a:extLst>
          </p:cNvPr>
          <p:cNvSpPr/>
          <p:nvPr/>
        </p:nvSpPr>
        <p:spPr>
          <a:xfrm rot="16200000">
            <a:off x="595733" y="5703612"/>
            <a:ext cx="409076" cy="831683"/>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entury Gothic" panose="020F0302020204030204"/>
              <a:ea typeface="+mn-ea"/>
              <a:cs typeface="+mn-cs"/>
            </a:endParaRPr>
          </a:p>
        </p:txBody>
      </p:sp>
      <p:sp>
        <p:nvSpPr>
          <p:cNvPr id="19" name="Down Arrow 33">
            <a:extLst>
              <a:ext uri="{FF2B5EF4-FFF2-40B4-BE49-F238E27FC236}">
                <a16:creationId xmlns:a16="http://schemas.microsoft.com/office/drawing/2014/main" id="{4A195FF7-337D-486D-9123-8D4077442E83}"/>
              </a:ext>
            </a:extLst>
          </p:cNvPr>
          <p:cNvSpPr/>
          <p:nvPr/>
        </p:nvSpPr>
        <p:spPr>
          <a:xfrm rot="16200000">
            <a:off x="7075613" y="5122747"/>
            <a:ext cx="409076" cy="831683"/>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1225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nodeType="withEffect">
                                  <p:stCondLst>
                                    <p:cond delay="2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nodeType="withEffect">
                                  <p:stCondLst>
                                    <p:cond delay="2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54680" y="557883"/>
            <a:ext cx="113511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Accessing the Dashboard</a:t>
            </a:r>
          </a:p>
        </p:txBody>
      </p:sp>
      <p:cxnSp>
        <p:nvCxnSpPr>
          <p:cNvPr id="7" name="Straight Connector 6"/>
          <p:cNvCxnSpPr>
            <a:cxnSpLocks/>
          </p:cNvCxnSpPr>
          <p:nvPr/>
        </p:nvCxnSpPr>
        <p:spPr>
          <a:xfrm>
            <a:off x="768975" y="1394218"/>
            <a:ext cx="359133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26008EC-115B-6925-6CAB-3D0C47EF3AA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499276" y="5627262"/>
            <a:ext cx="1292405" cy="984382"/>
          </a:xfrm>
          <a:prstGeom prst="rect">
            <a:avLst/>
          </a:prstGeom>
        </p:spPr>
      </p:pic>
      <p:pic>
        <p:nvPicPr>
          <p:cNvPr id="9" name="Picture 8">
            <a:extLst>
              <a:ext uri="{FF2B5EF4-FFF2-40B4-BE49-F238E27FC236}">
                <a16:creationId xmlns:a16="http://schemas.microsoft.com/office/drawing/2014/main" id="{291BB347-116F-D385-6F1F-C587BB3FAEB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09894" y="1602648"/>
            <a:ext cx="5188822" cy="4945012"/>
          </a:xfrm>
          <a:prstGeom prst="rect">
            <a:avLst/>
          </a:prstGeom>
        </p:spPr>
      </p:pic>
      <p:sp>
        <p:nvSpPr>
          <p:cNvPr id="12" name="Down Arrow 33">
            <a:extLst>
              <a:ext uri="{FF2B5EF4-FFF2-40B4-BE49-F238E27FC236}">
                <a16:creationId xmlns:a16="http://schemas.microsoft.com/office/drawing/2014/main" id="{6098904D-8C72-CD65-C535-E3E0013A6CE5}"/>
              </a:ext>
            </a:extLst>
          </p:cNvPr>
          <p:cNvSpPr/>
          <p:nvPr/>
        </p:nvSpPr>
        <p:spPr>
          <a:xfrm rot="16200000">
            <a:off x="2393125" y="3942644"/>
            <a:ext cx="409076" cy="1252493"/>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5410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54680" y="557883"/>
            <a:ext cx="113511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Accessing the Dashboard</a:t>
            </a:r>
          </a:p>
        </p:txBody>
      </p:sp>
      <p:cxnSp>
        <p:nvCxnSpPr>
          <p:cNvPr id="7" name="Straight Connector 6"/>
          <p:cNvCxnSpPr>
            <a:cxnSpLocks/>
          </p:cNvCxnSpPr>
          <p:nvPr/>
        </p:nvCxnSpPr>
        <p:spPr>
          <a:xfrm>
            <a:off x="768975" y="1394218"/>
            <a:ext cx="359133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26008EC-115B-6925-6CAB-3D0C47EF3AA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499276" y="5627262"/>
            <a:ext cx="1292405" cy="984382"/>
          </a:xfrm>
          <a:prstGeom prst="rect">
            <a:avLst/>
          </a:prstGeom>
        </p:spPr>
      </p:pic>
      <p:pic>
        <p:nvPicPr>
          <p:cNvPr id="6" name="Picture 5">
            <a:extLst>
              <a:ext uri="{FF2B5EF4-FFF2-40B4-BE49-F238E27FC236}">
                <a16:creationId xmlns:a16="http://schemas.microsoft.com/office/drawing/2014/main" id="{B199F3CD-BE96-C1E7-47A2-05B5A340AC94}"/>
              </a:ext>
            </a:extLst>
          </p:cNvPr>
          <p:cNvPicPr>
            <a:picLocks noChangeAspect="1"/>
          </p:cNvPicPr>
          <p:nvPr/>
        </p:nvPicPr>
        <p:blipFill>
          <a:blip r:embed="rId5"/>
          <a:stretch>
            <a:fillRect/>
          </a:stretch>
        </p:blipFill>
        <p:spPr>
          <a:xfrm>
            <a:off x="768975" y="2170123"/>
            <a:ext cx="10036045" cy="1726688"/>
          </a:xfrm>
          <a:prstGeom prst="rect">
            <a:avLst/>
          </a:prstGeom>
        </p:spPr>
      </p:pic>
      <p:sp>
        <p:nvSpPr>
          <p:cNvPr id="8" name="Down Arrow 33">
            <a:extLst>
              <a:ext uri="{FF2B5EF4-FFF2-40B4-BE49-F238E27FC236}">
                <a16:creationId xmlns:a16="http://schemas.microsoft.com/office/drawing/2014/main" id="{C6F23771-47D4-8868-E759-17694654AC60}"/>
              </a:ext>
            </a:extLst>
          </p:cNvPr>
          <p:cNvSpPr/>
          <p:nvPr/>
        </p:nvSpPr>
        <p:spPr>
          <a:xfrm rot="10800000">
            <a:off x="10244652" y="4287881"/>
            <a:ext cx="409076" cy="84617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entury Gothic" panose="020F0302020204030204"/>
              <a:ea typeface="+mn-ea"/>
              <a:cs typeface="+mn-cs"/>
            </a:endParaRPr>
          </a:p>
        </p:txBody>
      </p:sp>
      <p:sp>
        <p:nvSpPr>
          <p:cNvPr id="9" name="Down Arrow 33">
            <a:extLst>
              <a:ext uri="{FF2B5EF4-FFF2-40B4-BE49-F238E27FC236}">
                <a16:creationId xmlns:a16="http://schemas.microsoft.com/office/drawing/2014/main" id="{292A455A-AEB8-47E3-2D9A-5D50D4F5DD7A}"/>
              </a:ext>
            </a:extLst>
          </p:cNvPr>
          <p:cNvSpPr/>
          <p:nvPr/>
        </p:nvSpPr>
        <p:spPr>
          <a:xfrm rot="10800000">
            <a:off x="2720297" y="4287881"/>
            <a:ext cx="409076" cy="84618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entury Gothic" panose="020F0302020204030204"/>
              <a:ea typeface="+mn-ea"/>
              <a:cs typeface="+mn-cs"/>
            </a:endParaRPr>
          </a:p>
        </p:txBody>
      </p:sp>
      <p:sp>
        <p:nvSpPr>
          <p:cNvPr id="11" name="Down Arrow 33">
            <a:extLst>
              <a:ext uri="{FF2B5EF4-FFF2-40B4-BE49-F238E27FC236}">
                <a16:creationId xmlns:a16="http://schemas.microsoft.com/office/drawing/2014/main" id="{FB48559C-783E-DC95-701A-599CC3D1FE28}"/>
              </a:ext>
            </a:extLst>
          </p:cNvPr>
          <p:cNvSpPr/>
          <p:nvPr/>
        </p:nvSpPr>
        <p:spPr>
          <a:xfrm rot="10800000">
            <a:off x="4265370" y="4287882"/>
            <a:ext cx="409076" cy="846179"/>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entury Gothic" panose="020F0302020204030204"/>
              <a:ea typeface="+mn-ea"/>
              <a:cs typeface="+mn-cs"/>
            </a:endParaRPr>
          </a:p>
        </p:txBody>
      </p:sp>
      <p:sp>
        <p:nvSpPr>
          <p:cNvPr id="12" name="Down Arrow 33">
            <a:extLst>
              <a:ext uri="{FF2B5EF4-FFF2-40B4-BE49-F238E27FC236}">
                <a16:creationId xmlns:a16="http://schemas.microsoft.com/office/drawing/2014/main" id="{256C9EB6-D928-884B-A462-7D680A19E112}"/>
              </a:ext>
            </a:extLst>
          </p:cNvPr>
          <p:cNvSpPr/>
          <p:nvPr/>
        </p:nvSpPr>
        <p:spPr>
          <a:xfrm rot="10800000">
            <a:off x="5561696" y="4287881"/>
            <a:ext cx="409076" cy="846178"/>
          </a:xfrm>
          <a:prstGeom prst="down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entury Gothic" panose="020F0302020204030204"/>
              <a:ea typeface="+mn-ea"/>
              <a:cs typeface="+mn-cs"/>
            </a:endParaRPr>
          </a:p>
        </p:txBody>
      </p:sp>
      <p:sp>
        <p:nvSpPr>
          <p:cNvPr id="13" name="Down Arrow 33">
            <a:extLst>
              <a:ext uri="{FF2B5EF4-FFF2-40B4-BE49-F238E27FC236}">
                <a16:creationId xmlns:a16="http://schemas.microsoft.com/office/drawing/2014/main" id="{B73B2672-F608-F2AC-2964-6FA6245D487F}"/>
              </a:ext>
            </a:extLst>
          </p:cNvPr>
          <p:cNvSpPr/>
          <p:nvPr/>
        </p:nvSpPr>
        <p:spPr>
          <a:xfrm rot="10800000">
            <a:off x="1379976" y="4287881"/>
            <a:ext cx="409076" cy="846182"/>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2445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alphaModFix amt="8000"/>
            <a:extLst>
              <a:ext uri="{28A0092B-C50C-407E-A947-70E740481C1C}">
                <a14:useLocalDpi xmlns:a14="http://schemas.microsoft.com/office/drawing/2010/main"/>
              </a:ext>
            </a:extLst>
          </a:blip>
          <a:srcRect/>
          <a:stretch/>
        </p:blipFill>
        <p:spPr>
          <a:xfrm>
            <a:off x="-8709" y="0"/>
            <a:ext cx="12209418" cy="6858000"/>
          </a:xfrm>
          <a:prstGeom prst="rect">
            <a:avLst/>
          </a:prstGeom>
          <a:solidFill>
            <a:srgbClr val="0D2240"/>
          </a:soli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76200" y="3605741"/>
            <a:ext cx="12209417" cy="44504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kern="0" dirty="0">
                <a:latin typeface="Arial"/>
                <a:ea typeface="Arial" charset="0"/>
                <a:cs typeface="Arial"/>
              </a:rPr>
              <a:t>CA IV’s 2022-2023 fundraising performance:</a:t>
            </a:r>
          </a:p>
          <a:p>
            <a:r>
              <a:rPr lang="en-US" sz="4400" kern="0" dirty="0">
                <a:latin typeface="Arial"/>
                <a:ea typeface="Arial" charset="0"/>
                <a:cs typeface="Arial"/>
              </a:rPr>
              <a:t>Thank you, and congratulations!</a:t>
            </a:r>
          </a:p>
        </p:txBody>
      </p:sp>
      <p:sp>
        <p:nvSpPr>
          <p:cNvPr id="11" name="Rectangle 10">
            <a:extLst>
              <a:ext uri="{FF2B5EF4-FFF2-40B4-BE49-F238E27FC236}">
                <a16:creationId xmlns:a16="http://schemas.microsoft.com/office/drawing/2014/main" id="{EBE13CCD-82B0-8141-A54C-7576C8221ACF}"/>
              </a:ext>
            </a:extLst>
          </p:cNvPr>
          <p:cNvSpPr/>
          <p:nvPr/>
        </p:nvSpPr>
        <p:spPr>
          <a:xfrm>
            <a:off x="5370871" y="382826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Tree>
    <p:extLst>
      <p:ext uri="{BB962C8B-B14F-4D97-AF65-F5344CB8AC3E}">
        <p14:creationId xmlns:p14="http://schemas.microsoft.com/office/powerpoint/2010/main" val="82738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par>
                          <p:cTn id="11" fill="hold">
                            <p:stCondLst>
                              <p:cond delay="2000"/>
                            </p:stCondLst>
                            <p:childTnLst>
                              <p:par>
                                <p:cTn id="12" presetID="10" presetClass="entr" presetSubtype="0" fill="hold" grpId="0" nodeType="after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0AECC32-9FD2-82C7-B0BD-1631615C4DEA}"/>
              </a:ext>
            </a:extLst>
          </p:cNvPr>
          <p:cNvPicPr>
            <a:picLocks noChangeAspect="1"/>
          </p:cNvPicPr>
          <p:nvPr/>
        </p:nvPicPr>
        <p:blipFill>
          <a:blip r:embed="rId4"/>
          <a:stretch>
            <a:fillRect/>
          </a:stretch>
        </p:blipFill>
        <p:spPr>
          <a:xfrm>
            <a:off x="1633042" y="1673848"/>
            <a:ext cx="8613784" cy="4776233"/>
          </a:xfrm>
          <a:prstGeom prst="rect">
            <a:avLst/>
          </a:prstGeom>
        </p:spPr>
      </p:pic>
      <p:sp>
        <p:nvSpPr>
          <p:cNvPr id="4" name="TextBox 3"/>
          <p:cNvSpPr txBox="1"/>
          <p:nvPr/>
        </p:nvSpPr>
        <p:spPr>
          <a:xfrm>
            <a:off x="654680" y="557883"/>
            <a:ext cx="113511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Dashboard: Exporting Data</a:t>
            </a:r>
          </a:p>
        </p:txBody>
      </p:sp>
      <p:cxnSp>
        <p:nvCxnSpPr>
          <p:cNvPr id="7" name="Straight Connector 6"/>
          <p:cNvCxnSpPr>
            <a:cxnSpLocks/>
          </p:cNvCxnSpPr>
          <p:nvPr/>
        </p:nvCxnSpPr>
        <p:spPr>
          <a:xfrm>
            <a:off x="768975" y="1394218"/>
            <a:ext cx="359133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26008EC-115B-6925-6CAB-3D0C47EF3AA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499276" y="5627262"/>
            <a:ext cx="1292405" cy="984382"/>
          </a:xfrm>
          <a:prstGeom prst="rect">
            <a:avLst/>
          </a:prstGeom>
        </p:spPr>
      </p:pic>
      <p:sp>
        <p:nvSpPr>
          <p:cNvPr id="9" name="Down Arrow 33">
            <a:extLst>
              <a:ext uri="{FF2B5EF4-FFF2-40B4-BE49-F238E27FC236}">
                <a16:creationId xmlns:a16="http://schemas.microsoft.com/office/drawing/2014/main" id="{292A455A-AEB8-47E3-2D9A-5D50D4F5DD7A}"/>
              </a:ext>
            </a:extLst>
          </p:cNvPr>
          <p:cNvSpPr/>
          <p:nvPr/>
        </p:nvSpPr>
        <p:spPr>
          <a:xfrm rot="10800000">
            <a:off x="7328559" y="4898526"/>
            <a:ext cx="409076" cy="1099601"/>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entury Gothic" panose="020F0302020204030204"/>
              <a:ea typeface="+mn-ea"/>
              <a:cs typeface="+mn-cs"/>
            </a:endParaRPr>
          </a:p>
        </p:txBody>
      </p:sp>
      <p:sp>
        <p:nvSpPr>
          <p:cNvPr id="13" name="Down Arrow 33">
            <a:extLst>
              <a:ext uri="{FF2B5EF4-FFF2-40B4-BE49-F238E27FC236}">
                <a16:creationId xmlns:a16="http://schemas.microsoft.com/office/drawing/2014/main" id="{B73B2672-F608-F2AC-2964-6FA6245D487F}"/>
              </a:ext>
            </a:extLst>
          </p:cNvPr>
          <p:cNvSpPr/>
          <p:nvPr/>
        </p:nvSpPr>
        <p:spPr>
          <a:xfrm rot="16200000">
            <a:off x="6057955" y="3120025"/>
            <a:ext cx="409076" cy="1216626"/>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7509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nodeType="withEffect">
                                  <p:stCondLst>
                                    <p:cond delay="2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39307-E843-CA01-1746-51ED33EEC7A3}"/>
              </a:ext>
            </a:extLst>
          </p:cNvPr>
          <p:cNvPicPr>
            <a:picLocks noChangeAspect="1"/>
          </p:cNvPicPr>
          <p:nvPr/>
        </p:nvPicPr>
        <p:blipFill>
          <a:blip r:embed="rId4"/>
          <a:stretch>
            <a:fillRect/>
          </a:stretch>
        </p:blipFill>
        <p:spPr>
          <a:xfrm>
            <a:off x="1198663" y="1982741"/>
            <a:ext cx="8972550" cy="3933825"/>
          </a:xfrm>
          <a:prstGeom prst="rect">
            <a:avLst/>
          </a:prstGeom>
        </p:spPr>
      </p:pic>
      <p:sp>
        <p:nvSpPr>
          <p:cNvPr id="4" name="TextBox 3"/>
          <p:cNvSpPr txBox="1"/>
          <p:nvPr/>
        </p:nvSpPr>
        <p:spPr>
          <a:xfrm>
            <a:off x="654680" y="557883"/>
            <a:ext cx="113511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Dashboard: Exporting Data</a:t>
            </a:r>
          </a:p>
        </p:txBody>
      </p:sp>
      <p:cxnSp>
        <p:nvCxnSpPr>
          <p:cNvPr id="7" name="Straight Connector 6"/>
          <p:cNvCxnSpPr>
            <a:cxnSpLocks/>
          </p:cNvCxnSpPr>
          <p:nvPr/>
        </p:nvCxnSpPr>
        <p:spPr>
          <a:xfrm>
            <a:off x="768975" y="1394218"/>
            <a:ext cx="3591339"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26008EC-115B-6925-6CAB-3D0C47EF3AA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499276" y="5635651"/>
            <a:ext cx="1292405" cy="984382"/>
          </a:xfrm>
          <a:prstGeom prst="rect">
            <a:avLst/>
          </a:prstGeom>
        </p:spPr>
      </p:pic>
      <p:sp>
        <p:nvSpPr>
          <p:cNvPr id="9" name="Down Arrow 33">
            <a:extLst>
              <a:ext uri="{FF2B5EF4-FFF2-40B4-BE49-F238E27FC236}">
                <a16:creationId xmlns:a16="http://schemas.microsoft.com/office/drawing/2014/main" id="{292A455A-AEB8-47E3-2D9A-5D50D4F5DD7A}"/>
              </a:ext>
            </a:extLst>
          </p:cNvPr>
          <p:cNvSpPr/>
          <p:nvPr/>
        </p:nvSpPr>
        <p:spPr>
          <a:xfrm rot="10800000">
            <a:off x="9090246" y="3065369"/>
            <a:ext cx="409076" cy="1355628"/>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1316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2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alphaModFix amt="8000"/>
            <a:extLst>
              <a:ext uri="{28A0092B-C50C-407E-A947-70E740481C1C}">
                <a14:useLocalDpi xmlns:a14="http://schemas.microsoft.com/office/drawing/2010/main"/>
              </a:ext>
            </a:extLst>
          </a:blip>
          <a:srcRect/>
          <a:stretch/>
        </p:blipFill>
        <p:spPr>
          <a:xfrm>
            <a:off x="-8709" y="-62692"/>
            <a:ext cx="12209418" cy="6858000"/>
          </a:xfrm>
          <a:prstGeom prst="rect">
            <a:avLst/>
          </a:prstGeom>
          <a:solidFill>
            <a:srgbClr val="0D2240"/>
          </a:soli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17419" y="3206478"/>
            <a:ext cx="12209417" cy="44504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kern="0" dirty="0">
                <a:latin typeface="Arial"/>
                <a:ea typeface="Arial" charset="0"/>
                <a:cs typeface="Arial"/>
              </a:rPr>
              <a:t>New Recognition</a:t>
            </a:r>
          </a:p>
        </p:txBody>
      </p:sp>
      <p:sp>
        <p:nvSpPr>
          <p:cNvPr id="11" name="Rectangle 10">
            <a:extLst>
              <a:ext uri="{FF2B5EF4-FFF2-40B4-BE49-F238E27FC236}">
                <a16:creationId xmlns:a16="http://schemas.microsoft.com/office/drawing/2014/main" id="{EBE13CCD-82B0-8141-A54C-7576C8221ACF}"/>
              </a:ext>
            </a:extLst>
          </p:cNvPr>
          <p:cNvSpPr/>
          <p:nvPr/>
        </p:nvSpPr>
        <p:spPr>
          <a:xfrm>
            <a:off x="5370871" y="382826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Tree>
    <p:extLst>
      <p:ext uri="{BB962C8B-B14F-4D97-AF65-F5344CB8AC3E}">
        <p14:creationId xmlns:p14="http://schemas.microsoft.com/office/powerpoint/2010/main" val="107728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par>
                          <p:cTn id="11" fill="hold">
                            <p:stCondLst>
                              <p:cond delay="2000"/>
                            </p:stCondLst>
                            <p:childTnLst>
                              <p:par>
                                <p:cTn id="12" presetID="10" presetClass="entr" presetSubtype="0" fill="hold" grpId="0" nodeType="after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dy Copy">
            <a:extLst>
              <a:ext uri="{FF2B5EF4-FFF2-40B4-BE49-F238E27FC236}">
                <a16:creationId xmlns:a16="http://schemas.microsoft.com/office/drawing/2014/main" id="{B266A953-DE7C-FBAD-0B24-3826BD2B921C}"/>
              </a:ext>
            </a:extLst>
          </p:cNvPr>
          <p:cNvSpPr txBox="1">
            <a:spLocks/>
          </p:cNvSpPr>
          <p:nvPr/>
        </p:nvSpPr>
        <p:spPr>
          <a:xfrm>
            <a:off x="1016063" y="1776460"/>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400" kern="0" dirty="0">
              <a:solidFill>
                <a:schemeClr val="accent6"/>
              </a:solidFill>
            </a:endParaRPr>
          </a:p>
        </p:txBody>
      </p:sp>
      <p:sp>
        <p:nvSpPr>
          <p:cNvPr id="4" name="Yellow Bar">
            <a:extLst>
              <a:ext uri="{FF2B5EF4-FFF2-40B4-BE49-F238E27FC236}">
                <a16:creationId xmlns:a16="http://schemas.microsoft.com/office/drawing/2014/main" id="{A93B2AD9-FE85-3CA3-8624-54E393DB4592}"/>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8" name="Page Number - Blue">
            <a:extLst>
              <a:ext uri="{FF2B5EF4-FFF2-40B4-BE49-F238E27FC236}">
                <a16:creationId xmlns:a16="http://schemas.microsoft.com/office/drawing/2014/main" id="{98315DD5-C59F-246B-5DDA-0EE28F45F50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33</a:t>
            </a:fld>
            <a:endParaRPr lang="en-US" sz="1000" dirty="0">
              <a:solidFill>
                <a:srgbClr val="00338D"/>
              </a:solidFill>
            </a:endParaRPr>
          </a:p>
        </p:txBody>
      </p:sp>
      <p:pic>
        <p:nvPicPr>
          <p:cNvPr id="12" name="Picture 12" descr="Logo, company name&#10;&#10;Description automatically generated">
            <a:extLst>
              <a:ext uri="{FF2B5EF4-FFF2-40B4-BE49-F238E27FC236}">
                <a16:creationId xmlns:a16="http://schemas.microsoft.com/office/drawing/2014/main" id="{71149F9B-B178-4F9A-AE6D-1CA3F278A1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6074204"/>
            <a:ext cx="2263878" cy="653042"/>
          </a:xfrm>
          <a:prstGeom prst="rect">
            <a:avLst/>
          </a:prstGeom>
        </p:spPr>
      </p:pic>
      <p:sp>
        <p:nvSpPr>
          <p:cNvPr id="9" name="TextBox 8">
            <a:extLst>
              <a:ext uri="{FF2B5EF4-FFF2-40B4-BE49-F238E27FC236}">
                <a16:creationId xmlns:a16="http://schemas.microsoft.com/office/drawing/2014/main" id="{C61B1A9F-4AF9-40C8-7EB9-EF8A8521FF5C}"/>
              </a:ext>
            </a:extLst>
          </p:cNvPr>
          <p:cNvSpPr txBox="1"/>
          <p:nvPr/>
        </p:nvSpPr>
        <p:spPr>
          <a:xfrm>
            <a:off x="1600200" y="1790455"/>
            <a:ext cx="8345586" cy="2862322"/>
          </a:xfrm>
          <a:prstGeom prst="rect">
            <a:avLst/>
          </a:prstGeom>
          <a:noFill/>
          <a:ln w="25400">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6"/>
                </a:solidFill>
                <a:cs typeface="Arial" panose="020B0604020202020204" pitchFamily="34" charset="0"/>
              </a:rPr>
              <a:t>Program Details: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accent6"/>
                </a:solidFill>
                <a:cs typeface="Arial" panose="020B0604020202020204" pitchFamily="34" charset="0"/>
              </a:rPr>
              <a:t>Annually fulfilled for individual donations of US$50 &amp; above</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accent6"/>
                </a:solidFill>
                <a:cs typeface="Arial" panose="020B0604020202020204" pitchFamily="34" charset="0"/>
              </a:rPr>
              <a:t>Donations for Supporter pins also receive MJF credit</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accent6"/>
                </a:solidFill>
                <a:cs typeface="Arial" panose="020B0604020202020204" pitchFamily="34" charset="0"/>
              </a:rPr>
              <a:t>Design changes each year with new Presidential theme</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000" dirty="0">
              <a:solidFill>
                <a:schemeClr val="accent6"/>
              </a:solidFill>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6"/>
                </a:solidFill>
                <a:cs typeface="Arial" panose="020B0604020202020204" pitchFamily="34" charset="0"/>
              </a:rPr>
              <a:t>Levels: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accent6"/>
                </a:solidFill>
                <a:cs typeface="Arial" panose="020B0604020202020204" pitchFamily="34" charset="0"/>
              </a:rPr>
              <a:t>Bronze Pin: US$50</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accent6"/>
                </a:solidFill>
                <a:cs typeface="Arial" panose="020B0604020202020204" pitchFamily="34" charset="0"/>
              </a:rPr>
              <a:t>Silver Pin: US$100</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chemeClr val="accent6"/>
                </a:solidFill>
                <a:cs typeface="Arial" panose="020B0604020202020204" pitchFamily="34" charset="0"/>
              </a:rPr>
              <a:t>Gold Pin: US$200</a:t>
            </a:r>
            <a:endParaRPr kumimoji="0" lang="en-US" sz="1600" b="0" i="0" u="none" strike="noStrike" kern="1200" cap="none" spc="0" normalizeH="0" baseline="0" noProof="0" dirty="0">
              <a:ln>
                <a:noFill/>
              </a:ln>
              <a:solidFill>
                <a:schemeClr val="accent6"/>
              </a:solidFill>
              <a:effectLst/>
              <a:uLnTx/>
              <a:uFillTx/>
              <a:ea typeface="+mn-ea"/>
              <a:cs typeface="Arial" panose="020B0604020202020204" pitchFamily="34" charset="0"/>
            </a:endParaRPr>
          </a:p>
        </p:txBody>
      </p:sp>
      <p:grpSp>
        <p:nvGrpSpPr>
          <p:cNvPr id="11" name="Group 10">
            <a:extLst>
              <a:ext uri="{FF2B5EF4-FFF2-40B4-BE49-F238E27FC236}">
                <a16:creationId xmlns:a16="http://schemas.microsoft.com/office/drawing/2014/main" id="{5B4A3370-6543-997D-9246-F20300AC8506}"/>
              </a:ext>
            </a:extLst>
          </p:cNvPr>
          <p:cNvGrpSpPr/>
          <p:nvPr/>
        </p:nvGrpSpPr>
        <p:grpSpPr>
          <a:xfrm>
            <a:off x="1676400" y="4226900"/>
            <a:ext cx="9643762" cy="2717284"/>
            <a:chOff x="808728" y="3429000"/>
            <a:chExt cx="10786762" cy="3534268"/>
          </a:xfrm>
        </p:grpSpPr>
        <p:pic>
          <p:nvPicPr>
            <p:cNvPr id="13" name="Picture 12">
              <a:extLst>
                <a:ext uri="{FF2B5EF4-FFF2-40B4-BE49-F238E27FC236}">
                  <a16:creationId xmlns:a16="http://schemas.microsoft.com/office/drawing/2014/main" id="{F2C3ED19-7927-0F4B-8F98-04B6E25EF11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08728" y="3429000"/>
              <a:ext cx="4286848" cy="3400900"/>
            </a:xfrm>
            <a:prstGeom prst="rect">
              <a:avLst/>
            </a:prstGeom>
          </p:spPr>
        </p:pic>
        <p:pic>
          <p:nvPicPr>
            <p:cNvPr id="14" name="Picture 13">
              <a:extLst>
                <a:ext uri="{FF2B5EF4-FFF2-40B4-BE49-F238E27FC236}">
                  <a16:creationId xmlns:a16="http://schemas.microsoft.com/office/drawing/2014/main" id="{09F9C761-7A5B-19C4-4F5A-7FF7729292E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781070" y="3429000"/>
              <a:ext cx="4744112" cy="3534268"/>
            </a:xfrm>
            <a:prstGeom prst="rect">
              <a:avLst/>
            </a:prstGeom>
          </p:spPr>
        </p:pic>
        <p:pic>
          <p:nvPicPr>
            <p:cNvPr id="15" name="Picture 14">
              <a:extLst>
                <a:ext uri="{FF2B5EF4-FFF2-40B4-BE49-F238E27FC236}">
                  <a16:creationId xmlns:a16="http://schemas.microsoft.com/office/drawing/2014/main" id="{4D2F2CAD-D7CA-1E80-61F4-F4991577A1F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232431" y="3429000"/>
              <a:ext cx="4363059" cy="3467584"/>
            </a:xfrm>
            <a:prstGeom prst="rect">
              <a:avLst/>
            </a:prstGeom>
          </p:spPr>
        </p:pic>
      </p:grpSp>
      <p:pic>
        <p:nvPicPr>
          <p:cNvPr id="16" name="Picture 15" descr="Icon">
            <a:extLst>
              <a:ext uri="{FF2B5EF4-FFF2-40B4-BE49-F238E27FC236}">
                <a16:creationId xmlns:a16="http://schemas.microsoft.com/office/drawing/2014/main" id="{1FB0D7EA-00A5-DFA9-ACAF-22BD9D5CFC6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1161824">
            <a:off x="9248123" y="2184438"/>
            <a:ext cx="2160481" cy="2160481"/>
          </a:xfrm>
          <a:prstGeom prst="rect">
            <a:avLst/>
          </a:prstGeom>
        </p:spPr>
      </p:pic>
      <p:sp>
        <p:nvSpPr>
          <p:cNvPr id="17" name="Headline">
            <a:extLst>
              <a:ext uri="{FF2B5EF4-FFF2-40B4-BE49-F238E27FC236}">
                <a16:creationId xmlns:a16="http://schemas.microsoft.com/office/drawing/2014/main" id="{D45F20EB-2B54-7312-0A4A-5AC851059E90}"/>
              </a:ext>
            </a:extLst>
          </p:cNvPr>
          <p:cNvSpPr txBox="1">
            <a:spLocks/>
          </p:cNvSpPr>
          <p:nvPr/>
        </p:nvSpPr>
        <p:spPr>
          <a:xfrm>
            <a:off x="1027265" y="83250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latin typeface="Arial" panose="020B0604020202020204" pitchFamily="34" charset="0"/>
                <a:cs typeface="Arial" panose="020B0604020202020204" pitchFamily="34" charset="0"/>
              </a:rPr>
              <a:t>LCIF Presidential Supporter</a:t>
            </a:r>
          </a:p>
        </p:txBody>
      </p:sp>
    </p:spTree>
    <p:extLst>
      <p:ext uri="{BB962C8B-B14F-4D97-AF65-F5344CB8AC3E}">
        <p14:creationId xmlns:p14="http://schemas.microsoft.com/office/powerpoint/2010/main" val="3912717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dy Copy">
            <a:extLst>
              <a:ext uri="{FF2B5EF4-FFF2-40B4-BE49-F238E27FC236}">
                <a16:creationId xmlns:a16="http://schemas.microsoft.com/office/drawing/2014/main" id="{B266A953-DE7C-FBAD-0B24-3826BD2B921C}"/>
              </a:ext>
            </a:extLst>
          </p:cNvPr>
          <p:cNvSpPr txBox="1">
            <a:spLocks/>
          </p:cNvSpPr>
          <p:nvPr/>
        </p:nvSpPr>
        <p:spPr>
          <a:xfrm>
            <a:off x="1016063" y="1776460"/>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400" kern="0" dirty="0">
              <a:solidFill>
                <a:schemeClr val="accent6"/>
              </a:solidFill>
            </a:endParaRPr>
          </a:p>
        </p:txBody>
      </p:sp>
      <p:sp>
        <p:nvSpPr>
          <p:cNvPr id="4" name="Yellow Bar">
            <a:extLst>
              <a:ext uri="{FF2B5EF4-FFF2-40B4-BE49-F238E27FC236}">
                <a16:creationId xmlns:a16="http://schemas.microsoft.com/office/drawing/2014/main" id="{A93B2AD9-FE85-3CA3-8624-54E393DB4592}"/>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8" name="Page Number - Blue">
            <a:extLst>
              <a:ext uri="{FF2B5EF4-FFF2-40B4-BE49-F238E27FC236}">
                <a16:creationId xmlns:a16="http://schemas.microsoft.com/office/drawing/2014/main" id="{98315DD5-C59F-246B-5DDA-0EE28F45F50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34</a:t>
            </a:fld>
            <a:endParaRPr lang="en-US" sz="1000" dirty="0">
              <a:solidFill>
                <a:srgbClr val="00338D"/>
              </a:solidFill>
            </a:endParaRPr>
          </a:p>
        </p:txBody>
      </p:sp>
      <p:pic>
        <p:nvPicPr>
          <p:cNvPr id="12" name="Picture 12" descr="Logo, company name&#10;&#10;Description automatically generated">
            <a:extLst>
              <a:ext uri="{FF2B5EF4-FFF2-40B4-BE49-F238E27FC236}">
                <a16:creationId xmlns:a16="http://schemas.microsoft.com/office/drawing/2014/main" id="{71149F9B-B178-4F9A-AE6D-1CA3F278A1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6074204"/>
            <a:ext cx="2263878" cy="653042"/>
          </a:xfrm>
          <a:prstGeom prst="rect">
            <a:avLst/>
          </a:prstGeom>
        </p:spPr>
      </p:pic>
      <p:pic>
        <p:nvPicPr>
          <p:cNvPr id="16" name="Picture 15" descr="Icon">
            <a:extLst>
              <a:ext uri="{FF2B5EF4-FFF2-40B4-BE49-F238E27FC236}">
                <a16:creationId xmlns:a16="http://schemas.microsoft.com/office/drawing/2014/main" id="{1FB0D7EA-00A5-DFA9-ACAF-22BD9D5CFC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61824">
            <a:off x="9429892" y="367838"/>
            <a:ext cx="2160481" cy="2160481"/>
          </a:xfrm>
          <a:prstGeom prst="rect">
            <a:avLst/>
          </a:prstGeom>
        </p:spPr>
      </p:pic>
      <p:pic>
        <p:nvPicPr>
          <p:cNvPr id="2" name="Picture 1">
            <a:extLst>
              <a:ext uri="{FF2B5EF4-FFF2-40B4-BE49-F238E27FC236}">
                <a16:creationId xmlns:a16="http://schemas.microsoft.com/office/drawing/2014/main" id="{0AB64A14-812E-82E0-623C-2E34D0BD3C2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654" t="2885" r="1500" b="-2885"/>
          <a:stretch/>
        </p:blipFill>
        <p:spPr>
          <a:xfrm>
            <a:off x="251682" y="2656871"/>
            <a:ext cx="11685588" cy="3403337"/>
          </a:xfrm>
          <a:prstGeom prst="rect">
            <a:avLst/>
          </a:prstGeom>
        </p:spPr>
      </p:pic>
      <p:sp>
        <p:nvSpPr>
          <p:cNvPr id="5" name="Headline">
            <a:extLst>
              <a:ext uri="{FF2B5EF4-FFF2-40B4-BE49-F238E27FC236}">
                <a16:creationId xmlns:a16="http://schemas.microsoft.com/office/drawing/2014/main" id="{E3289B89-181F-5E11-0E17-7CCB53F2F7AF}"/>
              </a:ext>
            </a:extLst>
          </p:cNvPr>
          <p:cNvSpPr txBox="1">
            <a:spLocks/>
          </p:cNvSpPr>
          <p:nvPr/>
        </p:nvSpPr>
        <p:spPr>
          <a:xfrm>
            <a:off x="1027265" y="83250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latin typeface="Arial" panose="020B0604020202020204" pitchFamily="34" charset="0"/>
                <a:cs typeface="Arial" panose="020B0604020202020204" pitchFamily="34" charset="0"/>
              </a:rPr>
              <a:t>Lead and Major Gifts</a:t>
            </a:r>
          </a:p>
        </p:txBody>
      </p:sp>
    </p:spTree>
    <p:extLst>
      <p:ext uri="{BB962C8B-B14F-4D97-AF65-F5344CB8AC3E}">
        <p14:creationId xmlns:p14="http://schemas.microsoft.com/office/powerpoint/2010/main" val="1520037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dy Copy">
            <a:extLst>
              <a:ext uri="{FF2B5EF4-FFF2-40B4-BE49-F238E27FC236}">
                <a16:creationId xmlns:a16="http://schemas.microsoft.com/office/drawing/2014/main" id="{B266A953-DE7C-FBAD-0B24-3826BD2B921C}"/>
              </a:ext>
            </a:extLst>
          </p:cNvPr>
          <p:cNvSpPr txBox="1">
            <a:spLocks/>
          </p:cNvSpPr>
          <p:nvPr/>
        </p:nvSpPr>
        <p:spPr>
          <a:xfrm>
            <a:off x="1016063" y="1776460"/>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400" kern="0" dirty="0">
              <a:solidFill>
                <a:schemeClr val="accent6"/>
              </a:solidFill>
            </a:endParaRPr>
          </a:p>
        </p:txBody>
      </p:sp>
      <p:sp>
        <p:nvSpPr>
          <p:cNvPr id="4" name="Yellow Bar">
            <a:extLst>
              <a:ext uri="{FF2B5EF4-FFF2-40B4-BE49-F238E27FC236}">
                <a16:creationId xmlns:a16="http://schemas.microsoft.com/office/drawing/2014/main" id="{A93B2AD9-FE85-3CA3-8624-54E393DB4592}"/>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8" name="Page Number - Blue">
            <a:extLst>
              <a:ext uri="{FF2B5EF4-FFF2-40B4-BE49-F238E27FC236}">
                <a16:creationId xmlns:a16="http://schemas.microsoft.com/office/drawing/2014/main" id="{98315DD5-C59F-246B-5DDA-0EE28F45F50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35</a:t>
            </a:fld>
            <a:endParaRPr lang="en-US" sz="1000" dirty="0">
              <a:solidFill>
                <a:srgbClr val="00338D"/>
              </a:solidFill>
            </a:endParaRPr>
          </a:p>
        </p:txBody>
      </p:sp>
      <p:pic>
        <p:nvPicPr>
          <p:cNvPr id="12" name="Picture 12" descr="Logo, company name&#10;&#10;Description automatically generated">
            <a:extLst>
              <a:ext uri="{FF2B5EF4-FFF2-40B4-BE49-F238E27FC236}">
                <a16:creationId xmlns:a16="http://schemas.microsoft.com/office/drawing/2014/main" id="{71149F9B-B178-4F9A-AE6D-1CA3F278A1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6074204"/>
            <a:ext cx="2263878" cy="653042"/>
          </a:xfrm>
          <a:prstGeom prst="rect">
            <a:avLst/>
          </a:prstGeom>
        </p:spPr>
      </p:pic>
      <p:pic>
        <p:nvPicPr>
          <p:cNvPr id="16" name="Picture 15" descr="Icon">
            <a:extLst>
              <a:ext uri="{FF2B5EF4-FFF2-40B4-BE49-F238E27FC236}">
                <a16:creationId xmlns:a16="http://schemas.microsoft.com/office/drawing/2014/main" id="{1FB0D7EA-00A5-DFA9-ACAF-22BD9D5CFC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61824">
            <a:off x="9429892" y="367838"/>
            <a:ext cx="2160481" cy="2160481"/>
          </a:xfrm>
          <a:prstGeom prst="rect">
            <a:avLst/>
          </a:prstGeom>
        </p:spPr>
      </p:pic>
      <p:sp>
        <p:nvSpPr>
          <p:cNvPr id="5" name="TextBox 4">
            <a:extLst>
              <a:ext uri="{FF2B5EF4-FFF2-40B4-BE49-F238E27FC236}">
                <a16:creationId xmlns:a16="http://schemas.microsoft.com/office/drawing/2014/main" id="{C637FEFE-3C81-785C-2B5F-294D135FA057}"/>
              </a:ext>
            </a:extLst>
          </p:cNvPr>
          <p:cNvSpPr txBox="1"/>
          <p:nvPr/>
        </p:nvSpPr>
        <p:spPr>
          <a:xfrm>
            <a:off x="304800" y="1698620"/>
            <a:ext cx="3896839"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chemeClr val="accent6"/>
                </a:solidFill>
                <a:effectLst/>
                <a:uLnTx/>
                <a:uFillTx/>
                <a:latin typeface="Century Gothic" panose="020F0302020204030204"/>
                <a:ea typeface="+mn-ea"/>
                <a:cs typeface="+mn-cs"/>
              </a:rPr>
              <a:t>Program Details</a:t>
            </a:r>
            <a:r>
              <a:rPr kumimoji="0" lang="en-US" sz="1800" b="0" i="0" u="none" strike="noStrike" kern="1200" cap="none" spc="0" normalizeH="0" baseline="0" noProof="0" dirty="0">
                <a:ln>
                  <a:noFill/>
                </a:ln>
                <a:solidFill>
                  <a:schemeClr val="accent6"/>
                </a:solidFill>
                <a:effectLst/>
                <a:uLnTx/>
                <a:uFillTx/>
                <a:latin typeface="Century Gothic" panose="020F03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6"/>
                </a:solidFill>
                <a:effectLst/>
                <a:uLnTx/>
                <a:uFillTx/>
                <a:latin typeface="Century Gothic" panose="020F0302020204030204"/>
                <a:ea typeface="+mn-ea"/>
                <a:cs typeface="+mn-cs"/>
              </a:rPr>
              <a:t>Annually awarded to clubs that achieved set Per Member Average Level during a fiscal year: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chemeClr val="accent6"/>
              </a:solidFill>
              <a:effectLst/>
              <a:uLnTx/>
              <a:uFillTx/>
              <a:latin typeface="Century Gothic"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chemeClr val="accent6"/>
                </a:solidFill>
                <a:latin typeface="Century Gothic" panose="020F0302020204030204"/>
              </a:rPr>
              <a:t>Copper</a:t>
            </a:r>
            <a:r>
              <a:rPr lang="en-US" dirty="0">
                <a:solidFill>
                  <a:schemeClr val="accent6"/>
                </a:solidFill>
                <a:latin typeface="Century Gothic" panose="020F0302020204030204"/>
              </a:rPr>
              <a:t>: </a:t>
            </a:r>
            <a:r>
              <a:rPr kumimoji="0" lang="en-US" sz="1800" b="0" i="0" u="none" strike="noStrike" kern="1200" cap="none" spc="0" normalizeH="0" baseline="0" noProof="0" dirty="0">
                <a:ln>
                  <a:noFill/>
                </a:ln>
                <a:solidFill>
                  <a:schemeClr val="accent6"/>
                </a:solidFill>
                <a:effectLst/>
                <a:uLnTx/>
                <a:uFillTx/>
                <a:latin typeface="Century Gothic" panose="020F0302020204030204"/>
                <a:ea typeface="+mn-ea"/>
                <a:cs typeface="+mn-cs"/>
              </a:rPr>
              <a:t>$50 PMA</a:t>
            </a:r>
            <a:endParaRPr lang="en-US" dirty="0">
              <a:solidFill>
                <a:schemeClr val="accent6"/>
              </a:solidFill>
              <a:latin typeface="Century Gothic" panose="020F03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accent6"/>
                </a:solidFill>
                <a:effectLst/>
                <a:uLnTx/>
                <a:uFillTx/>
                <a:latin typeface="Century Gothic" panose="020F0302020204030204"/>
                <a:ea typeface="+mn-ea"/>
                <a:cs typeface="+mn-cs"/>
              </a:rPr>
              <a:t>Silver</a:t>
            </a:r>
            <a:r>
              <a:rPr lang="en-US" dirty="0">
                <a:solidFill>
                  <a:schemeClr val="accent6"/>
                </a:solidFill>
                <a:latin typeface="Century Gothic" panose="020F0302020204030204"/>
              </a:rPr>
              <a:t>: </a:t>
            </a:r>
            <a:r>
              <a:rPr kumimoji="0" lang="en-US" sz="1800" b="0" i="0" u="none" strike="noStrike" kern="1200" cap="none" spc="0" normalizeH="0" baseline="0" noProof="0" dirty="0">
                <a:ln>
                  <a:noFill/>
                </a:ln>
                <a:solidFill>
                  <a:schemeClr val="accent6"/>
                </a:solidFill>
                <a:effectLst/>
                <a:uLnTx/>
                <a:uFillTx/>
                <a:latin typeface="Century Gothic" panose="020F0302020204030204"/>
                <a:ea typeface="+mn-ea"/>
                <a:cs typeface="+mn-cs"/>
              </a:rPr>
              <a:t>$100 PMA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chemeClr val="accent6"/>
                </a:solidFill>
                <a:latin typeface="Century Gothic" panose="020F0302020204030204"/>
              </a:rPr>
              <a:t>Gold</a:t>
            </a:r>
            <a:r>
              <a:rPr lang="en-US" dirty="0">
                <a:solidFill>
                  <a:schemeClr val="accent6"/>
                </a:solidFill>
                <a:latin typeface="Century Gothic" panose="020F0302020204030204"/>
              </a:rPr>
              <a:t>: </a:t>
            </a:r>
            <a:r>
              <a:rPr kumimoji="0" lang="en-US" sz="1800" b="0" i="0" u="none" strike="noStrike" kern="1200" cap="none" spc="0" normalizeH="0" baseline="0" noProof="0" dirty="0">
                <a:ln>
                  <a:noFill/>
                </a:ln>
                <a:solidFill>
                  <a:schemeClr val="accent6"/>
                </a:solidFill>
                <a:effectLst/>
                <a:uLnTx/>
                <a:uFillTx/>
                <a:latin typeface="Century Gothic" panose="020F0302020204030204"/>
                <a:ea typeface="+mn-ea"/>
                <a:cs typeface="+mn-cs"/>
              </a:rPr>
              <a:t>$250 PMA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chemeClr val="accent6"/>
                </a:solidFill>
                <a:latin typeface="Century Gothic" panose="020F0302020204030204"/>
              </a:rPr>
              <a:t>Platinum</a:t>
            </a:r>
            <a:r>
              <a:rPr lang="en-US" dirty="0">
                <a:solidFill>
                  <a:schemeClr val="accent6"/>
                </a:solidFill>
                <a:latin typeface="Century Gothic" panose="020F0302020204030204"/>
              </a:rPr>
              <a:t>: </a:t>
            </a:r>
            <a:r>
              <a:rPr kumimoji="0" lang="en-US" sz="1800" b="0" i="0" u="none" strike="noStrike" kern="1200" cap="none" spc="0" normalizeH="0" baseline="0" noProof="0" dirty="0">
                <a:ln>
                  <a:noFill/>
                </a:ln>
                <a:solidFill>
                  <a:schemeClr val="accent6"/>
                </a:solidFill>
                <a:effectLst/>
                <a:uLnTx/>
                <a:uFillTx/>
                <a:latin typeface="Century Gothic" panose="020F0302020204030204"/>
                <a:ea typeface="+mn-ea"/>
                <a:cs typeface="+mn-cs"/>
              </a:rPr>
              <a:t>$500 PMA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chemeClr val="accent6"/>
                </a:solidFill>
                <a:latin typeface="Century Gothic" panose="020F0302020204030204"/>
              </a:rPr>
              <a:t>Diamond</a:t>
            </a:r>
            <a:r>
              <a:rPr lang="en-US" dirty="0">
                <a:solidFill>
                  <a:schemeClr val="accent6"/>
                </a:solidFill>
                <a:latin typeface="Century Gothic" panose="020F0302020204030204"/>
              </a:rPr>
              <a:t>: </a:t>
            </a:r>
            <a:r>
              <a:rPr kumimoji="0" lang="en-US" sz="1800" b="0" i="0" u="none" strike="noStrike" kern="1200" cap="none" spc="0" normalizeH="0" baseline="0" noProof="0" dirty="0">
                <a:ln>
                  <a:noFill/>
                </a:ln>
                <a:solidFill>
                  <a:schemeClr val="accent6"/>
                </a:solidFill>
                <a:effectLst/>
                <a:uLnTx/>
                <a:uFillTx/>
                <a:latin typeface="Century Gothic" panose="020F0302020204030204"/>
                <a:ea typeface="+mn-ea"/>
                <a:cs typeface="+mn-cs"/>
              </a:rPr>
              <a:t>$1,000</a:t>
            </a:r>
            <a:r>
              <a:rPr lang="en-US" dirty="0">
                <a:solidFill>
                  <a:schemeClr val="accent6"/>
                </a:solidFill>
                <a:latin typeface="Century Gothic" panose="020F0302020204030204"/>
              </a:rPr>
              <a:t> PMA</a:t>
            </a:r>
            <a:r>
              <a:rPr kumimoji="0" lang="en-US" sz="1800" b="0" i="0" u="none" strike="noStrike" kern="1200" cap="none" spc="0" normalizeH="0" baseline="0" noProof="0" dirty="0">
                <a:ln>
                  <a:noFill/>
                </a:ln>
                <a:solidFill>
                  <a:schemeClr val="accent6"/>
                </a:solidFill>
                <a:effectLst/>
                <a:uLnTx/>
                <a:uFillTx/>
                <a:latin typeface="Century Gothic" panose="020F0302020204030204"/>
                <a:ea typeface="+mn-ea"/>
                <a:cs typeface="+mn-cs"/>
              </a:rPr>
              <a:t> </a:t>
            </a:r>
          </a:p>
        </p:txBody>
      </p:sp>
      <p:pic>
        <p:nvPicPr>
          <p:cNvPr id="6" name="Picture 5">
            <a:extLst>
              <a:ext uri="{FF2B5EF4-FFF2-40B4-BE49-F238E27FC236}">
                <a16:creationId xmlns:a16="http://schemas.microsoft.com/office/drawing/2014/main" id="{1FB9C658-2D2A-211E-E405-82521F5B5F56}"/>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6751" b="89662" l="8211" r="89895">
                        <a14:foregroundMark x1="10316" y1="39662" x2="10316" y2="39662"/>
                        <a14:foregroundMark x1="8421" y1="42616" x2="8421" y2="42616"/>
                        <a14:foregroundMark x1="9263" y1="42827" x2="18316" y2="61392"/>
                        <a14:foregroundMark x1="18316" y1="61392" x2="33895" y2="77215"/>
                        <a14:foregroundMark x1="33895" y1="77215" x2="55789" y2="76582"/>
                        <a14:foregroundMark x1="55789" y1="76582" x2="65263" y2="71519"/>
                        <a14:foregroundMark x1="65263" y1="71519" x2="72421" y2="52321"/>
                        <a14:foregroundMark x1="72421" y1="52321" x2="69263" y2="37553"/>
                        <a14:foregroundMark x1="69263" y1="37553" x2="56211" y2="31013"/>
                        <a14:foregroundMark x1="56211" y1="31013" x2="16000" y2="42194"/>
                        <a14:foregroundMark x1="16000" y1="42194" x2="15158" y2="42827"/>
                        <a14:foregroundMark x1="45053" y1="6751" x2="76000" y2="16667"/>
                        <a14:foregroundMark x1="76000" y1="16667" x2="84000" y2="38397"/>
                        <a14:foregroundMark x1="84000" y1="38397" x2="77474" y2="72152"/>
                        <a14:foregroundMark x1="77474" y1="72152" x2="65684" y2="82278"/>
                        <a14:foregroundMark x1="65684" y1="82278" x2="49474" y2="87342"/>
                        <a14:foregroundMark x1="49474" y1="87342" x2="36211" y2="86287"/>
                        <a14:foregroundMark x1="36211" y1="86287" x2="18526" y2="72152"/>
                        <a14:foregroundMark x1="18526" y1="72152" x2="13895" y2="61603"/>
                        <a14:foregroundMark x1="13895" y1="61603" x2="24211" y2="27848"/>
                        <a14:foregroundMark x1="24211" y1="27848" x2="38526" y2="12658"/>
                        <a14:foregroundMark x1="38526" y1="12658" x2="41263" y2="13291"/>
                        <a14:foregroundMark x1="71579" y1="23207" x2="71579" y2="23207"/>
                        <a14:foregroundMark x1="41895" y1="8228" x2="41895" y2="8228"/>
                        <a14:foregroundMark x1="37474" y1="7806" x2="37474" y2="7806"/>
                        <a14:foregroundMark x1="30526" y1="10549" x2="30526" y2="10549"/>
                        <a14:foregroundMark x1="24632" y1="16034" x2="24632" y2="16034"/>
                        <a14:foregroundMark x1="24632" y1="16034" x2="24632" y2="16034"/>
                        <a14:foregroundMark x1="24632" y1="16034" x2="24632" y2="16034"/>
                        <a14:foregroundMark x1="35789" y1="33755" x2="45684" y2="25527"/>
                        <a14:foregroundMark x1="45684" y1="25527" x2="66737" y2="19198"/>
                        <a14:foregroundMark x1="66737" y1="19198" x2="78947" y2="30169"/>
                        <a14:foregroundMark x1="78947" y1="30169" x2="58526" y2="50844"/>
                        <a14:foregroundMark x1="58526" y1="50844" x2="35368" y2="47468"/>
                        <a14:foregroundMark x1="35368" y1="47468" x2="33263" y2="45992"/>
                        <a14:foregroundMark x1="79789" y1="24895" x2="86526" y2="35654"/>
                        <a14:foregroundMark x1="86526" y1="35654" x2="83789" y2="64135"/>
                        <a14:foregroundMark x1="83789" y1="64135" x2="74737" y2="74684"/>
                        <a14:foregroundMark x1="74737" y1="74684" x2="65684" y2="80380"/>
                        <a14:foregroundMark x1="65684" y1="80380" x2="47579" y2="82489"/>
                        <a14:foregroundMark x1="47579" y1="82489" x2="30737" y2="79747"/>
                        <a14:foregroundMark x1="30737" y1="79747" x2="15368" y2="57384"/>
                        <a14:foregroundMark x1="15368" y1="57384" x2="14947" y2="40928"/>
                        <a14:foregroundMark x1="14947" y1="40928" x2="23158" y2="25527"/>
                        <a14:foregroundMark x1="23158" y1="25527" x2="30737" y2="17932"/>
                        <a14:foregroundMark x1="30737" y1="17932" x2="41474" y2="13291"/>
                        <a14:foregroundMark x1="41474" y1="13291" x2="74316" y2="20464"/>
                        <a14:foregroundMark x1="74316" y1="20464" x2="77895" y2="23418"/>
                        <a14:foregroundMark x1="14105" y1="29325" x2="14105" y2="29325"/>
                        <a14:foregroundMark x1="21053" y1="39451" x2="34316" y2="56329"/>
                        <a14:foregroundMark x1="34316" y1="56329" x2="41684" y2="43882"/>
                        <a14:foregroundMark x1="41684" y1="43882" x2="28000" y2="33122"/>
                        <a14:foregroundMark x1="28000" y1="33122" x2="27579" y2="33544"/>
                        <a14:foregroundMark x1="36842" y1="13924" x2="42947" y2="22996"/>
                        <a14:foregroundMark x1="42947" y1="22996" x2="62316" y2="33755"/>
                        <a14:foregroundMark x1="62316" y1="33755" x2="67579" y2="23207"/>
                        <a14:foregroundMark x1="67579" y1="23207" x2="57053" y2="17932"/>
                        <a14:foregroundMark x1="57053" y1="17932" x2="37895" y2="21730"/>
                        <a14:foregroundMark x1="36211" y1="12869" x2="56211" y2="31435"/>
                        <a14:foregroundMark x1="56211" y1="31435" x2="52000" y2="17300"/>
                        <a14:foregroundMark x1="52000" y1="17300" x2="42105" y2="15823"/>
                      </a14:backgroundRemoval>
                    </a14:imgEffect>
                  </a14:imgLayer>
                </a14:imgProps>
              </a:ext>
              <a:ext uri="{28A0092B-C50C-407E-A947-70E740481C1C}">
                <a14:useLocalDpi xmlns:a14="http://schemas.microsoft.com/office/drawing/2010/main"/>
              </a:ext>
            </a:extLst>
          </a:blip>
          <a:stretch>
            <a:fillRect/>
          </a:stretch>
        </p:blipFill>
        <p:spPr>
          <a:xfrm>
            <a:off x="8885592" y="4161310"/>
            <a:ext cx="2613897" cy="2608394"/>
          </a:xfrm>
          <a:prstGeom prst="rect">
            <a:avLst/>
          </a:prstGeom>
        </p:spPr>
      </p:pic>
      <p:pic>
        <p:nvPicPr>
          <p:cNvPr id="9" name="Picture 8">
            <a:extLst>
              <a:ext uri="{FF2B5EF4-FFF2-40B4-BE49-F238E27FC236}">
                <a16:creationId xmlns:a16="http://schemas.microsoft.com/office/drawing/2014/main" id="{77C096BE-189C-DBBA-E006-695640408409}"/>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8740" b="89431" l="4868" r="89452">
                        <a14:foregroundMark x1="50913" y1="8740" x2="50913" y2="8740"/>
                        <a14:foregroundMark x1="7099" y1="45325" x2="7099" y2="45325"/>
                        <a14:foregroundMark x1="4868" y1="47358" x2="4868" y2="47358"/>
                      </a14:backgroundRemoval>
                    </a14:imgEffect>
                  </a14:imgLayer>
                </a14:imgProps>
              </a:ext>
              <a:ext uri="{28A0092B-C50C-407E-A947-70E740481C1C}">
                <a14:useLocalDpi xmlns:a14="http://schemas.microsoft.com/office/drawing/2010/main"/>
              </a:ext>
            </a:extLst>
          </a:blip>
          <a:stretch>
            <a:fillRect/>
          </a:stretch>
        </p:blipFill>
        <p:spPr>
          <a:xfrm>
            <a:off x="7420344" y="1587210"/>
            <a:ext cx="2693165" cy="2687703"/>
          </a:xfrm>
          <a:prstGeom prst="rect">
            <a:avLst/>
          </a:prstGeom>
        </p:spPr>
      </p:pic>
      <p:pic>
        <p:nvPicPr>
          <p:cNvPr id="11" name="Picture 10">
            <a:extLst>
              <a:ext uri="{FF2B5EF4-FFF2-40B4-BE49-F238E27FC236}">
                <a16:creationId xmlns:a16="http://schemas.microsoft.com/office/drawing/2014/main" id="{5768F013-9AF4-D372-4830-6EEDC978E1EB}"/>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5071" b="89452" l="6087" r="90870">
                        <a14:foregroundMark x1="49565" y1="5071" x2="49565" y2="5071"/>
                        <a14:foregroundMark x1="6087" y1="39554" x2="6087" y2="39554"/>
                        <a14:foregroundMark x1="90870" y1="43611" x2="90870" y2="43611"/>
                      </a14:backgroundRemoval>
                    </a14:imgEffect>
                  </a14:imgLayer>
                </a14:imgProps>
              </a:ext>
              <a:ext uri="{28A0092B-C50C-407E-A947-70E740481C1C}">
                <a14:useLocalDpi xmlns:a14="http://schemas.microsoft.com/office/drawing/2010/main"/>
              </a:ext>
            </a:extLst>
          </a:blip>
          <a:stretch>
            <a:fillRect/>
          </a:stretch>
        </p:blipFill>
        <p:spPr>
          <a:xfrm>
            <a:off x="6024384" y="4261655"/>
            <a:ext cx="2507796" cy="2687703"/>
          </a:xfrm>
          <a:prstGeom prst="rect">
            <a:avLst/>
          </a:prstGeom>
        </p:spPr>
      </p:pic>
      <p:pic>
        <p:nvPicPr>
          <p:cNvPr id="13" name="Picture 12">
            <a:extLst>
              <a:ext uri="{FF2B5EF4-FFF2-40B4-BE49-F238E27FC236}">
                <a16:creationId xmlns:a16="http://schemas.microsoft.com/office/drawing/2014/main" id="{5D592807-F2AA-48FE-5D01-D34175F56538}"/>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8722" b="89655" l="5253" r="89899">
                        <a14:foregroundMark x1="5253" y1="44016" x2="5253" y2="44016"/>
                        <a14:foregroundMark x1="44242" y1="8722" x2="44242" y2="8722"/>
                      </a14:backgroundRemoval>
                    </a14:imgEffect>
                  </a14:imgLayer>
                </a14:imgProps>
              </a:ext>
              <a:ext uri="{28A0092B-C50C-407E-A947-70E740481C1C}">
                <a14:useLocalDpi xmlns:a14="http://schemas.microsoft.com/office/drawing/2010/main"/>
              </a:ext>
            </a:extLst>
          </a:blip>
          <a:stretch>
            <a:fillRect/>
          </a:stretch>
        </p:blipFill>
        <p:spPr>
          <a:xfrm>
            <a:off x="3143092" y="4068189"/>
            <a:ext cx="2698606" cy="2687703"/>
          </a:xfrm>
          <a:prstGeom prst="rect">
            <a:avLst/>
          </a:prstGeom>
        </p:spPr>
      </p:pic>
      <p:pic>
        <p:nvPicPr>
          <p:cNvPr id="14" name="Picture 13">
            <a:extLst>
              <a:ext uri="{FF2B5EF4-FFF2-40B4-BE49-F238E27FC236}">
                <a16:creationId xmlns:a16="http://schemas.microsoft.com/office/drawing/2014/main" id="{A23D2105-2DC9-4C3D-6173-575BD7644902}"/>
              </a:ext>
            </a:extLst>
          </p:cNvPr>
          <p:cNvPicPr>
            <a:picLocks noChangeAspect="1"/>
          </p:cNvPicPr>
          <p:nvPr/>
        </p:nvPicPr>
        <p:blipFill>
          <a:blip r:embed="rId13" cstate="screen">
            <a:extLst>
              <a:ext uri="{BEBA8EAE-BF5A-486C-A8C5-ECC9F3942E4B}">
                <a14:imgProps xmlns:a14="http://schemas.microsoft.com/office/drawing/2010/main">
                  <a14:imgLayer r:embed="rId14">
                    <a14:imgEffect>
                      <a14:backgroundRemoval t="6571" b="89733" l="6029" r="89813">
                        <a14:foregroundMark x1="41164" y1="6776" x2="41164" y2="6776"/>
                        <a14:foregroundMark x1="6029" y1="38604" x2="6029" y2="38604"/>
                      </a14:backgroundRemoval>
                    </a14:imgEffect>
                  </a14:imgLayer>
                </a14:imgProps>
              </a:ext>
              <a:ext uri="{28A0092B-C50C-407E-A947-70E740481C1C}">
                <a14:useLocalDpi xmlns:a14="http://schemas.microsoft.com/office/drawing/2010/main"/>
              </a:ext>
            </a:extLst>
          </a:blip>
          <a:stretch>
            <a:fillRect/>
          </a:stretch>
        </p:blipFill>
        <p:spPr>
          <a:xfrm>
            <a:off x="4590653" y="1580204"/>
            <a:ext cx="2584733" cy="2631906"/>
          </a:xfrm>
          <a:prstGeom prst="rect">
            <a:avLst/>
          </a:prstGeom>
        </p:spPr>
      </p:pic>
      <p:sp>
        <p:nvSpPr>
          <p:cNvPr id="15" name="Headline">
            <a:extLst>
              <a:ext uri="{FF2B5EF4-FFF2-40B4-BE49-F238E27FC236}">
                <a16:creationId xmlns:a16="http://schemas.microsoft.com/office/drawing/2014/main" id="{9B313D0F-0F06-2C2D-39B8-776F53FF09AE}"/>
              </a:ext>
            </a:extLst>
          </p:cNvPr>
          <p:cNvSpPr txBox="1">
            <a:spLocks/>
          </p:cNvSpPr>
          <p:nvPr/>
        </p:nvSpPr>
        <p:spPr>
          <a:xfrm>
            <a:off x="1027265" y="83250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latin typeface="Arial" panose="020B0604020202020204" pitchFamily="34" charset="0"/>
                <a:cs typeface="Arial" panose="020B0604020202020204" pitchFamily="34" charset="0"/>
              </a:rPr>
              <a:t>Club giving patches</a:t>
            </a:r>
          </a:p>
        </p:txBody>
      </p:sp>
    </p:spTree>
    <p:extLst>
      <p:ext uri="{BB962C8B-B14F-4D97-AF65-F5344CB8AC3E}">
        <p14:creationId xmlns:p14="http://schemas.microsoft.com/office/powerpoint/2010/main" val="2934043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ody Copy">
            <a:extLst>
              <a:ext uri="{FF2B5EF4-FFF2-40B4-BE49-F238E27FC236}">
                <a16:creationId xmlns:a16="http://schemas.microsoft.com/office/drawing/2014/main" id="{B266A953-DE7C-FBAD-0B24-3826BD2B921C}"/>
              </a:ext>
            </a:extLst>
          </p:cNvPr>
          <p:cNvSpPr txBox="1">
            <a:spLocks/>
          </p:cNvSpPr>
          <p:nvPr/>
        </p:nvSpPr>
        <p:spPr>
          <a:xfrm>
            <a:off x="1016063" y="1776460"/>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400" kern="0" dirty="0">
              <a:solidFill>
                <a:schemeClr val="accent6"/>
              </a:solidFill>
            </a:endParaRPr>
          </a:p>
        </p:txBody>
      </p:sp>
      <p:sp>
        <p:nvSpPr>
          <p:cNvPr id="4" name="Yellow Bar">
            <a:extLst>
              <a:ext uri="{FF2B5EF4-FFF2-40B4-BE49-F238E27FC236}">
                <a16:creationId xmlns:a16="http://schemas.microsoft.com/office/drawing/2014/main" id="{A93B2AD9-FE85-3CA3-8624-54E393DB4592}"/>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8" name="Page Number - Blue">
            <a:extLst>
              <a:ext uri="{FF2B5EF4-FFF2-40B4-BE49-F238E27FC236}">
                <a16:creationId xmlns:a16="http://schemas.microsoft.com/office/drawing/2014/main" id="{98315DD5-C59F-246B-5DDA-0EE28F45F50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36</a:t>
            </a:fld>
            <a:endParaRPr lang="en-US" sz="1000" dirty="0">
              <a:solidFill>
                <a:srgbClr val="00338D"/>
              </a:solidFill>
            </a:endParaRPr>
          </a:p>
        </p:txBody>
      </p:sp>
      <p:pic>
        <p:nvPicPr>
          <p:cNvPr id="12" name="Picture 12" descr="Logo, company name&#10;&#10;Description automatically generated">
            <a:extLst>
              <a:ext uri="{FF2B5EF4-FFF2-40B4-BE49-F238E27FC236}">
                <a16:creationId xmlns:a16="http://schemas.microsoft.com/office/drawing/2014/main" id="{71149F9B-B178-4F9A-AE6D-1CA3F278A1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6074204"/>
            <a:ext cx="2263878" cy="653042"/>
          </a:xfrm>
          <a:prstGeom prst="rect">
            <a:avLst/>
          </a:prstGeom>
        </p:spPr>
      </p:pic>
      <p:pic>
        <p:nvPicPr>
          <p:cNvPr id="19" name="Picture 18">
            <a:extLst>
              <a:ext uri="{FF2B5EF4-FFF2-40B4-BE49-F238E27FC236}">
                <a16:creationId xmlns:a16="http://schemas.microsoft.com/office/drawing/2014/main" id="{D54FA51A-B072-0473-80F9-42F944C4F1C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377" b="92147" l="9980" r="89817">
                        <a14:foregroundMark x1="47251" y1="92277" x2="47251" y2="92277"/>
                        <a14:foregroundMark x1="49084" y1="88613" x2="49084" y2="88613"/>
                        <a14:foregroundMark x1="60692" y1="8377" x2="60692" y2="8377"/>
                        <a14:backgroundMark x1="47454" y1="54581" x2="47454" y2="54581"/>
                        <a14:backgroundMark x1="47658" y1="57068" x2="47658" y2="57068"/>
                        <a14:backgroundMark x1="46640" y1="60995" x2="46640" y2="60995"/>
                      </a14:backgroundRemoval>
                    </a14:imgEffect>
                  </a14:imgLayer>
                </a14:imgProps>
              </a:ext>
            </a:extLst>
          </a:blip>
          <a:stretch>
            <a:fillRect/>
          </a:stretch>
        </p:blipFill>
        <p:spPr>
          <a:xfrm>
            <a:off x="7812648" y="41484"/>
            <a:ext cx="4379352" cy="6814308"/>
          </a:xfrm>
          <a:prstGeom prst="rect">
            <a:avLst/>
          </a:prstGeom>
        </p:spPr>
      </p:pic>
      <p:pic>
        <p:nvPicPr>
          <p:cNvPr id="20" name="Picture 19" descr="Icon">
            <a:extLst>
              <a:ext uri="{FF2B5EF4-FFF2-40B4-BE49-F238E27FC236}">
                <a16:creationId xmlns:a16="http://schemas.microsoft.com/office/drawing/2014/main" id="{BC81B46C-C6E5-293D-6D64-56F1C82A91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161824">
            <a:off x="1853875" y="3583874"/>
            <a:ext cx="2982690" cy="2982690"/>
          </a:xfrm>
          <a:prstGeom prst="rect">
            <a:avLst/>
          </a:prstGeom>
        </p:spPr>
      </p:pic>
      <p:sp>
        <p:nvSpPr>
          <p:cNvPr id="21" name="TextBox 20">
            <a:extLst>
              <a:ext uri="{FF2B5EF4-FFF2-40B4-BE49-F238E27FC236}">
                <a16:creationId xmlns:a16="http://schemas.microsoft.com/office/drawing/2014/main" id="{0C020073-DAA4-5CEF-DD7F-22F3F1BA2351}"/>
              </a:ext>
            </a:extLst>
          </p:cNvPr>
          <p:cNvSpPr txBox="1"/>
          <p:nvPr/>
        </p:nvSpPr>
        <p:spPr>
          <a:xfrm>
            <a:off x="395629" y="1766286"/>
            <a:ext cx="75458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chemeClr val="accent6"/>
                </a:solidFill>
                <a:effectLst/>
                <a:uLnTx/>
                <a:uFillTx/>
                <a:latin typeface="Century Gothic" panose="020F0302020204030204"/>
                <a:ea typeface="+mn-ea"/>
                <a:cs typeface="+mn-cs"/>
              </a:rPr>
              <a:t>Program Details</a:t>
            </a:r>
            <a:r>
              <a:rPr kumimoji="0" lang="en-US" sz="1800" b="0" i="0" u="none" strike="noStrike" kern="1200" cap="none" spc="0" normalizeH="0" baseline="0" noProof="0" dirty="0">
                <a:ln>
                  <a:noFill/>
                </a:ln>
                <a:solidFill>
                  <a:schemeClr val="accent6"/>
                </a:solidFill>
                <a:effectLst/>
                <a:uLnTx/>
                <a:uFillTx/>
                <a:latin typeface="Century Gothic" panose="020F0302020204030204"/>
                <a:ea typeface="+mn-ea"/>
                <a:cs typeface="+mn-cs"/>
              </a:rPr>
              <a:t>: </a:t>
            </a:r>
            <a:r>
              <a:rPr lang="en-US" dirty="0">
                <a:solidFill>
                  <a:schemeClr val="accent6"/>
                </a:solidFill>
                <a:latin typeface="Century Gothic" panose="020F0302020204030204"/>
              </a:rPr>
              <a:t> </a:t>
            </a:r>
            <a:r>
              <a:rPr kumimoji="0" lang="en-US" sz="2400" b="0" i="0" u="none" strike="noStrike" kern="1200" cap="none" spc="0" normalizeH="0" baseline="0" noProof="0" dirty="0">
                <a:ln>
                  <a:noFill/>
                </a:ln>
                <a:solidFill>
                  <a:schemeClr val="accent6"/>
                </a:solidFill>
                <a:effectLst/>
                <a:uLnTx/>
                <a:uFillTx/>
                <a:latin typeface="Century Gothic" panose="020F0302020204030204"/>
                <a:ea typeface="+mn-ea"/>
                <a:cs typeface="+mn-cs"/>
              </a:rPr>
              <a:t>Awarded to District Governors and LCIF District Coordinators from districts that achieve 100% of their fiscal year </a:t>
            </a:r>
            <a:r>
              <a:rPr lang="en-US" sz="2400" dirty="0">
                <a:solidFill>
                  <a:schemeClr val="accent6"/>
                </a:solidFill>
                <a:latin typeface="Century Gothic" panose="020F0302020204030204"/>
              </a:rPr>
              <a:t>LCIF </a:t>
            </a:r>
            <a:r>
              <a:rPr kumimoji="0" lang="en-US" sz="2400" b="0" i="0" u="none" strike="noStrike" kern="1200" cap="none" spc="0" normalizeH="0" baseline="0" noProof="0" dirty="0">
                <a:ln>
                  <a:noFill/>
                </a:ln>
                <a:solidFill>
                  <a:schemeClr val="accent6"/>
                </a:solidFill>
                <a:effectLst/>
                <a:uLnTx/>
                <a:uFillTx/>
                <a:latin typeface="Century Gothic" panose="020F0302020204030204"/>
                <a:ea typeface="+mn-ea"/>
                <a:cs typeface="+mn-cs"/>
              </a:rPr>
              <a:t>fundraising goal, as defined by LCIF Development.</a:t>
            </a:r>
          </a:p>
        </p:txBody>
      </p:sp>
      <p:sp>
        <p:nvSpPr>
          <p:cNvPr id="22" name="Headline">
            <a:extLst>
              <a:ext uri="{FF2B5EF4-FFF2-40B4-BE49-F238E27FC236}">
                <a16:creationId xmlns:a16="http://schemas.microsoft.com/office/drawing/2014/main" id="{2A39EB54-D5F5-8F1D-6530-58DC887C5B56}"/>
              </a:ext>
            </a:extLst>
          </p:cNvPr>
          <p:cNvSpPr txBox="1">
            <a:spLocks/>
          </p:cNvSpPr>
          <p:nvPr/>
        </p:nvSpPr>
        <p:spPr>
          <a:xfrm>
            <a:off x="1027265" y="832502"/>
            <a:ext cx="8373905" cy="533400"/>
          </a:xfrm>
          <a:prstGeom prst="rect">
            <a:avLst/>
          </a:prstGeom>
        </p:spPr>
        <p:txBody>
          <a:bodyPr>
            <a:normAutofit fontScale="850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latin typeface="Arial" panose="020B0604020202020204" pitchFamily="34" charset="0"/>
                <a:cs typeface="Arial" panose="020B0604020202020204" pitchFamily="34" charset="0"/>
              </a:rPr>
              <a:t>LCIF Presidential Award for Goal Achievement</a:t>
            </a:r>
          </a:p>
        </p:txBody>
      </p:sp>
    </p:spTree>
    <p:extLst>
      <p:ext uri="{BB962C8B-B14F-4D97-AF65-F5344CB8AC3E}">
        <p14:creationId xmlns:p14="http://schemas.microsoft.com/office/powerpoint/2010/main" val="953650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diagram, white, design&#10;&#10;Description automatically generated">
            <a:extLst>
              <a:ext uri="{FF2B5EF4-FFF2-40B4-BE49-F238E27FC236}">
                <a16:creationId xmlns:a16="http://schemas.microsoft.com/office/drawing/2014/main" id="{44499FF1-A679-C567-95E8-562F034BF3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443"/>
            <a:ext cx="9555956" cy="6858000"/>
          </a:xfrm>
          <a:prstGeom prst="rect">
            <a:avLst/>
          </a:prstGeom>
        </p:spPr>
      </p:pic>
      <p:pic>
        <p:nvPicPr>
          <p:cNvPr id="9" name="Picture 8" descr="A child with paint on his face&#10;&#10;Description automatically generated with low confidence">
            <a:extLst>
              <a:ext uri="{FF2B5EF4-FFF2-40B4-BE49-F238E27FC236}">
                <a16:creationId xmlns:a16="http://schemas.microsoft.com/office/drawing/2014/main" id="{19C03781-5F1C-59DD-31FF-F280B03E68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47" y="-5443"/>
            <a:ext cx="10368647" cy="6913666"/>
          </a:xfrm>
          <a:prstGeom prst="rect">
            <a:avLst/>
          </a:prstGeom>
        </p:spPr>
      </p:pic>
      <p:pic>
        <p:nvPicPr>
          <p:cNvPr id="15" name="Graphic 14">
            <a:extLst>
              <a:ext uri="{FF2B5EF4-FFF2-40B4-BE49-F238E27FC236}">
                <a16:creationId xmlns:a16="http://schemas.microsoft.com/office/drawing/2014/main" id="{659A80FA-D392-0112-3C6F-036753D953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23115" y="0"/>
            <a:ext cx="6868885" cy="6868885"/>
          </a:xfrm>
          <a:prstGeom prst="rect">
            <a:avLst/>
          </a:prstGeom>
        </p:spPr>
      </p:pic>
      <p:sp>
        <p:nvSpPr>
          <p:cNvPr id="17" name="Page Number - Blue">
            <a:extLst>
              <a:ext uri="{FF2B5EF4-FFF2-40B4-BE49-F238E27FC236}">
                <a16:creationId xmlns:a16="http://schemas.microsoft.com/office/drawing/2014/main" id="{3C1A4821-6138-D1AF-632A-A54943FC094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37</a:t>
            </a:fld>
            <a:endParaRPr lang="en-US" sz="1000" dirty="0">
              <a:solidFill>
                <a:srgbClr val="00338D"/>
              </a:solidFill>
            </a:endParaRPr>
          </a:p>
        </p:txBody>
      </p:sp>
      <p:sp>
        <p:nvSpPr>
          <p:cNvPr id="19" name="Graphic 35">
            <a:extLst>
              <a:ext uri="{FF2B5EF4-FFF2-40B4-BE49-F238E27FC236}">
                <a16:creationId xmlns:a16="http://schemas.microsoft.com/office/drawing/2014/main" id="{4867B118-CC87-C030-FE22-48E2F2ACA618}"/>
              </a:ext>
            </a:extLst>
          </p:cNvPr>
          <p:cNvSpPr/>
          <p:nvPr/>
        </p:nvSpPr>
        <p:spPr>
          <a:xfrm rot="10800000">
            <a:off x="-5444" y="-1"/>
            <a:ext cx="3358243" cy="581664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6" name="Graphic 19">
            <a:extLst>
              <a:ext uri="{FF2B5EF4-FFF2-40B4-BE49-F238E27FC236}">
                <a16:creationId xmlns:a16="http://schemas.microsoft.com/office/drawing/2014/main" id="{18438AA2-DEBE-A3F0-6F8F-7FFBA683E0BB}"/>
              </a:ext>
            </a:extLst>
          </p:cNvPr>
          <p:cNvSpPr/>
          <p:nvPr/>
        </p:nvSpPr>
        <p:spPr>
          <a:xfrm rot="10800000">
            <a:off x="-5445" y="-2"/>
            <a:ext cx="2683642" cy="4648202"/>
          </a:xfrm>
          <a:custGeom>
            <a:avLst/>
            <a:gdLst>
              <a:gd name="connsiteX0" fmla="*/ 0 w 2683642"/>
              <a:gd name="connsiteY0" fmla="*/ 4648202 h 4648202"/>
              <a:gd name="connsiteX1" fmla="*/ 2683643 w 2683642"/>
              <a:gd name="connsiteY1" fmla="*/ 0 h 4648202"/>
              <a:gd name="connsiteX2" fmla="*/ 2683643 w 2683642"/>
              <a:gd name="connsiteY2" fmla="*/ 4648202 h 4648202"/>
            </a:gdLst>
            <a:ahLst/>
            <a:cxnLst>
              <a:cxn ang="0">
                <a:pos x="connsiteX0" y="connsiteY0"/>
              </a:cxn>
              <a:cxn ang="0">
                <a:pos x="connsiteX1" y="connsiteY1"/>
              </a:cxn>
              <a:cxn ang="0">
                <a:pos x="connsiteX2" y="connsiteY2"/>
              </a:cxn>
            </a:cxnLst>
            <a:rect l="l" t="t" r="r" b="b"/>
            <a:pathLst>
              <a:path w="2683642" h="4648202">
                <a:moveTo>
                  <a:pt x="0" y="4648202"/>
                </a:moveTo>
                <a:lnTo>
                  <a:pt x="2683643" y="0"/>
                </a:lnTo>
                <a:lnTo>
                  <a:pt x="2683643" y="4648202"/>
                </a:lnTo>
                <a:close/>
              </a:path>
            </a:pathLst>
          </a:custGeom>
          <a:solidFill>
            <a:schemeClr val="bg1">
              <a:alpha val="3000"/>
            </a:schemeClr>
          </a:solidFill>
          <a:ln w="5380" cap="flat">
            <a:noFill/>
            <a:prstDash val="solid"/>
            <a:miter/>
          </a:ln>
        </p:spPr>
        <p:txBody>
          <a:bodyPr rtlCol="0" anchor="ctr"/>
          <a:lstStyle/>
          <a:p>
            <a:endParaRPr lang="en-US"/>
          </a:p>
        </p:txBody>
      </p:sp>
      <p:sp>
        <p:nvSpPr>
          <p:cNvPr id="5" name="Graphic 20">
            <a:extLst>
              <a:ext uri="{FF2B5EF4-FFF2-40B4-BE49-F238E27FC236}">
                <a16:creationId xmlns:a16="http://schemas.microsoft.com/office/drawing/2014/main" id="{668F856F-016A-B978-A75A-A115766B1824}"/>
              </a:ext>
            </a:extLst>
          </p:cNvPr>
          <p:cNvSpPr/>
          <p:nvPr/>
        </p:nvSpPr>
        <p:spPr>
          <a:xfrm rot="10800000">
            <a:off x="0" y="-2"/>
            <a:ext cx="2047900" cy="3547065"/>
          </a:xfrm>
          <a:custGeom>
            <a:avLst/>
            <a:gdLst>
              <a:gd name="connsiteX0" fmla="*/ 0 w 2047900"/>
              <a:gd name="connsiteY0" fmla="*/ 3547066 h 3547065"/>
              <a:gd name="connsiteX1" fmla="*/ 2047901 w 2047900"/>
              <a:gd name="connsiteY1" fmla="*/ 0 h 3547065"/>
              <a:gd name="connsiteX2" fmla="*/ 2047901 w 2047900"/>
              <a:gd name="connsiteY2" fmla="*/ 3547066 h 3547065"/>
            </a:gdLst>
            <a:ahLst/>
            <a:cxnLst>
              <a:cxn ang="0">
                <a:pos x="connsiteX0" y="connsiteY0"/>
              </a:cxn>
              <a:cxn ang="0">
                <a:pos x="connsiteX1" y="connsiteY1"/>
              </a:cxn>
              <a:cxn ang="0">
                <a:pos x="connsiteX2" y="connsiteY2"/>
              </a:cxn>
            </a:cxnLst>
            <a:rect l="l" t="t" r="r" b="b"/>
            <a:pathLst>
              <a:path w="2047900" h="3547065">
                <a:moveTo>
                  <a:pt x="0" y="3547066"/>
                </a:moveTo>
                <a:lnTo>
                  <a:pt x="2047901" y="0"/>
                </a:lnTo>
                <a:lnTo>
                  <a:pt x="2047901" y="3547066"/>
                </a:lnTo>
                <a:close/>
              </a:path>
            </a:pathLst>
          </a:custGeom>
          <a:solidFill>
            <a:schemeClr val="bg1">
              <a:alpha val="3000"/>
            </a:schemeClr>
          </a:solidFill>
          <a:ln w="4101" cap="flat">
            <a:noFill/>
            <a:prstDash val="solid"/>
            <a:miter/>
          </a:ln>
        </p:spPr>
        <p:txBody>
          <a:bodyPr rtlCol="0" anchor="ctr"/>
          <a:lstStyle/>
          <a:p>
            <a:endParaRPr lang="en-US"/>
          </a:p>
        </p:txBody>
      </p:sp>
      <p:sp>
        <p:nvSpPr>
          <p:cNvPr id="2" name="Body Copy">
            <a:extLst>
              <a:ext uri="{FF2B5EF4-FFF2-40B4-BE49-F238E27FC236}">
                <a16:creationId xmlns:a16="http://schemas.microsoft.com/office/drawing/2014/main" id="{2730FBFF-398E-73C9-7D96-6CBD72298E87}"/>
              </a:ext>
            </a:extLst>
          </p:cNvPr>
          <p:cNvSpPr txBox="1">
            <a:spLocks/>
          </p:cNvSpPr>
          <p:nvPr/>
        </p:nvSpPr>
        <p:spPr>
          <a:xfrm>
            <a:off x="8001000" y="3430618"/>
            <a:ext cx="3505200" cy="214377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r">
              <a:buSzPct val="120000"/>
            </a:pPr>
            <a:r>
              <a:rPr lang="en-US" sz="2800" kern="0" dirty="0">
                <a:solidFill>
                  <a:schemeClr val="bg1"/>
                </a:solidFill>
                <a:latin typeface="Arial" charset="0"/>
                <a:ea typeface="Arial" charset="0"/>
                <a:cs typeface="Arial" charset="0"/>
              </a:rPr>
              <a:t>Let’s have another great year!</a:t>
            </a:r>
          </a:p>
        </p:txBody>
      </p:sp>
      <p:sp>
        <p:nvSpPr>
          <p:cNvPr id="3" name="Body Copy">
            <a:extLst>
              <a:ext uri="{FF2B5EF4-FFF2-40B4-BE49-F238E27FC236}">
                <a16:creationId xmlns:a16="http://schemas.microsoft.com/office/drawing/2014/main" id="{5EEC6C63-F88E-8893-7FC1-0BE4EC25F0D4}"/>
              </a:ext>
            </a:extLst>
          </p:cNvPr>
          <p:cNvSpPr txBox="1">
            <a:spLocks/>
          </p:cNvSpPr>
          <p:nvPr/>
        </p:nvSpPr>
        <p:spPr>
          <a:xfrm>
            <a:off x="8001000" y="1415911"/>
            <a:ext cx="3505200" cy="1653860"/>
          </a:xfrm>
          <a:prstGeom prst="rect">
            <a:avLst/>
          </a:prstGeom>
        </p:spPr>
        <p:txBody>
          <a:bodyPr anchor="b" anchorCtr="0"/>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r">
              <a:buSzPct val="120000"/>
            </a:pPr>
            <a:r>
              <a:rPr lang="en-US" sz="4800" b="1" kern="0" dirty="0">
                <a:solidFill>
                  <a:schemeClr val="bg1"/>
                </a:solidFill>
                <a:latin typeface="Arial" charset="0"/>
                <a:ea typeface="Arial" charset="0"/>
                <a:cs typeface="Arial" charset="0"/>
              </a:rPr>
              <a:t>Thank you! </a:t>
            </a:r>
          </a:p>
        </p:txBody>
      </p:sp>
      <p:sp>
        <p:nvSpPr>
          <p:cNvPr id="4" name="Rectangle 3">
            <a:extLst>
              <a:ext uri="{FF2B5EF4-FFF2-40B4-BE49-F238E27FC236}">
                <a16:creationId xmlns:a16="http://schemas.microsoft.com/office/drawing/2014/main" id="{C1A4F70C-E331-E9F8-295D-3D8163CEE188}"/>
              </a:ext>
            </a:extLst>
          </p:cNvPr>
          <p:cNvSpPr/>
          <p:nvPr/>
        </p:nvSpPr>
        <p:spPr>
          <a:xfrm rot="5400000" flipH="1">
            <a:off x="10161590" y="1906906"/>
            <a:ext cx="64411" cy="2624808"/>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2512073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3048"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3" name="Body Copy">
            <a:extLst>
              <a:ext uri="{FF2B5EF4-FFF2-40B4-BE49-F238E27FC236}">
                <a16:creationId xmlns:a16="http://schemas.microsoft.com/office/drawing/2014/main" id="{B266A953-DE7C-FBAD-0B24-3826BD2B921C}"/>
              </a:ext>
            </a:extLst>
          </p:cNvPr>
          <p:cNvSpPr txBox="1">
            <a:spLocks/>
          </p:cNvSpPr>
          <p:nvPr/>
        </p:nvSpPr>
        <p:spPr>
          <a:xfrm>
            <a:off x="1016063" y="1776460"/>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chemeClr val="accent6"/>
              </a:solidFill>
            </a:endParaRPr>
          </a:p>
          <a:p>
            <a:endParaRPr lang="en-US" sz="1800" kern="0" dirty="0">
              <a:solidFill>
                <a:schemeClr val="accent6"/>
              </a:solidFill>
            </a:endParaRPr>
          </a:p>
          <a:p>
            <a:endParaRPr lang="en-US" sz="1800" kern="0" dirty="0">
              <a:solidFill>
                <a:schemeClr val="accent6"/>
              </a:solidFill>
            </a:endParaRPr>
          </a:p>
          <a:p>
            <a:endParaRPr lang="en-US" sz="1800" kern="0" dirty="0">
              <a:solidFill>
                <a:schemeClr val="accent6"/>
              </a:solidFill>
            </a:endParaRPr>
          </a:p>
          <a:p>
            <a:endParaRPr lang="en-US" sz="1800" kern="0" dirty="0">
              <a:solidFill>
                <a:schemeClr val="accent6"/>
              </a:solidFill>
            </a:endParaRPr>
          </a:p>
          <a:p>
            <a:endParaRPr lang="en-US" sz="1800" kern="0" dirty="0">
              <a:solidFill>
                <a:schemeClr val="accent6"/>
              </a:solidFill>
            </a:endParaRPr>
          </a:p>
          <a:p>
            <a:endParaRPr lang="en-US" sz="1800" kern="0" dirty="0">
              <a:solidFill>
                <a:schemeClr val="accent6"/>
              </a:solidFill>
            </a:endParaRPr>
          </a:p>
          <a:p>
            <a:endParaRPr lang="en-US" sz="1800" kern="0" dirty="0">
              <a:solidFill>
                <a:schemeClr val="accent6"/>
              </a:solidFill>
            </a:endParaRPr>
          </a:p>
          <a:p>
            <a:endParaRPr lang="en-US" sz="1800" kern="0" dirty="0">
              <a:solidFill>
                <a:schemeClr val="accent6"/>
              </a:solidFill>
            </a:endParaRPr>
          </a:p>
          <a:p>
            <a:endParaRPr lang="en-US" sz="1400" kern="0" dirty="0">
              <a:solidFill>
                <a:schemeClr val="accent6"/>
              </a:solidFill>
            </a:endParaRPr>
          </a:p>
          <a:p>
            <a:endParaRPr lang="en-US" sz="1400" kern="0" dirty="0">
              <a:solidFill>
                <a:schemeClr val="accent6"/>
              </a:solidFill>
            </a:endParaRPr>
          </a:p>
          <a:p>
            <a:r>
              <a:rPr lang="en-US" sz="1400" kern="0" dirty="0">
                <a:solidFill>
                  <a:schemeClr val="accent6"/>
                </a:solidFill>
              </a:rPr>
              <a:t>*Donations recorded as of June 30, 2023</a:t>
            </a:r>
          </a:p>
        </p:txBody>
      </p:sp>
      <p:sp>
        <p:nvSpPr>
          <p:cNvPr id="4" name="Yellow Bar">
            <a:extLst>
              <a:ext uri="{FF2B5EF4-FFF2-40B4-BE49-F238E27FC236}">
                <a16:creationId xmlns:a16="http://schemas.microsoft.com/office/drawing/2014/main" id="{A93B2AD9-FE85-3CA3-8624-54E393DB4592}"/>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6" name="Headline">
            <a:extLst>
              <a:ext uri="{FF2B5EF4-FFF2-40B4-BE49-F238E27FC236}">
                <a16:creationId xmlns:a16="http://schemas.microsoft.com/office/drawing/2014/main" id="{CAD08BDA-5992-6594-6950-CC31CF14844D}"/>
              </a:ext>
            </a:extLst>
          </p:cNvPr>
          <p:cNvSpPr txBox="1">
            <a:spLocks/>
          </p:cNvSpPr>
          <p:nvPr/>
        </p:nvSpPr>
        <p:spPr>
          <a:xfrm>
            <a:off x="1027265" y="83250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latin typeface="Arial" panose="020B0604020202020204" pitchFamily="34" charset="0"/>
                <a:cs typeface="Arial" panose="020B0604020202020204" pitchFamily="34" charset="0"/>
              </a:rPr>
              <a:t>CA IV 2022-2023 total donation history</a:t>
            </a:r>
          </a:p>
        </p:txBody>
      </p:sp>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8" name="Page Number - Blue">
            <a:extLst>
              <a:ext uri="{FF2B5EF4-FFF2-40B4-BE49-F238E27FC236}">
                <a16:creationId xmlns:a16="http://schemas.microsoft.com/office/drawing/2014/main" id="{98315DD5-C59F-246B-5DDA-0EE28F45F50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4</a:t>
            </a:fld>
            <a:endParaRPr lang="en-US" sz="1000" dirty="0">
              <a:solidFill>
                <a:srgbClr val="00338D"/>
              </a:solidFill>
            </a:endParaRPr>
          </a:p>
        </p:txBody>
      </p:sp>
      <p:pic>
        <p:nvPicPr>
          <p:cNvPr id="12" name="Picture 12" descr="Logo, company name&#10;&#10;Description automatically generated">
            <a:extLst>
              <a:ext uri="{FF2B5EF4-FFF2-40B4-BE49-F238E27FC236}">
                <a16:creationId xmlns:a16="http://schemas.microsoft.com/office/drawing/2014/main" id="{71149F9B-B178-4F9A-AE6D-1CA3F278A1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7686" y="5652721"/>
            <a:ext cx="2263878" cy="653042"/>
          </a:xfrm>
          <a:prstGeom prst="rect">
            <a:avLst/>
          </a:prstGeom>
        </p:spPr>
      </p:pic>
      <p:graphicFrame>
        <p:nvGraphicFramePr>
          <p:cNvPr id="5" name="Table 6">
            <a:extLst>
              <a:ext uri="{FF2B5EF4-FFF2-40B4-BE49-F238E27FC236}">
                <a16:creationId xmlns:a16="http://schemas.microsoft.com/office/drawing/2014/main" id="{AE73C748-4F70-0F74-4997-D758828CD9CD}"/>
              </a:ext>
            </a:extLst>
          </p:cNvPr>
          <p:cNvGraphicFramePr>
            <a:graphicFrameLocks noGrp="1"/>
          </p:cNvGraphicFramePr>
          <p:nvPr>
            <p:extLst>
              <p:ext uri="{D42A27DB-BD31-4B8C-83A1-F6EECF244321}">
                <p14:modId xmlns:p14="http://schemas.microsoft.com/office/powerpoint/2010/main" val="2015125278"/>
              </p:ext>
            </p:extLst>
          </p:nvPr>
        </p:nvGraphicFramePr>
        <p:xfrm>
          <a:off x="1137330" y="1741207"/>
          <a:ext cx="5547804" cy="3000018"/>
        </p:xfrm>
        <a:graphic>
          <a:graphicData uri="http://schemas.openxmlformats.org/drawingml/2006/table">
            <a:tbl>
              <a:tblPr firstRow="1" bandRow="1">
                <a:tableStyleId>{F5AB1C69-6EDB-4FF4-983F-18BD219EF322}</a:tableStyleId>
              </a:tblPr>
              <a:tblGrid>
                <a:gridCol w="1849268">
                  <a:extLst>
                    <a:ext uri="{9D8B030D-6E8A-4147-A177-3AD203B41FA5}">
                      <a16:colId xmlns:a16="http://schemas.microsoft.com/office/drawing/2014/main" val="3867666665"/>
                    </a:ext>
                  </a:extLst>
                </a:gridCol>
                <a:gridCol w="1849268">
                  <a:extLst>
                    <a:ext uri="{9D8B030D-6E8A-4147-A177-3AD203B41FA5}">
                      <a16:colId xmlns:a16="http://schemas.microsoft.com/office/drawing/2014/main" val="3162127678"/>
                    </a:ext>
                  </a:extLst>
                </a:gridCol>
                <a:gridCol w="1849268">
                  <a:extLst>
                    <a:ext uri="{9D8B030D-6E8A-4147-A177-3AD203B41FA5}">
                      <a16:colId xmlns:a16="http://schemas.microsoft.com/office/drawing/2014/main" val="4123840650"/>
                    </a:ext>
                  </a:extLst>
                </a:gridCol>
              </a:tblGrid>
              <a:tr h="393323">
                <a:tc>
                  <a:txBody>
                    <a:bodyPr/>
                    <a:lstStyle/>
                    <a:p>
                      <a:pPr algn="ctr"/>
                      <a:r>
                        <a:rPr lang="en-US" dirty="0">
                          <a:latin typeface="Arial" panose="020B0604020202020204" pitchFamily="34" charset="0"/>
                          <a:cs typeface="Arial" panose="020B0604020202020204" pitchFamily="34" charset="0"/>
                        </a:rPr>
                        <a:t>Fiscal Year</a:t>
                      </a:r>
                    </a:p>
                  </a:txBody>
                  <a:tcPr/>
                </a:tc>
                <a:tc>
                  <a:txBody>
                    <a:bodyPr/>
                    <a:lstStyle/>
                    <a:p>
                      <a:pPr algn="ctr"/>
                      <a:r>
                        <a:rPr lang="en-US" dirty="0">
                          <a:latin typeface="Arial" panose="020B0604020202020204" pitchFamily="34" charset="0"/>
                          <a:cs typeface="Arial" panose="020B0604020202020204" pitchFamily="34" charset="0"/>
                        </a:rPr>
                        <a:t>Donation Total</a:t>
                      </a:r>
                    </a:p>
                  </a:txBody>
                  <a:tcPr/>
                </a:tc>
                <a:tc>
                  <a:txBody>
                    <a:bodyPr/>
                    <a:lstStyle/>
                    <a:p>
                      <a:pPr algn="ctr"/>
                      <a:r>
                        <a:rPr lang="en-US" dirty="0">
                          <a:latin typeface="Arial" panose="020B0604020202020204" pitchFamily="34" charset="0"/>
                          <a:cs typeface="Arial" panose="020B0604020202020204" pitchFamily="34" charset="0"/>
                        </a:rPr>
                        <a:t>% of Donations Designated</a:t>
                      </a:r>
                    </a:p>
                  </a:txBody>
                  <a:tcPr/>
                </a:tc>
                <a:extLst>
                  <a:ext uri="{0D108BD9-81ED-4DB2-BD59-A6C34878D82A}">
                    <a16:rowId xmlns:a16="http://schemas.microsoft.com/office/drawing/2014/main" val="46314567"/>
                  </a:ext>
                </a:extLst>
              </a:tr>
              <a:tr h="393323">
                <a:tc>
                  <a:txBody>
                    <a:bodyPr/>
                    <a:lstStyle/>
                    <a:p>
                      <a:pPr algn="l"/>
                      <a:r>
                        <a:rPr lang="en-US" dirty="0">
                          <a:latin typeface="Arial" panose="020B0604020202020204" pitchFamily="34" charset="0"/>
                          <a:cs typeface="Arial" panose="020B0604020202020204" pitchFamily="34" charset="0"/>
                        </a:rPr>
                        <a:t>2017-2018</a:t>
                      </a:r>
                    </a:p>
                  </a:txBody>
                  <a:tcPr/>
                </a:tc>
                <a:tc>
                  <a:txBody>
                    <a:bodyPr/>
                    <a:lstStyle/>
                    <a:p>
                      <a:pPr algn="ctr"/>
                      <a:r>
                        <a:rPr lang="en-US" dirty="0">
                          <a:latin typeface="Arial" panose="020B0604020202020204" pitchFamily="34" charset="0"/>
                          <a:cs typeface="Arial" panose="020B0604020202020204" pitchFamily="34" charset="0"/>
                        </a:rPr>
                        <a:t>US$  4,154,252</a:t>
                      </a:r>
                    </a:p>
                  </a:txBody>
                  <a:tcPr/>
                </a:tc>
                <a:tc>
                  <a:txBody>
                    <a:bodyPr/>
                    <a:lstStyle/>
                    <a:p>
                      <a:pPr algn="ctr"/>
                      <a:r>
                        <a:rPr lang="en-US" dirty="0">
                          <a:latin typeface="Arial" panose="020B0604020202020204" pitchFamily="34" charset="0"/>
                          <a:cs typeface="Arial" panose="020B0604020202020204" pitchFamily="34" charset="0"/>
                        </a:rPr>
                        <a:t>60%</a:t>
                      </a:r>
                    </a:p>
                  </a:txBody>
                  <a:tcPr/>
                </a:tc>
                <a:extLst>
                  <a:ext uri="{0D108BD9-81ED-4DB2-BD59-A6C34878D82A}">
                    <a16:rowId xmlns:a16="http://schemas.microsoft.com/office/drawing/2014/main" val="2770691201"/>
                  </a:ext>
                </a:extLst>
              </a:tr>
              <a:tr h="393323">
                <a:tc>
                  <a:txBody>
                    <a:bodyPr/>
                    <a:lstStyle/>
                    <a:p>
                      <a:pPr algn="l"/>
                      <a:r>
                        <a:rPr lang="en-US" dirty="0">
                          <a:latin typeface="Arial" panose="020B0604020202020204" pitchFamily="34" charset="0"/>
                          <a:cs typeface="Arial" panose="020B0604020202020204" pitchFamily="34" charset="0"/>
                        </a:rPr>
                        <a:t>2018-2019</a:t>
                      </a:r>
                    </a:p>
                  </a:txBody>
                  <a:tcPr/>
                </a:tc>
                <a:tc>
                  <a:txBody>
                    <a:bodyPr/>
                    <a:lstStyle/>
                    <a:p>
                      <a:pPr algn="ctr"/>
                      <a:r>
                        <a:rPr lang="en-US" dirty="0">
                          <a:latin typeface="Arial" panose="020B0604020202020204" pitchFamily="34" charset="0"/>
                          <a:cs typeface="Arial" panose="020B0604020202020204" pitchFamily="34" charset="0"/>
                        </a:rPr>
                        <a:t>US$  4,766,076</a:t>
                      </a:r>
                    </a:p>
                  </a:txBody>
                  <a:tcPr/>
                </a:tc>
                <a:tc>
                  <a:txBody>
                    <a:bodyPr/>
                    <a:lstStyle/>
                    <a:p>
                      <a:pPr algn="ctr"/>
                      <a:r>
                        <a:rPr lang="en-US" dirty="0">
                          <a:latin typeface="Arial" panose="020B0604020202020204" pitchFamily="34" charset="0"/>
                          <a:cs typeface="Arial" panose="020B0604020202020204" pitchFamily="34" charset="0"/>
                        </a:rPr>
                        <a:t>68%</a:t>
                      </a:r>
                    </a:p>
                  </a:txBody>
                  <a:tcPr/>
                </a:tc>
                <a:extLst>
                  <a:ext uri="{0D108BD9-81ED-4DB2-BD59-A6C34878D82A}">
                    <a16:rowId xmlns:a16="http://schemas.microsoft.com/office/drawing/2014/main" val="1005652202"/>
                  </a:ext>
                </a:extLst>
              </a:tr>
              <a:tr h="393323">
                <a:tc>
                  <a:txBody>
                    <a:bodyPr/>
                    <a:lstStyle/>
                    <a:p>
                      <a:pPr algn="l"/>
                      <a:r>
                        <a:rPr lang="en-US" dirty="0">
                          <a:latin typeface="Arial" panose="020B0604020202020204" pitchFamily="34" charset="0"/>
                          <a:cs typeface="Arial" panose="020B0604020202020204" pitchFamily="34" charset="0"/>
                        </a:rPr>
                        <a:t>2019-2020</a:t>
                      </a:r>
                    </a:p>
                  </a:txBody>
                  <a:tcPr/>
                </a:tc>
                <a:tc>
                  <a:txBody>
                    <a:bodyPr/>
                    <a:lstStyle/>
                    <a:p>
                      <a:pPr algn="ctr"/>
                      <a:r>
                        <a:rPr lang="en-US" dirty="0">
                          <a:latin typeface="Arial" panose="020B0604020202020204" pitchFamily="34" charset="0"/>
                          <a:cs typeface="Arial" panose="020B0604020202020204" pitchFamily="34" charset="0"/>
                        </a:rPr>
                        <a:t>US$  4,679,792</a:t>
                      </a:r>
                    </a:p>
                  </a:txBody>
                  <a:tcPr/>
                </a:tc>
                <a:tc>
                  <a:txBody>
                    <a:bodyPr/>
                    <a:lstStyle/>
                    <a:p>
                      <a:pPr algn="ctr"/>
                      <a:r>
                        <a:rPr lang="en-US" dirty="0">
                          <a:latin typeface="Arial" panose="020B0604020202020204" pitchFamily="34" charset="0"/>
                          <a:cs typeface="Arial" panose="020B0604020202020204" pitchFamily="34" charset="0"/>
                        </a:rPr>
                        <a:t>42%</a:t>
                      </a:r>
                    </a:p>
                  </a:txBody>
                  <a:tcPr/>
                </a:tc>
                <a:extLst>
                  <a:ext uri="{0D108BD9-81ED-4DB2-BD59-A6C34878D82A}">
                    <a16:rowId xmlns:a16="http://schemas.microsoft.com/office/drawing/2014/main" val="393800563"/>
                  </a:ext>
                </a:extLst>
              </a:tr>
              <a:tr h="393323">
                <a:tc>
                  <a:txBody>
                    <a:bodyPr/>
                    <a:lstStyle/>
                    <a:p>
                      <a:pPr algn="l"/>
                      <a:r>
                        <a:rPr lang="en-US" dirty="0">
                          <a:latin typeface="Arial" panose="020B0604020202020204" pitchFamily="34" charset="0"/>
                          <a:cs typeface="Arial" panose="020B0604020202020204" pitchFamily="34" charset="0"/>
                        </a:rPr>
                        <a:t>2020-2021</a:t>
                      </a:r>
                    </a:p>
                  </a:txBody>
                  <a:tcPr/>
                </a:tc>
                <a:tc>
                  <a:txBody>
                    <a:bodyPr/>
                    <a:lstStyle/>
                    <a:p>
                      <a:pPr algn="ctr"/>
                      <a:r>
                        <a:rPr lang="en-US" dirty="0">
                          <a:latin typeface="Arial" panose="020B0604020202020204" pitchFamily="34" charset="0"/>
                          <a:cs typeface="Arial" panose="020B0604020202020204" pitchFamily="34" charset="0"/>
                        </a:rPr>
                        <a:t>US$10,458,505</a:t>
                      </a:r>
                    </a:p>
                  </a:txBody>
                  <a:tcPr/>
                </a:tc>
                <a:tc>
                  <a:txBody>
                    <a:bodyPr/>
                    <a:lstStyle/>
                    <a:p>
                      <a:pPr algn="ctr"/>
                      <a:r>
                        <a:rPr lang="en-US"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2814990995"/>
                  </a:ext>
                </a:extLst>
              </a:tr>
              <a:tr h="393323">
                <a:tc>
                  <a:txBody>
                    <a:bodyPr/>
                    <a:lstStyle/>
                    <a:p>
                      <a:pPr algn="l"/>
                      <a:r>
                        <a:rPr lang="en-US" dirty="0">
                          <a:latin typeface="Arial" panose="020B0604020202020204" pitchFamily="34" charset="0"/>
                          <a:cs typeface="Arial" panose="020B0604020202020204" pitchFamily="34" charset="0"/>
                        </a:rPr>
                        <a:t>2021-2022</a:t>
                      </a:r>
                    </a:p>
                  </a:txBody>
                  <a:tcPr/>
                </a:tc>
                <a:tc>
                  <a:txBody>
                    <a:bodyPr/>
                    <a:lstStyle/>
                    <a:p>
                      <a:pPr algn="ctr"/>
                      <a:r>
                        <a:rPr lang="en-US" dirty="0">
                          <a:latin typeface="Arial" panose="020B0604020202020204" pitchFamily="34" charset="0"/>
                          <a:cs typeface="Arial" panose="020B0604020202020204" pitchFamily="34" charset="0"/>
                        </a:rPr>
                        <a:t>US$12,084,541</a:t>
                      </a:r>
                    </a:p>
                  </a:txBody>
                  <a:tcPr/>
                </a:tc>
                <a:tc>
                  <a:txBody>
                    <a:bodyPr/>
                    <a:lstStyle/>
                    <a:p>
                      <a:pPr algn="ctr"/>
                      <a:r>
                        <a:rPr lang="en-US" dirty="0">
                          <a:latin typeface="Arial" panose="020B0604020202020204" pitchFamily="34" charset="0"/>
                          <a:cs typeface="Arial" panose="020B0604020202020204" pitchFamily="34" charset="0"/>
                        </a:rPr>
                        <a:t>84%</a:t>
                      </a:r>
                    </a:p>
                  </a:txBody>
                  <a:tcPr/>
                </a:tc>
                <a:extLst>
                  <a:ext uri="{0D108BD9-81ED-4DB2-BD59-A6C34878D82A}">
                    <a16:rowId xmlns:a16="http://schemas.microsoft.com/office/drawing/2014/main" val="3295690069"/>
                  </a:ext>
                </a:extLst>
              </a:tr>
              <a:tr h="393323">
                <a:tc>
                  <a:txBody>
                    <a:bodyPr/>
                    <a:lstStyle/>
                    <a:p>
                      <a:pPr algn="l"/>
                      <a:r>
                        <a:rPr lang="en-US" dirty="0">
                          <a:latin typeface="Arial" panose="020B0604020202020204" pitchFamily="34" charset="0"/>
                          <a:cs typeface="Arial" panose="020B0604020202020204" pitchFamily="34" charset="0"/>
                        </a:rPr>
                        <a:t>*2022-2023</a:t>
                      </a:r>
                    </a:p>
                  </a:txBody>
                  <a:tcPr/>
                </a:tc>
                <a:tc>
                  <a:txBody>
                    <a:bodyPr/>
                    <a:lstStyle/>
                    <a:p>
                      <a:pPr algn="ctr"/>
                      <a:r>
                        <a:rPr lang="en-US" dirty="0">
                          <a:latin typeface="Arial" panose="020B0604020202020204" pitchFamily="34" charset="0"/>
                          <a:cs typeface="Arial" panose="020B0604020202020204" pitchFamily="34" charset="0"/>
                        </a:rPr>
                        <a:t>US$  9,996,289</a:t>
                      </a:r>
                    </a:p>
                  </a:txBody>
                  <a:tcPr/>
                </a:tc>
                <a:tc>
                  <a:txBody>
                    <a:bodyPr/>
                    <a:lstStyle/>
                    <a:p>
                      <a:pPr algn="ctr"/>
                      <a:r>
                        <a:rPr lang="en-US" dirty="0">
                          <a:latin typeface="Arial" panose="020B0604020202020204" pitchFamily="34" charset="0"/>
                          <a:cs typeface="Arial" panose="020B0604020202020204" pitchFamily="34" charset="0"/>
                        </a:rPr>
                        <a:t>81%</a:t>
                      </a:r>
                    </a:p>
                  </a:txBody>
                  <a:tcPr/>
                </a:tc>
                <a:extLst>
                  <a:ext uri="{0D108BD9-81ED-4DB2-BD59-A6C34878D82A}">
                    <a16:rowId xmlns:a16="http://schemas.microsoft.com/office/drawing/2014/main" val="886212229"/>
                  </a:ext>
                </a:extLst>
              </a:tr>
            </a:tbl>
          </a:graphicData>
        </a:graphic>
      </p:graphicFrame>
      <p:graphicFrame>
        <p:nvGraphicFramePr>
          <p:cNvPr id="7" name="Table 8">
            <a:extLst>
              <a:ext uri="{FF2B5EF4-FFF2-40B4-BE49-F238E27FC236}">
                <a16:creationId xmlns:a16="http://schemas.microsoft.com/office/drawing/2014/main" id="{4F4D5638-E965-83C6-3EA8-C765DCC90F00}"/>
              </a:ext>
            </a:extLst>
          </p:cNvPr>
          <p:cNvGraphicFramePr>
            <a:graphicFrameLocks noGrp="1"/>
          </p:cNvGraphicFramePr>
          <p:nvPr>
            <p:extLst>
              <p:ext uri="{D42A27DB-BD31-4B8C-83A1-F6EECF244321}">
                <p14:modId xmlns:p14="http://schemas.microsoft.com/office/powerpoint/2010/main" val="3843921208"/>
              </p:ext>
            </p:extLst>
          </p:nvPr>
        </p:nvGraphicFramePr>
        <p:xfrm>
          <a:off x="5334000" y="5175674"/>
          <a:ext cx="5415870" cy="1017592"/>
        </p:xfrm>
        <a:graphic>
          <a:graphicData uri="http://schemas.openxmlformats.org/drawingml/2006/table">
            <a:tbl>
              <a:tblPr firstRow="1" bandRow="1">
                <a:tableStyleId>{F5AB1C69-6EDB-4FF4-983F-18BD219EF322}</a:tableStyleId>
              </a:tblPr>
              <a:tblGrid>
                <a:gridCol w="1805290">
                  <a:extLst>
                    <a:ext uri="{9D8B030D-6E8A-4147-A177-3AD203B41FA5}">
                      <a16:colId xmlns:a16="http://schemas.microsoft.com/office/drawing/2014/main" val="1288724435"/>
                    </a:ext>
                  </a:extLst>
                </a:gridCol>
                <a:gridCol w="1805290">
                  <a:extLst>
                    <a:ext uri="{9D8B030D-6E8A-4147-A177-3AD203B41FA5}">
                      <a16:colId xmlns:a16="http://schemas.microsoft.com/office/drawing/2014/main" val="3481303298"/>
                    </a:ext>
                  </a:extLst>
                </a:gridCol>
                <a:gridCol w="1805290">
                  <a:extLst>
                    <a:ext uri="{9D8B030D-6E8A-4147-A177-3AD203B41FA5}">
                      <a16:colId xmlns:a16="http://schemas.microsoft.com/office/drawing/2014/main" val="3075374188"/>
                    </a:ext>
                  </a:extLst>
                </a:gridCol>
              </a:tblGrid>
              <a:tr h="377512">
                <a:tc>
                  <a:txBody>
                    <a:bodyPr/>
                    <a:lstStyle/>
                    <a:p>
                      <a:pPr algn="ctr"/>
                      <a:r>
                        <a:rPr lang="en-US" dirty="0">
                          <a:latin typeface="Arial" panose="020B0604020202020204" pitchFamily="34" charset="0"/>
                          <a:cs typeface="Arial" panose="020B0604020202020204" pitchFamily="34" charset="0"/>
                        </a:rPr>
                        <a:t>10-year avg</a:t>
                      </a:r>
                    </a:p>
                  </a:txBody>
                  <a:tcPr/>
                </a:tc>
                <a:tc>
                  <a:txBody>
                    <a:bodyPr/>
                    <a:lstStyle/>
                    <a:p>
                      <a:pPr algn="ctr"/>
                      <a:r>
                        <a:rPr lang="en-US" dirty="0">
                          <a:latin typeface="Arial" panose="020B0604020202020204" pitchFamily="34" charset="0"/>
                          <a:cs typeface="Arial" panose="020B0604020202020204" pitchFamily="34" charset="0"/>
                        </a:rPr>
                        <a:t>1 standard deviation</a:t>
                      </a:r>
                    </a:p>
                  </a:txBody>
                  <a:tcPr/>
                </a:tc>
                <a:tc>
                  <a:txBody>
                    <a:bodyPr/>
                    <a:lstStyle/>
                    <a:p>
                      <a:pPr algn="ctr"/>
                      <a:r>
                        <a:rPr lang="en-US" dirty="0">
                          <a:latin typeface="Arial" panose="020B0604020202020204" pitchFamily="34" charset="0"/>
                          <a:cs typeface="Arial" panose="020B0604020202020204" pitchFamily="34" charset="0"/>
                        </a:rPr>
                        <a:t>2 standard deviations</a:t>
                      </a:r>
                    </a:p>
                  </a:txBody>
                  <a:tcPr/>
                </a:tc>
                <a:extLst>
                  <a:ext uri="{0D108BD9-81ED-4DB2-BD59-A6C34878D82A}">
                    <a16:rowId xmlns:a16="http://schemas.microsoft.com/office/drawing/2014/main" val="3386868097"/>
                  </a:ext>
                </a:extLst>
              </a:tr>
              <a:tr h="377512">
                <a:tc>
                  <a:txBody>
                    <a:bodyPr/>
                    <a:lstStyle/>
                    <a:p>
                      <a:r>
                        <a:rPr lang="en-US" dirty="0">
                          <a:latin typeface="Arial" panose="020B0604020202020204" pitchFamily="34" charset="0"/>
                          <a:cs typeface="Arial" panose="020B0604020202020204" pitchFamily="34" charset="0"/>
                        </a:rPr>
                        <a:t>US$ 6,142,201</a:t>
                      </a:r>
                    </a:p>
                  </a:txBody>
                  <a:tcPr/>
                </a:tc>
                <a:tc>
                  <a:txBody>
                    <a:bodyPr/>
                    <a:lstStyle/>
                    <a:p>
                      <a:r>
                        <a:rPr lang="en-US" dirty="0">
                          <a:latin typeface="Arial" panose="020B0604020202020204" pitchFamily="34" charset="0"/>
                          <a:cs typeface="Arial" panose="020B0604020202020204" pitchFamily="34" charset="0"/>
                        </a:rPr>
                        <a:t>US$ 8,920,503</a:t>
                      </a:r>
                    </a:p>
                  </a:txBody>
                  <a:tcPr/>
                </a:tc>
                <a:tc>
                  <a:txBody>
                    <a:bodyPr/>
                    <a:lstStyle/>
                    <a:p>
                      <a:r>
                        <a:rPr lang="en-US" dirty="0">
                          <a:latin typeface="Arial" panose="020B0604020202020204" pitchFamily="34" charset="0"/>
                          <a:cs typeface="Arial" panose="020B0604020202020204" pitchFamily="34" charset="0"/>
                        </a:rPr>
                        <a:t>US$11,698,805</a:t>
                      </a:r>
                    </a:p>
                  </a:txBody>
                  <a:tcPr/>
                </a:tc>
                <a:extLst>
                  <a:ext uri="{0D108BD9-81ED-4DB2-BD59-A6C34878D82A}">
                    <a16:rowId xmlns:a16="http://schemas.microsoft.com/office/drawing/2014/main" val="886856096"/>
                  </a:ext>
                </a:extLst>
              </a:tr>
            </a:tbl>
          </a:graphicData>
        </a:graphic>
      </p:graphicFrame>
    </p:spTree>
    <p:extLst>
      <p:ext uri="{BB962C8B-B14F-4D97-AF65-F5344CB8AC3E}">
        <p14:creationId xmlns:p14="http://schemas.microsoft.com/office/powerpoint/2010/main" val="410762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3048"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3" name="Body Copy">
            <a:extLst>
              <a:ext uri="{FF2B5EF4-FFF2-40B4-BE49-F238E27FC236}">
                <a16:creationId xmlns:a16="http://schemas.microsoft.com/office/drawing/2014/main" id="{B266A953-DE7C-FBAD-0B24-3826BD2B921C}"/>
              </a:ext>
            </a:extLst>
          </p:cNvPr>
          <p:cNvSpPr txBox="1">
            <a:spLocks/>
          </p:cNvSpPr>
          <p:nvPr/>
        </p:nvSpPr>
        <p:spPr>
          <a:xfrm>
            <a:off x="1016063" y="1776460"/>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chemeClr val="accent6"/>
              </a:solidFill>
            </a:endParaRPr>
          </a:p>
          <a:p>
            <a:endParaRPr lang="en-US" sz="1800" kern="0" dirty="0">
              <a:solidFill>
                <a:schemeClr val="accent6"/>
              </a:solidFill>
            </a:endParaRPr>
          </a:p>
          <a:p>
            <a:endParaRPr lang="en-US" sz="1800" kern="0" dirty="0">
              <a:solidFill>
                <a:schemeClr val="accent6"/>
              </a:solidFill>
            </a:endParaRPr>
          </a:p>
          <a:p>
            <a:endParaRPr lang="en-US" sz="1800" kern="0" dirty="0">
              <a:solidFill>
                <a:schemeClr val="accent6"/>
              </a:solidFill>
            </a:endParaRPr>
          </a:p>
          <a:p>
            <a:endParaRPr lang="en-US" sz="1800" kern="0" dirty="0">
              <a:solidFill>
                <a:schemeClr val="accent6"/>
              </a:solidFill>
            </a:endParaRPr>
          </a:p>
          <a:p>
            <a:endParaRPr lang="en-US" sz="1800" kern="0" dirty="0">
              <a:solidFill>
                <a:schemeClr val="accent6"/>
              </a:solidFill>
            </a:endParaRPr>
          </a:p>
          <a:p>
            <a:endParaRPr lang="en-US" sz="1800" kern="0" dirty="0">
              <a:solidFill>
                <a:schemeClr val="accent6"/>
              </a:solidFill>
            </a:endParaRPr>
          </a:p>
          <a:p>
            <a:endParaRPr lang="en-US" sz="1800" kern="0" dirty="0">
              <a:solidFill>
                <a:schemeClr val="accent6"/>
              </a:solidFill>
            </a:endParaRPr>
          </a:p>
          <a:p>
            <a:endParaRPr lang="en-US" sz="1800" kern="0" dirty="0">
              <a:solidFill>
                <a:schemeClr val="accent6"/>
              </a:solidFill>
            </a:endParaRPr>
          </a:p>
          <a:p>
            <a:endParaRPr lang="en-US" sz="1400" kern="0" dirty="0">
              <a:solidFill>
                <a:schemeClr val="accent6"/>
              </a:solidFill>
            </a:endParaRPr>
          </a:p>
          <a:p>
            <a:r>
              <a:rPr lang="en-US" sz="1200" kern="0" dirty="0">
                <a:solidFill>
                  <a:schemeClr val="accent6"/>
                </a:solidFill>
              </a:rPr>
              <a:t>*SDL projects removed.</a:t>
            </a:r>
          </a:p>
          <a:p>
            <a:r>
              <a:rPr lang="en-US" sz="1200" kern="0" dirty="0">
                <a:solidFill>
                  <a:schemeClr val="accent6"/>
                </a:solidFill>
              </a:rPr>
              <a:t>**Processed donations through 30 June 2023.</a:t>
            </a:r>
          </a:p>
          <a:p>
            <a:endParaRPr lang="en-US" sz="1400" kern="0" dirty="0">
              <a:solidFill>
                <a:schemeClr val="accent6"/>
              </a:solidFill>
            </a:endParaRPr>
          </a:p>
        </p:txBody>
      </p:sp>
      <p:sp>
        <p:nvSpPr>
          <p:cNvPr id="4" name="Yellow Bar">
            <a:extLst>
              <a:ext uri="{FF2B5EF4-FFF2-40B4-BE49-F238E27FC236}">
                <a16:creationId xmlns:a16="http://schemas.microsoft.com/office/drawing/2014/main" id="{A93B2AD9-FE85-3CA3-8624-54E393DB4592}"/>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6" name="Headline">
            <a:extLst>
              <a:ext uri="{FF2B5EF4-FFF2-40B4-BE49-F238E27FC236}">
                <a16:creationId xmlns:a16="http://schemas.microsoft.com/office/drawing/2014/main" id="{CAD08BDA-5992-6594-6950-CC31CF14844D}"/>
              </a:ext>
            </a:extLst>
          </p:cNvPr>
          <p:cNvSpPr txBox="1">
            <a:spLocks/>
          </p:cNvSpPr>
          <p:nvPr/>
        </p:nvSpPr>
        <p:spPr>
          <a:xfrm>
            <a:off x="1027265" y="83250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latin typeface="Arial" panose="020B0604020202020204" pitchFamily="34" charset="0"/>
                <a:cs typeface="Arial" panose="020B0604020202020204" pitchFamily="34" charset="0"/>
              </a:rPr>
              <a:t>*CA IV history: donations sent to LCIF</a:t>
            </a:r>
          </a:p>
        </p:txBody>
      </p:sp>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8" name="Page Number - Blue">
            <a:extLst>
              <a:ext uri="{FF2B5EF4-FFF2-40B4-BE49-F238E27FC236}">
                <a16:creationId xmlns:a16="http://schemas.microsoft.com/office/drawing/2014/main" id="{98315DD5-C59F-246B-5DDA-0EE28F45F50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5</a:t>
            </a:fld>
            <a:endParaRPr lang="en-US" sz="1000" dirty="0">
              <a:solidFill>
                <a:srgbClr val="00338D"/>
              </a:solidFill>
            </a:endParaRPr>
          </a:p>
        </p:txBody>
      </p:sp>
      <p:pic>
        <p:nvPicPr>
          <p:cNvPr id="12" name="Picture 12" descr="Logo, company name&#10;&#10;Description automatically generated">
            <a:extLst>
              <a:ext uri="{FF2B5EF4-FFF2-40B4-BE49-F238E27FC236}">
                <a16:creationId xmlns:a16="http://schemas.microsoft.com/office/drawing/2014/main" id="{71149F9B-B178-4F9A-AE6D-1CA3F278A1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7686" y="5652721"/>
            <a:ext cx="2263878" cy="653042"/>
          </a:xfrm>
          <a:prstGeom prst="rect">
            <a:avLst/>
          </a:prstGeom>
        </p:spPr>
      </p:pic>
      <p:graphicFrame>
        <p:nvGraphicFramePr>
          <p:cNvPr id="7" name="Table 8">
            <a:extLst>
              <a:ext uri="{FF2B5EF4-FFF2-40B4-BE49-F238E27FC236}">
                <a16:creationId xmlns:a16="http://schemas.microsoft.com/office/drawing/2014/main" id="{243F43BA-55E5-F4A8-5989-26560FBE5082}"/>
              </a:ext>
            </a:extLst>
          </p:cNvPr>
          <p:cNvGraphicFramePr>
            <a:graphicFrameLocks noGrp="1"/>
          </p:cNvGraphicFramePr>
          <p:nvPr>
            <p:extLst>
              <p:ext uri="{D42A27DB-BD31-4B8C-83A1-F6EECF244321}">
                <p14:modId xmlns:p14="http://schemas.microsoft.com/office/powerpoint/2010/main" val="3949297747"/>
              </p:ext>
            </p:extLst>
          </p:nvPr>
        </p:nvGraphicFramePr>
        <p:xfrm>
          <a:off x="1079241" y="1726417"/>
          <a:ext cx="7531359" cy="2865120"/>
        </p:xfrm>
        <a:graphic>
          <a:graphicData uri="http://schemas.openxmlformats.org/drawingml/2006/table">
            <a:tbl>
              <a:tblPr firstRow="1" bandRow="1">
                <a:tableStyleId>{F5AB1C69-6EDB-4FF4-983F-18BD219EF322}</a:tableStyleId>
              </a:tblPr>
              <a:tblGrid>
                <a:gridCol w="2032000">
                  <a:extLst>
                    <a:ext uri="{9D8B030D-6E8A-4147-A177-3AD203B41FA5}">
                      <a16:colId xmlns:a16="http://schemas.microsoft.com/office/drawing/2014/main" val="1661125032"/>
                    </a:ext>
                  </a:extLst>
                </a:gridCol>
                <a:gridCol w="2032000">
                  <a:extLst>
                    <a:ext uri="{9D8B030D-6E8A-4147-A177-3AD203B41FA5}">
                      <a16:colId xmlns:a16="http://schemas.microsoft.com/office/drawing/2014/main" val="3344734782"/>
                    </a:ext>
                  </a:extLst>
                </a:gridCol>
                <a:gridCol w="2032000">
                  <a:extLst>
                    <a:ext uri="{9D8B030D-6E8A-4147-A177-3AD203B41FA5}">
                      <a16:colId xmlns:a16="http://schemas.microsoft.com/office/drawing/2014/main" val="1258350126"/>
                    </a:ext>
                  </a:extLst>
                </a:gridCol>
                <a:gridCol w="1435359">
                  <a:extLst>
                    <a:ext uri="{9D8B030D-6E8A-4147-A177-3AD203B41FA5}">
                      <a16:colId xmlns:a16="http://schemas.microsoft.com/office/drawing/2014/main" val="1447878238"/>
                    </a:ext>
                  </a:extLst>
                </a:gridCol>
              </a:tblGrid>
              <a:tr h="370840">
                <a:tc>
                  <a:txBody>
                    <a:bodyPr/>
                    <a:lstStyle/>
                    <a:p>
                      <a:pPr algn="ctr"/>
                      <a:r>
                        <a:rPr lang="en-US" dirty="0">
                          <a:latin typeface="Arial" panose="020B0604020202020204" pitchFamily="34" charset="0"/>
                          <a:cs typeface="Arial" panose="020B0604020202020204" pitchFamily="34" charset="0"/>
                        </a:rPr>
                        <a:t>Fiscal Year</a:t>
                      </a:r>
                    </a:p>
                  </a:txBody>
                  <a:tcPr/>
                </a:tc>
                <a:tc>
                  <a:txBody>
                    <a:bodyPr/>
                    <a:lstStyle/>
                    <a:p>
                      <a:pPr algn="ctr"/>
                      <a:r>
                        <a:rPr lang="en-US" dirty="0">
                          <a:latin typeface="Arial" panose="020B0604020202020204" pitchFamily="34" charset="0"/>
                          <a:cs typeface="Arial" panose="020B0604020202020204" pitchFamily="34" charset="0"/>
                        </a:rPr>
                        <a:t>*Donations to Oak Brook</a:t>
                      </a:r>
                    </a:p>
                  </a:txBody>
                  <a:tcPr/>
                </a:tc>
                <a:tc>
                  <a:txBody>
                    <a:bodyPr/>
                    <a:lstStyle/>
                    <a:p>
                      <a:pPr algn="ctr"/>
                      <a:r>
                        <a:rPr lang="en-US" dirty="0">
                          <a:latin typeface="Arial" panose="020B0604020202020204" pitchFamily="34" charset="0"/>
                          <a:cs typeface="Arial" panose="020B0604020202020204" pitchFamily="34" charset="0"/>
                        </a:rPr>
                        <a:t>Per Member Average</a:t>
                      </a:r>
                    </a:p>
                  </a:txBody>
                  <a:tcPr/>
                </a:tc>
                <a:tc>
                  <a:txBody>
                    <a:bodyPr/>
                    <a:lstStyle/>
                    <a:p>
                      <a:pPr algn="ctr"/>
                      <a:r>
                        <a:rPr lang="en-US" dirty="0">
                          <a:latin typeface="Arial" panose="020B0604020202020204" pitchFamily="34" charset="0"/>
                          <a:cs typeface="Arial" panose="020B0604020202020204" pitchFamily="34" charset="0"/>
                        </a:rPr>
                        <a:t>% Designated</a:t>
                      </a:r>
                    </a:p>
                  </a:txBody>
                  <a:tcPr/>
                </a:tc>
                <a:extLst>
                  <a:ext uri="{0D108BD9-81ED-4DB2-BD59-A6C34878D82A}">
                    <a16:rowId xmlns:a16="http://schemas.microsoft.com/office/drawing/2014/main" val="371696652"/>
                  </a:ext>
                </a:extLst>
              </a:tr>
              <a:tr h="370840">
                <a:tc>
                  <a:txBody>
                    <a:bodyPr/>
                    <a:lstStyle/>
                    <a:p>
                      <a:r>
                        <a:rPr lang="en-US" dirty="0">
                          <a:latin typeface="Arial" panose="020B0604020202020204" pitchFamily="34" charset="0"/>
                          <a:cs typeface="Arial" panose="020B0604020202020204" pitchFamily="34" charset="0"/>
                        </a:rPr>
                        <a:t>2017-2018</a:t>
                      </a:r>
                    </a:p>
                  </a:txBody>
                  <a:tcPr/>
                </a:tc>
                <a:tc>
                  <a:txBody>
                    <a:bodyPr/>
                    <a:lstStyle/>
                    <a:p>
                      <a:pPr algn="ctr"/>
                      <a:r>
                        <a:rPr lang="en-US" dirty="0">
                          <a:latin typeface="Arial" panose="020B0604020202020204" pitchFamily="34" charset="0"/>
                          <a:cs typeface="Arial" panose="020B0604020202020204" pitchFamily="34" charset="0"/>
                        </a:rPr>
                        <a:t>US$  4,154,252</a:t>
                      </a:r>
                    </a:p>
                  </a:txBody>
                  <a:tcPr/>
                </a:tc>
                <a:tc>
                  <a:txBody>
                    <a:bodyPr/>
                    <a:lstStyle/>
                    <a:p>
                      <a:pPr algn="ctr"/>
                      <a:r>
                        <a:rPr lang="en-US" dirty="0">
                          <a:latin typeface="Arial" panose="020B0604020202020204" pitchFamily="34" charset="0"/>
                          <a:cs typeface="Arial" panose="020B0604020202020204" pitchFamily="34" charset="0"/>
                        </a:rPr>
                        <a:t>US$ 16.80</a:t>
                      </a:r>
                    </a:p>
                  </a:txBody>
                  <a:tcPr/>
                </a:tc>
                <a:tc>
                  <a:txBody>
                    <a:bodyPr/>
                    <a:lstStyle/>
                    <a:p>
                      <a:pPr algn="ctr"/>
                      <a:r>
                        <a:rPr lang="en-US" dirty="0">
                          <a:latin typeface="Arial" panose="020B0604020202020204" pitchFamily="34" charset="0"/>
                          <a:cs typeface="Arial" panose="020B0604020202020204" pitchFamily="34" charset="0"/>
                        </a:rPr>
                        <a:t>60%</a:t>
                      </a:r>
                    </a:p>
                  </a:txBody>
                  <a:tcPr/>
                </a:tc>
                <a:extLst>
                  <a:ext uri="{0D108BD9-81ED-4DB2-BD59-A6C34878D82A}">
                    <a16:rowId xmlns:a16="http://schemas.microsoft.com/office/drawing/2014/main" val="204040207"/>
                  </a:ext>
                </a:extLst>
              </a:tr>
              <a:tr h="370840">
                <a:tc>
                  <a:txBody>
                    <a:bodyPr/>
                    <a:lstStyle/>
                    <a:p>
                      <a:r>
                        <a:rPr lang="en-US" dirty="0">
                          <a:latin typeface="Arial" panose="020B0604020202020204" pitchFamily="34" charset="0"/>
                          <a:cs typeface="Arial" panose="020B0604020202020204" pitchFamily="34" charset="0"/>
                        </a:rPr>
                        <a:t>2018-2019</a:t>
                      </a:r>
                    </a:p>
                  </a:txBody>
                  <a:tcPr/>
                </a:tc>
                <a:tc>
                  <a:txBody>
                    <a:bodyPr/>
                    <a:lstStyle/>
                    <a:p>
                      <a:pPr algn="ctr"/>
                      <a:r>
                        <a:rPr lang="en-US" dirty="0">
                          <a:latin typeface="Arial" panose="020B0604020202020204" pitchFamily="34" charset="0"/>
                          <a:cs typeface="Arial" panose="020B0604020202020204" pitchFamily="34" charset="0"/>
                        </a:rPr>
                        <a:t>US$  4,766,076</a:t>
                      </a:r>
                    </a:p>
                  </a:txBody>
                  <a:tcPr/>
                </a:tc>
                <a:tc>
                  <a:txBody>
                    <a:bodyPr/>
                    <a:lstStyle/>
                    <a:p>
                      <a:pPr algn="ctr"/>
                      <a:r>
                        <a:rPr lang="en-US" dirty="0">
                          <a:latin typeface="Arial" panose="020B0604020202020204" pitchFamily="34" charset="0"/>
                          <a:cs typeface="Arial" panose="020B0604020202020204" pitchFamily="34" charset="0"/>
                        </a:rPr>
                        <a:t>US$ 19.50</a:t>
                      </a:r>
                    </a:p>
                  </a:txBody>
                  <a:tcPr/>
                </a:tc>
                <a:tc>
                  <a:txBody>
                    <a:bodyPr/>
                    <a:lstStyle/>
                    <a:p>
                      <a:pPr algn="ctr"/>
                      <a:r>
                        <a:rPr lang="en-US" dirty="0">
                          <a:latin typeface="Arial" panose="020B0604020202020204" pitchFamily="34" charset="0"/>
                          <a:cs typeface="Arial" panose="020B0604020202020204" pitchFamily="34" charset="0"/>
                        </a:rPr>
                        <a:t>68%</a:t>
                      </a:r>
                    </a:p>
                  </a:txBody>
                  <a:tcPr/>
                </a:tc>
                <a:extLst>
                  <a:ext uri="{0D108BD9-81ED-4DB2-BD59-A6C34878D82A}">
                    <a16:rowId xmlns:a16="http://schemas.microsoft.com/office/drawing/2014/main" val="1728370269"/>
                  </a:ext>
                </a:extLst>
              </a:tr>
              <a:tr h="370840">
                <a:tc>
                  <a:txBody>
                    <a:bodyPr/>
                    <a:lstStyle/>
                    <a:p>
                      <a:r>
                        <a:rPr lang="en-US" dirty="0">
                          <a:latin typeface="Arial" panose="020B0604020202020204" pitchFamily="34" charset="0"/>
                          <a:cs typeface="Arial" panose="020B0604020202020204" pitchFamily="34" charset="0"/>
                        </a:rPr>
                        <a:t>2019-2020</a:t>
                      </a:r>
                    </a:p>
                  </a:txBody>
                  <a:tcPr/>
                </a:tc>
                <a:tc>
                  <a:txBody>
                    <a:bodyPr/>
                    <a:lstStyle/>
                    <a:p>
                      <a:pPr algn="ctr"/>
                      <a:r>
                        <a:rPr lang="en-US" dirty="0">
                          <a:latin typeface="Arial" panose="020B0604020202020204" pitchFamily="34" charset="0"/>
                          <a:cs typeface="Arial" panose="020B0604020202020204" pitchFamily="34" charset="0"/>
                        </a:rPr>
                        <a:t>US$  4,679,792</a:t>
                      </a:r>
                    </a:p>
                  </a:txBody>
                  <a:tcPr/>
                </a:tc>
                <a:tc>
                  <a:txBody>
                    <a:bodyPr/>
                    <a:lstStyle/>
                    <a:p>
                      <a:pPr algn="ctr"/>
                      <a:r>
                        <a:rPr lang="en-US" dirty="0">
                          <a:latin typeface="Arial" panose="020B0604020202020204" pitchFamily="34" charset="0"/>
                          <a:cs typeface="Arial" panose="020B0604020202020204" pitchFamily="34" charset="0"/>
                        </a:rPr>
                        <a:t>US$ 19.59</a:t>
                      </a:r>
                    </a:p>
                  </a:txBody>
                  <a:tcPr/>
                </a:tc>
                <a:tc>
                  <a:txBody>
                    <a:bodyPr/>
                    <a:lstStyle/>
                    <a:p>
                      <a:pPr algn="ctr"/>
                      <a:r>
                        <a:rPr lang="en-US" dirty="0">
                          <a:latin typeface="Arial" panose="020B0604020202020204" pitchFamily="34" charset="0"/>
                          <a:cs typeface="Arial" panose="020B0604020202020204" pitchFamily="34" charset="0"/>
                        </a:rPr>
                        <a:t>42%</a:t>
                      </a:r>
                    </a:p>
                  </a:txBody>
                  <a:tcPr/>
                </a:tc>
                <a:extLst>
                  <a:ext uri="{0D108BD9-81ED-4DB2-BD59-A6C34878D82A}">
                    <a16:rowId xmlns:a16="http://schemas.microsoft.com/office/drawing/2014/main" val="3202792156"/>
                  </a:ext>
                </a:extLst>
              </a:tr>
              <a:tr h="370840">
                <a:tc>
                  <a:txBody>
                    <a:bodyPr/>
                    <a:lstStyle/>
                    <a:p>
                      <a:r>
                        <a:rPr lang="en-US" dirty="0">
                          <a:latin typeface="Arial" panose="020B0604020202020204" pitchFamily="34" charset="0"/>
                          <a:cs typeface="Arial" panose="020B0604020202020204" pitchFamily="34" charset="0"/>
                        </a:rPr>
                        <a:t>2020-2021</a:t>
                      </a:r>
                    </a:p>
                  </a:txBody>
                  <a:tcPr/>
                </a:tc>
                <a:tc>
                  <a:txBody>
                    <a:bodyPr/>
                    <a:lstStyle/>
                    <a:p>
                      <a:pPr algn="ctr"/>
                      <a:r>
                        <a:rPr lang="en-US" dirty="0">
                          <a:latin typeface="Arial" panose="020B0604020202020204" pitchFamily="34" charset="0"/>
                          <a:cs typeface="Arial" panose="020B0604020202020204" pitchFamily="34" charset="0"/>
                        </a:rPr>
                        <a:t>US$  5,766,870</a:t>
                      </a:r>
                    </a:p>
                  </a:txBody>
                  <a:tcPr/>
                </a:tc>
                <a:tc>
                  <a:txBody>
                    <a:bodyPr/>
                    <a:lstStyle/>
                    <a:p>
                      <a:pPr algn="ctr"/>
                      <a:r>
                        <a:rPr lang="en-US" dirty="0">
                          <a:latin typeface="Arial" panose="020B0604020202020204" pitchFamily="34" charset="0"/>
                          <a:cs typeface="Arial" panose="020B0604020202020204" pitchFamily="34" charset="0"/>
                        </a:rPr>
                        <a:t>US$ 24.93</a:t>
                      </a:r>
                    </a:p>
                  </a:txBody>
                  <a:tcPr/>
                </a:tc>
                <a:tc>
                  <a:txBody>
                    <a:bodyPr/>
                    <a:lstStyle/>
                    <a:p>
                      <a:pPr algn="ctr"/>
                      <a:r>
                        <a:rPr lang="en-US" dirty="0">
                          <a:latin typeface="Arial" panose="020B0604020202020204" pitchFamily="34" charset="0"/>
                          <a:cs typeface="Arial" panose="020B0604020202020204" pitchFamily="34" charset="0"/>
                        </a:rPr>
                        <a:t>48%</a:t>
                      </a:r>
                    </a:p>
                  </a:txBody>
                  <a:tcPr/>
                </a:tc>
                <a:extLst>
                  <a:ext uri="{0D108BD9-81ED-4DB2-BD59-A6C34878D82A}">
                    <a16:rowId xmlns:a16="http://schemas.microsoft.com/office/drawing/2014/main" val="3939266095"/>
                  </a:ext>
                </a:extLst>
              </a:tr>
              <a:tr h="370840">
                <a:tc>
                  <a:txBody>
                    <a:bodyPr/>
                    <a:lstStyle/>
                    <a:p>
                      <a:r>
                        <a:rPr lang="en-US" dirty="0">
                          <a:latin typeface="Arial" panose="020B0604020202020204" pitchFamily="34" charset="0"/>
                          <a:cs typeface="Arial" panose="020B0604020202020204" pitchFamily="34" charset="0"/>
                        </a:rPr>
                        <a:t>2021-2022</a:t>
                      </a:r>
                    </a:p>
                  </a:txBody>
                  <a:tcPr/>
                </a:tc>
                <a:tc>
                  <a:txBody>
                    <a:bodyPr/>
                    <a:lstStyle/>
                    <a:p>
                      <a:pPr algn="ctr"/>
                      <a:r>
                        <a:rPr lang="en-US" dirty="0">
                          <a:latin typeface="Arial" panose="020B0604020202020204" pitchFamily="34" charset="0"/>
                          <a:cs typeface="Arial" panose="020B0604020202020204" pitchFamily="34" charset="0"/>
                        </a:rPr>
                        <a:t>US$  8,270,341</a:t>
                      </a:r>
                    </a:p>
                  </a:txBody>
                  <a:tcPr/>
                </a:tc>
                <a:tc>
                  <a:txBody>
                    <a:bodyPr/>
                    <a:lstStyle/>
                    <a:p>
                      <a:pPr algn="ctr"/>
                      <a:r>
                        <a:rPr lang="en-US" dirty="0">
                          <a:latin typeface="Arial" panose="020B0604020202020204" pitchFamily="34" charset="0"/>
                          <a:cs typeface="Arial" panose="020B0604020202020204" pitchFamily="34" charset="0"/>
                        </a:rPr>
                        <a:t>US$ 36.46</a:t>
                      </a:r>
                    </a:p>
                  </a:txBody>
                  <a:tcPr/>
                </a:tc>
                <a:tc>
                  <a:txBody>
                    <a:bodyPr/>
                    <a:lstStyle/>
                    <a:p>
                      <a:pPr algn="ctr"/>
                      <a:r>
                        <a:rPr lang="en-US" dirty="0">
                          <a:latin typeface="Arial" panose="020B0604020202020204" pitchFamily="34" charset="0"/>
                          <a:cs typeface="Arial" panose="020B0604020202020204" pitchFamily="34" charset="0"/>
                        </a:rPr>
                        <a:t>77%</a:t>
                      </a:r>
                    </a:p>
                  </a:txBody>
                  <a:tcPr/>
                </a:tc>
                <a:extLst>
                  <a:ext uri="{0D108BD9-81ED-4DB2-BD59-A6C34878D82A}">
                    <a16:rowId xmlns:a16="http://schemas.microsoft.com/office/drawing/2014/main" val="3988751553"/>
                  </a:ext>
                </a:extLst>
              </a:tr>
              <a:tr h="370840">
                <a:tc>
                  <a:txBody>
                    <a:bodyPr/>
                    <a:lstStyle/>
                    <a:p>
                      <a:r>
                        <a:rPr lang="en-US" dirty="0">
                          <a:latin typeface="Arial" panose="020B0604020202020204" pitchFamily="34" charset="0"/>
                          <a:cs typeface="Arial" panose="020B0604020202020204" pitchFamily="34" charset="0"/>
                        </a:rPr>
                        <a:t>**2022-2023</a:t>
                      </a:r>
                    </a:p>
                  </a:txBody>
                  <a:tcPr/>
                </a:tc>
                <a:tc>
                  <a:txBody>
                    <a:bodyPr/>
                    <a:lstStyle/>
                    <a:p>
                      <a:pPr algn="ctr"/>
                      <a:r>
                        <a:rPr lang="en-US" dirty="0">
                          <a:latin typeface="Arial" panose="020B0604020202020204" pitchFamily="34" charset="0"/>
                          <a:cs typeface="Arial" panose="020B0604020202020204" pitchFamily="34" charset="0"/>
                        </a:rPr>
                        <a:t>US$  5,904,477</a:t>
                      </a:r>
                    </a:p>
                  </a:txBody>
                  <a:tcPr/>
                </a:tc>
                <a:tc>
                  <a:txBody>
                    <a:bodyPr/>
                    <a:lstStyle/>
                    <a:p>
                      <a:pPr algn="ctr"/>
                      <a:r>
                        <a:rPr lang="en-US" dirty="0">
                          <a:latin typeface="Arial" panose="020B0604020202020204" pitchFamily="34" charset="0"/>
                          <a:cs typeface="Arial" panose="020B0604020202020204" pitchFamily="34" charset="0"/>
                        </a:rPr>
                        <a:t>US$ 26.34</a:t>
                      </a:r>
                    </a:p>
                  </a:txBody>
                  <a:tcPr/>
                </a:tc>
                <a:tc>
                  <a:txBody>
                    <a:bodyPr/>
                    <a:lstStyle/>
                    <a:p>
                      <a:pPr algn="ctr"/>
                      <a:r>
                        <a:rPr lang="en-US" dirty="0">
                          <a:latin typeface="Arial" panose="020B0604020202020204" pitchFamily="34" charset="0"/>
                          <a:cs typeface="Arial" panose="020B0604020202020204" pitchFamily="34" charset="0"/>
                        </a:rPr>
                        <a:t>67%</a:t>
                      </a:r>
                    </a:p>
                  </a:txBody>
                  <a:tcPr/>
                </a:tc>
                <a:extLst>
                  <a:ext uri="{0D108BD9-81ED-4DB2-BD59-A6C34878D82A}">
                    <a16:rowId xmlns:a16="http://schemas.microsoft.com/office/drawing/2014/main" val="3829893676"/>
                  </a:ext>
                </a:extLst>
              </a:tr>
            </a:tbl>
          </a:graphicData>
        </a:graphic>
      </p:graphicFrame>
      <p:graphicFrame>
        <p:nvGraphicFramePr>
          <p:cNvPr id="9" name="Table 8">
            <a:extLst>
              <a:ext uri="{FF2B5EF4-FFF2-40B4-BE49-F238E27FC236}">
                <a16:creationId xmlns:a16="http://schemas.microsoft.com/office/drawing/2014/main" id="{6A9F35A5-C0B5-F28A-9AD0-F71C55B646EA}"/>
              </a:ext>
            </a:extLst>
          </p:cNvPr>
          <p:cNvGraphicFramePr>
            <a:graphicFrameLocks noGrp="1"/>
          </p:cNvGraphicFramePr>
          <p:nvPr>
            <p:extLst>
              <p:ext uri="{D42A27DB-BD31-4B8C-83A1-F6EECF244321}">
                <p14:modId xmlns:p14="http://schemas.microsoft.com/office/powerpoint/2010/main" val="1285150083"/>
              </p:ext>
            </p:extLst>
          </p:nvPr>
        </p:nvGraphicFramePr>
        <p:xfrm>
          <a:off x="5085315" y="5190464"/>
          <a:ext cx="5415870" cy="1017592"/>
        </p:xfrm>
        <a:graphic>
          <a:graphicData uri="http://schemas.openxmlformats.org/drawingml/2006/table">
            <a:tbl>
              <a:tblPr firstRow="1" bandRow="1">
                <a:tableStyleId>{F5AB1C69-6EDB-4FF4-983F-18BD219EF322}</a:tableStyleId>
              </a:tblPr>
              <a:tblGrid>
                <a:gridCol w="1805290">
                  <a:extLst>
                    <a:ext uri="{9D8B030D-6E8A-4147-A177-3AD203B41FA5}">
                      <a16:colId xmlns:a16="http://schemas.microsoft.com/office/drawing/2014/main" val="1288724435"/>
                    </a:ext>
                  </a:extLst>
                </a:gridCol>
                <a:gridCol w="1805290">
                  <a:extLst>
                    <a:ext uri="{9D8B030D-6E8A-4147-A177-3AD203B41FA5}">
                      <a16:colId xmlns:a16="http://schemas.microsoft.com/office/drawing/2014/main" val="3481303298"/>
                    </a:ext>
                  </a:extLst>
                </a:gridCol>
                <a:gridCol w="1805290">
                  <a:extLst>
                    <a:ext uri="{9D8B030D-6E8A-4147-A177-3AD203B41FA5}">
                      <a16:colId xmlns:a16="http://schemas.microsoft.com/office/drawing/2014/main" val="3075374188"/>
                    </a:ext>
                  </a:extLst>
                </a:gridCol>
              </a:tblGrid>
              <a:tr h="377512">
                <a:tc>
                  <a:txBody>
                    <a:bodyPr/>
                    <a:lstStyle/>
                    <a:p>
                      <a:pPr algn="ctr"/>
                      <a:r>
                        <a:rPr lang="en-US" dirty="0">
                          <a:latin typeface="Arial" panose="020B0604020202020204" pitchFamily="34" charset="0"/>
                          <a:cs typeface="Arial" panose="020B0604020202020204" pitchFamily="34" charset="0"/>
                        </a:rPr>
                        <a:t>10-year average PMA</a:t>
                      </a:r>
                    </a:p>
                  </a:txBody>
                  <a:tcPr/>
                </a:tc>
                <a:tc>
                  <a:txBody>
                    <a:bodyPr/>
                    <a:lstStyle/>
                    <a:p>
                      <a:pPr algn="ctr"/>
                      <a:r>
                        <a:rPr lang="en-US" dirty="0">
                          <a:latin typeface="Arial" panose="020B0604020202020204" pitchFamily="34" charset="0"/>
                          <a:cs typeface="Arial" panose="020B0604020202020204" pitchFamily="34" charset="0"/>
                        </a:rPr>
                        <a:t>1 standard deviation</a:t>
                      </a:r>
                    </a:p>
                  </a:txBody>
                  <a:tcPr/>
                </a:tc>
                <a:tc>
                  <a:txBody>
                    <a:bodyPr/>
                    <a:lstStyle/>
                    <a:p>
                      <a:pPr algn="ctr"/>
                      <a:r>
                        <a:rPr lang="en-US" dirty="0">
                          <a:latin typeface="Arial" panose="020B0604020202020204" pitchFamily="34" charset="0"/>
                          <a:cs typeface="Arial" panose="020B0604020202020204" pitchFamily="34" charset="0"/>
                        </a:rPr>
                        <a:t>2 standard deviations</a:t>
                      </a:r>
                    </a:p>
                  </a:txBody>
                  <a:tcPr/>
                </a:tc>
                <a:extLst>
                  <a:ext uri="{0D108BD9-81ED-4DB2-BD59-A6C34878D82A}">
                    <a16:rowId xmlns:a16="http://schemas.microsoft.com/office/drawing/2014/main" val="3386868097"/>
                  </a:ext>
                </a:extLst>
              </a:tr>
              <a:tr h="377512">
                <a:tc>
                  <a:txBody>
                    <a:bodyPr/>
                    <a:lstStyle/>
                    <a:p>
                      <a:pPr algn="ctr"/>
                      <a:r>
                        <a:rPr lang="en-US" dirty="0">
                          <a:latin typeface="Arial" panose="020B0604020202020204" pitchFamily="34" charset="0"/>
                          <a:cs typeface="Arial" panose="020B0604020202020204" pitchFamily="34" charset="0"/>
                        </a:rPr>
                        <a:t>US$ 21.56</a:t>
                      </a:r>
                    </a:p>
                  </a:txBody>
                  <a:tcPr/>
                </a:tc>
                <a:tc>
                  <a:txBody>
                    <a:bodyPr/>
                    <a:lstStyle/>
                    <a:p>
                      <a:pPr algn="ctr"/>
                      <a:r>
                        <a:rPr lang="en-US" dirty="0">
                          <a:latin typeface="Arial" panose="020B0604020202020204" pitchFamily="34" charset="0"/>
                          <a:cs typeface="Arial" panose="020B0604020202020204" pitchFamily="34" charset="0"/>
                        </a:rPr>
                        <a:t>US$ 27.39</a:t>
                      </a:r>
                    </a:p>
                  </a:txBody>
                  <a:tcPr/>
                </a:tc>
                <a:tc>
                  <a:txBody>
                    <a:bodyPr/>
                    <a:lstStyle/>
                    <a:p>
                      <a:pPr algn="ctr"/>
                      <a:r>
                        <a:rPr lang="en-US" dirty="0">
                          <a:latin typeface="Arial" panose="020B0604020202020204" pitchFamily="34" charset="0"/>
                          <a:cs typeface="Arial" panose="020B0604020202020204" pitchFamily="34" charset="0"/>
                        </a:rPr>
                        <a:t>US$ 33.21</a:t>
                      </a:r>
                    </a:p>
                  </a:txBody>
                  <a:tcPr/>
                </a:tc>
                <a:extLst>
                  <a:ext uri="{0D108BD9-81ED-4DB2-BD59-A6C34878D82A}">
                    <a16:rowId xmlns:a16="http://schemas.microsoft.com/office/drawing/2014/main" val="886856096"/>
                  </a:ext>
                </a:extLst>
              </a:tr>
            </a:tbl>
          </a:graphicData>
        </a:graphic>
      </p:graphicFrame>
    </p:spTree>
    <p:extLst>
      <p:ext uri="{BB962C8B-B14F-4D97-AF65-F5344CB8AC3E}">
        <p14:creationId xmlns:p14="http://schemas.microsoft.com/office/powerpoint/2010/main" val="2846451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3048"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endParaRPr lang="en-US" sz="1800" kern="0" dirty="0">
              <a:solidFill>
                <a:schemeClr val="accent6"/>
              </a:solidFill>
            </a:endParaRPr>
          </a:p>
        </p:txBody>
      </p:sp>
      <p:sp>
        <p:nvSpPr>
          <p:cNvPr id="3" name="Body Copy">
            <a:extLst>
              <a:ext uri="{FF2B5EF4-FFF2-40B4-BE49-F238E27FC236}">
                <a16:creationId xmlns:a16="http://schemas.microsoft.com/office/drawing/2014/main" id="{B266A953-DE7C-FBAD-0B24-3826BD2B921C}"/>
              </a:ext>
            </a:extLst>
          </p:cNvPr>
          <p:cNvSpPr txBox="1">
            <a:spLocks/>
          </p:cNvSpPr>
          <p:nvPr/>
        </p:nvSpPr>
        <p:spPr>
          <a:xfrm>
            <a:off x="1016063" y="1776460"/>
            <a:ext cx="10159874" cy="33639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chemeClr val="accent6"/>
              </a:solidFill>
            </a:endParaRPr>
          </a:p>
          <a:p>
            <a:endParaRPr lang="en-US" sz="1800" kern="0" dirty="0">
              <a:solidFill>
                <a:schemeClr val="accent6"/>
              </a:solidFill>
            </a:endParaRPr>
          </a:p>
          <a:p>
            <a:endParaRPr lang="en-US" sz="1800" kern="0" dirty="0">
              <a:solidFill>
                <a:schemeClr val="accent6"/>
              </a:solidFill>
            </a:endParaRPr>
          </a:p>
          <a:p>
            <a:endParaRPr lang="en-US" sz="1800" kern="0" dirty="0">
              <a:solidFill>
                <a:schemeClr val="accent6"/>
              </a:solidFill>
            </a:endParaRPr>
          </a:p>
          <a:p>
            <a:endParaRPr lang="en-US" sz="1800" kern="0" dirty="0">
              <a:solidFill>
                <a:schemeClr val="accent6"/>
              </a:solidFill>
            </a:endParaRPr>
          </a:p>
          <a:p>
            <a:endParaRPr lang="en-US" sz="1800" kern="0" dirty="0">
              <a:solidFill>
                <a:schemeClr val="accent6"/>
              </a:solidFill>
            </a:endParaRPr>
          </a:p>
          <a:p>
            <a:endParaRPr lang="en-US" sz="1800" kern="0" dirty="0">
              <a:solidFill>
                <a:schemeClr val="accent6"/>
              </a:solidFill>
            </a:endParaRPr>
          </a:p>
          <a:p>
            <a:endParaRPr lang="en-US" sz="1800" kern="0" dirty="0">
              <a:solidFill>
                <a:schemeClr val="accent6"/>
              </a:solidFill>
            </a:endParaRPr>
          </a:p>
          <a:p>
            <a:endParaRPr lang="en-US" sz="1400" kern="0" dirty="0">
              <a:solidFill>
                <a:schemeClr val="accent6"/>
              </a:solidFill>
            </a:endParaRPr>
          </a:p>
          <a:p>
            <a:endParaRPr lang="en-US" sz="1400" kern="0" dirty="0">
              <a:solidFill>
                <a:schemeClr val="accent6"/>
              </a:solidFill>
            </a:endParaRPr>
          </a:p>
          <a:p>
            <a:endParaRPr lang="en-US" sz="1400" kern="0" dirty="0">
              <a:solidFill>
                <a:schemeClr val="accent6"/>
              </a:solidFill>
            </a:endParaRPr>
          </a:p>
          <a:p>
            <a:r>
              <a:rPr lang="en-US" sz="1400" kern="0" dirty="0">
                <a:solidFill>
                  <a:schemeClr val="accent6"/>
                </a:solidFill>
              </a:rPr>
              <a:t>*Donations recorded as of June 30, 2023</a:t>
            </a:r>
          </a:p>
        </p:txBody>
      </p:sp>
      <p:sp>
        <p:nvSpPr>
          <p:cNvPr id="4" name="Yellow Bar">
            <a:extLst>
              <a:ext uri="{FF2B5EF4-FFF2-40B4-BE49-F238E27FC236}">
                <a16:creationId xmlns:a16="http://schemas.microsoft.com/office/drawing/2014/main" id="{A93B2AD9-FE85-3CA3-8624-54E393DB4592}"/>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6" name="Headline">
            <a:extLst>
              <a:ext uri="{FF2B5EF4-FFF2-40B4-BE49-F238E27FC236}">
                <a16:creationId xmlns:a16="http://schemas.microsoft.com/office/drawing/2014/main" id="{CAD08BDA-5992-6594-6950-CC31CF14844D}"/>
              </a:ext>
            </a:extLst>
          </p:cNvPr>
          <p:cNvSpPr txBox="1">
            <a:spLocks/>
          </p:cNvSpPr>
          <p:nvPr/>
        </p:nvSpPr>
        <p:spPr>
          <a:xfrm>
            <a:off x="1027265" y="83250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latin typeface="Arial" panose="020B0604020202020204" pitchFamily="34" charset="0"/>
                <a:cs typeface="Arial" panose="020B0604020202020204" pitchFamily="34" charset="0"/>
              </a:rPr>
              <a:t>Designated donations to LCIF</a:t>
            </a:r>
          </a:p>
        </p:txBody>
      </p:sp>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99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8" name="Page Number - Blue">
            <a:extLst>
              <a:ext uri="{FF2B5EF4-FFF2-40B4-BE49-F238E27FC236}">
                <a16:creationId xmlns:a16="http://schemas.microsoft.com/office/drawing/2014/main" id="{98315DD5-C59F-246B-5DDA-0EE28F45F50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6</a:t>
            </a:fld>
            <a:endParaRPr lang="en-US" sz="1000" dirty="0">
              <a:solidFill>
                <a:srgbClr val="00338D"/>
              </a:solidFill>
            </a:endParaRPr>
          </a:p>
        </p:txBody>
      </p:sp>
      <p:pic>
        <p:nvPicPr>
          <p:cNvPr id="12" name="Picture 12" descr="Logo, company name&#10;&#10;Description automatically generated">
            <a:extLst>
              <a:ext uri="{FF2B5EF4-FFF2-40B4-BE49-F238E27FC236}">
                <a16:creationId xmlns:a16="http://schemas.microsoft.com/office/drawing/2014/main" id="{71149F9B-B178-4F9A-AE6D-1CA3F278A1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7686" y="5652721"/>
            <a:ext cx="2263878" cy="653042"/>
          </a:xfrm>
          <a:prstGeom prst="rect">
            <a:avLst/>
          </a:prstGeom>
        </p:spPr>
      </p:pic>
      <p:graphicFrame>
        <p:nvGraphicFramePr>
          <p:cNvPr id="5" name="Table 6">
            <a:extLst>
              <a:ext uri="{FF2B5EF4-FFF2-40B4-BE49-F238E27FC236}">
                <a16:creationId xmlns:a16="http://schemas.microsoft.com/office/drawing/2014/main" id="{AE73C748-4F70-0F74-4997-D758828CD9CD}"/>
              </a:ext>
            </a:extLst>
          </p:cNvPr>
          <p:cNvGraphicFramePr>
            <a:graphicFrameLocks noGrp="1"/>
          </p:cNvGraphicFramePr>
          <p:nvPr>
            <p:extLst>
              <p:ext uri="{D42A27DB-BD31-4B8C-83A1-F6EECF244321}">
                <p14:modId xmlns:p14="http://schemas.microsoft.com/office/powerpoint/2010/main" val="3567677993"/>
              </p:ext>
            </p:extLst>
          </p:nvPr>
        </p:nvGraphicFramePr>
        <p:xfrm>
          <a:off x="372682" y="1776460"/>
          <a:ext cx="11164476" cy="2351774"/>
        </p:xfrm>
        <a:graphic>
          <a:graphicData uri="http://schemas.openxmlformats.org/drawingml/2006/table">
            <a:tbl>
              <a:tblPr firstRow="1" bandRow="1">
                <a:tableStyleId>{F5AB1C69-6EDB-4FF4-983F-18BD219EF322}</a:tableStyleId>
              </a:tblPr>
              <a:tblGrid>
                <a:gridCol w="1860746">
                  <a:extLst>
                    <a:ext uri="{9D8B030D-6E8A-4147-A177-3AD203B41FA5}">
                      <a16:colId xmlns:a16="http://schemas.microsoft.com/office/drawing/2014/main" val="3867666665"/>
                    </a:ext>
                  </a:extLst>
                </a:gridCol>
                <a:gridCol w="1860746">
                  <a:extLst>
                    <a:ext uri="{9D8B030D-6E8A-4147-A177-3AD203B41FA5}">
                      <a16:colId xmlns:a16="http://schemas.microsoft.com/office/drawing/2014/main" val="3162127678"/>
                    </a:ext>
                  </a:extLst>
                </a:gridCol>
                <a:gridCol w="1860746">
                  <a:extLst>
                    <a:ext uri="{9D8B030D-6E8A-4147-A177-3AD203B41FA5}">
                      <a16:colId xmlns:a16="http://schemas.microsoft.com/office/drawing/2014/main" val="104084324"/>
                    </a:ext>
                  </a:extLst>
                </a:gridCol>
                <a:gridCol w="1860746">
                  <a:extLst>
                    <a:ext uri="{9D8B030D-6E8A-4147-A177-3AD203B41FA5}">
                      <a16:colId xmlns:a16="http://schemas.microsoft.com/office/drawing/2014/main" val="3600790018"/>
                    </a:ext>
                  </a:extLst>
                </a:gridCol>
                <a:gridCol w="1860746">
                  <a:extLst>
                    <a:ext uri="{9D8B030D-6E8A-4147-A177-3AD203B41FA5}">
                      <a16:colId xmlns:a16="http://schemas.microsoft.com/office/drawing/2014/main" val="841563625"/>
                    </a:ext>
                  </a:extLst>
                </a:gridCol>
                <a:gridCol w="1860746">
                  <a:extLst>
                    <a:ext uri="{9D8B030D-6E8A-4147-A177-3AD203B41FA5}">
                      <a16:colId xmlns:a16="http://schemas.microsoft.com/office/drawing/2014/main" val="1633513866"/>
                    </a:ext>
                  </a:extLst>
                </a:gridCol>
              </a:tblGrid>
              <a:tr h="1458300">
                <a:tc>
                  <a:txBody>
                    <a:bodyPr/>
                    <a:lstStyle/>
                    <a:p>
                      <a:pPr algn="ctr"/>
                      <a:r>
                        <a:rPr lang="en-US" dirty="0">
                          <a:latin typeface="Arial" panose="020B0604020202020204" pitchFamily="34" charset="0"/>
                          <a:cs typeface="Arial" panose="020B0604020202020204" pitchFamily="34" charset="0"/>
                        </a:rPr>
                        <a:t>Fiscal Year</a:t>
                      </a:r>
                    </a:p>
                  </a:txBody>
                  <a:tcPr/>
                </a:tc>
                <a:tc>
                  <a:txBody>
                    <a:bodyPr/>
                    <a:lstStyle/>
                    <a:p>
                      <a:pPr algn="ctr"/>
                      <a:r>
                        <a:rPr lang="en-US" dirty="0">
                          <a:latin typeface="Arial" panose="020B0604020202020204" pitchFamily="34" charset="0"/>
                          <a:cs typeface="Arial" panose="020B0604020202020204" pitchFamily="34" charset="0"/>
                        </a:rPr>
                        <a:t>Donation Total</a:t>
                      </a:r>
                    </a:p>
                  </a:txBody>
                  <a:tcPr/>
                </a:tc>
                <a:tc>
                  <a:txBody>
                    <a:bodyPr/>
                    <a:lstStyle/>
                    <a:p>
                      <a:pPr algn="ctr"/>
                      <a:r>
                        <a:rPr lang="en-US" dirty="0">
                          <a:latin typeface="Arial" panose="020B0604020202020204" pitchFamily="34" charset="0"/>
                          <a:cs typeface="Arial" panose="020B0604020202020204" pitchFamily="34" charset="0"/>
                        </a:rPr>
                        <a:t>Donations for refugees from the war in Ukraine</a:t>
                      </a:r>
                    </a:p>
                  </a:txBody>
                  <a:tcPr/>
                </a:tc>
                <a:tc>
                  <a:txBody>
                    <a:bodyPr/>
                    <a:lstStyle/>
                    <a:p>
                      <a:pPr algn="ctr"/>
                      <a:r>
                        <a:rPr lang="en-US" dirty="0">
                          <a:latin typeface="Arial" panose="020B0604020202020204" pitchFamily="34" charset="0"/>
                          <a:cs typeface="Arial" panose="020B0604020202020204" pitchFamily="34" charset="0"/>
                        </a:rPr>
                        <a:t>Donations for the earthquake in Turkey &amp; Syria</a:t>
                      </a:r>
                    </a:p>
                  </a:txBody>
                  <a:tcPr/>
                </a:tc>
                <a:tc>
                  <a:txBody>
                    <a:bodyPr/>
                    <a:lstStyle/>
                    <a:p>
                      <a:pPr algn="ctr"/>
                      <a:r>
                        <a:rPr lang="en-US" dirty="0">
                          <a:latin typeface="Arial" panose="020B0604020202020204" pitchFamily="34" charset="0"/>
                          <a:cs typeface="Arial" panose="020B0604020202020204" pitchFamily="34" charset="0"/>
                        </a:rPr>
                        <a:t>Donations totals for major regional crisis</a:t>
                      </a:r>
                    </a:p>
                  </a:txBody>
                  <a:tcPr/>
                </a:tc>
                <a:tc>
                  <a:txBody>
                    <a:bodyPr/>
                    <a:lstStyle/>
                    <a:p>
                      <a:pPr algn="ctr"/>
                      <a:r>
                        <a:rPr lang="en-US" dirty="0">
                          <a:latin typeface="Arial" panose="020B0604020202020204" pitchFamily="34" charset="0"/>
                          <a:cs typeface="Arial" panose="020B0604020202020204" pitchFamily="34" charset="0"/>
                        </a:rPr>
                        <a:t>% of donations for major regional crisis</a:t>
                      </a:r>
                    </a:p>
                  </a:txBody>
                  <a:tcPr/>
                </a:tc>
                <a:extLst>
                  <a:ext uri="{0D108BD9-81ED-4DB2-BD59-A6C34878D82A}">
                    <a16:rowId xmlns:a16="http://schemas.microsoft.com/office/drawing/2014/main" val="46314567"/>
                  </a:ext>
                </a:extLst>
              </a:tr>
              <a:tr h="422840">
                <a:tc>
                  <a:txBody>
                    <a:bodyPr/>
                    <a:lstStyle/>
                    <a:p>
                      <a:pPr algn="ctr"/>
                      <a:r>
                        <a:rPr lang="en-US" b="1" dirty="0">
                          <a:latin typeface="Arial" panose="020B0604020202020204" pitchFamily="34" charset="0"/>
                          <a:cs typeface="Arial" panose="020B0604020202020204" pitchFamily="34" charset="0"/>
                        </a:rPr>
                        <a:t>2021-2022</a:t>
                      </a:r>
                    </a:p>
                  </a:txBody>
                  <a:tcPr/>
                </a:tc>
                <a:tc>
                  <a:txBody>
                    <a:bodyPr/>
                    <a:lstStyle/>
                    <a:p>
                      <a:pPr algn="ctr"/>
                      <a:r>
                        <a:rPr lang="en-US" b="1" dirty="0">
                          <a:latin typeface="Arial" panose="020B0604020202020204" pitchFamily="34" charset="0"/>
                          <a:cs typeface="Arial" panose="020B0604020202020204" pitchFamily="34" charset="0"/>
                        </a:rPr>
                        <a:t>US$  8,270,341</a:t>
                      </a:r>
                    </a:p>
                  </a:txBody>
                  <a:tcPr/>
                </a:tc>
                <a:tc>
                  <a:txBody>
                    <a:bodyPr/>
                    <a:lstStyle/>
                    <a:p>
                      <a:pPr algn="ctr"/>
                      <a:r>
                        <a:rPr lang="en-US" dirty="0">
                          <a:latin typeface="Arial" panose="020B0604020202020204" pitchFamily="34" charset="0"/>
                          <a:cs typeface="Arial" panose="020B0604020202020204" pitchFamily="34" charset="0"/>
                        </a:rPr>
                        <a:t>US$ 4,423,888</a:t>
                      </a: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b="1" dirty="0">
                          <a:latin typeface="Arial" panose="020B0604020202020204" pitchFamily="34" charset="0"/>
                          <a:cs typeface="Arial" panose="020B0604020202020204" pitchFamily="34" charset="0"/>
                        </a:rPr>
                        <a:t>US$ 4,423,888</a:t>
                      </a:r>
                    </a:p>
                  </a:txBody>
                  <a:tcPr/>
                </a:tc>
                <a:tc>
                  <a:txBody>
                    <a:bodyPr/>
                    <a:lstStyle/>
                    <a:p>
                      <a:pPr algn="ctr"/>
                      <a:r>
                        <a:rPr lang="en-US" b="1" dirty="0">
                          <a:latin typeface="Arial" panose="020B0604020202020204" pitchFamily="34" charset="0"/>
                          <a:cs typeface="Arial" panose="020B0604020202020204" pitchFamily="34" charset="0"/>
                        </a:rPr>
                        <a:t>53%</a:t>
                      </a:r>
                    </a:p>
                  </a:txBody>
                  <a:tcPr/>
                </a:tc>
                <a:extLst>
                  <a:ext uri="{0D108BD9-81ED-4DB2-BD59-A6C34878D82A}">
                    <a16:rowId xmlns:a16="http://schemas.microsoft.com/office/drawing/2014/main" val="2644648777"/>
                  </a:ext>
                </a:extLst>
              </a:tr>
              <a:tr h="470634">
                <a:tc>
                  <a:txBody>
                    <a:bodyPr/>
                    <a:lstStyle/>
                    <a:p>
                      <a:pPr algn="ctr"/>
                      <a:r>
                        <a:rPr lang="en-US" b="1" dirty="0">
                          <a:latin typeface="Arial" panose="020B0604020202020204" pitchFamily="34" charset="0"/>
                          <a:cs typeface="Arial" panose="020B0604020202020204" pitchFamily="34" charset="0"/>
                        </a:rPr>
                        <a:t>*2022-2023</a:t>
                      </a:r>
                    </a:p>
                  </a:txBody>
                  <a:tcPr/>
                </a:tc>
                <a:tc>
                  <a:txBody>
                    <a:bodyPr/>
                    <a:lstStyle/>
                    <a:p>
                      <a:pPr algn="ctr"/>
                      <a:r>
                        <a:rPr lang="en-US" b="1" dirty="0">
                          <a:latin typeface="Arial" panose="020B0604020202020204" pitchFamily="34" charset="0"/>
                          <a:cs typeface="Arial" panose="020B0604020202020204" pitchFamily="34" charset="0"/>
                        </a:rPr>
                        <a:t>US$  5,904,477</a:t>
                      </a:r>
                    </a:p>
                  </a:txBody>
                  <a:tcPr/>
                </a:tc>
                <a:tc>
                  <a:txBody>
                    <a:bodyPr/>
                    <a:lstStyle/>
                    <a:p>
                      <a:pPr algn="ctr"/>
                      <a:r>
                        <a:rPr lang="en-US" dirty="0">
                          <a:latin typeface="Arial" panose="020B0604020202020204" pitchFamily="34" charset="0"/>
                          <a:cs typeface="Arial" panose="020B0604020202020204" pitchFamily="34" charset="0"/>
                        </a:rPr>
                        <a:t>US$   888,446</a:t>
                      </a:r>
                    </a:p>
                  </a:txBody>
                  <a:tcPr/>
                </a:tc>
                <a:tc>
                  <a:txBody>
                    <a:bodyPr/>
                    <a:lstStyle/>
                    <a:p>
                      <a:pPr algn="ctr"/>
                      <a:r>
                        <a:rPr lang="en-US" dirty="0">
                          <a:latin typeface="Arial" panose="020B0604020202020204" pitchFamily="34" charset="0"/>
                          <a:cs typeface="Arial" panose="020B0604020202020204" pitchFamily="34" charset="0"/>
                        </a:rPr>
                        <a:t>US$ 2,032,647</a:t>
                      </a:r>
                    </a:p>
                  </a:txBody>
                  <a:tcPr/>
                </a:tc>
                <a:tc>
                  <a:txBody>
                    <a:bodyPr/>
                    <a:lstStyle/>
                    <a:p>
                      <a:pPr algn="ctr"/>
                      <a:r>
                        <a:rPr lang="en-US" b="1" dirty="0">
                          <a:latin typeface="Arial" panose="020B0604020202020204" pitchFamily="34" charset="0"/>
                          <a:cs typeface="Arial" panose="020B0604020202020204" pitchFamily="34" charset="0"/>
                        </a:rPr>
                        <a:t>US$ 2,921,093</a:t>
                      </a:r>
                    </a:p>
                  </a:txBody>
                  <a:tcPr/>
                </a:tc>
                <a:tc>
                  <a:txBody>
                    <a:bodyPr/>
                    <a:lstStyle/>
                    <a:p>
                      <a:pPr algn="ctr"/>
                      <a:r>
                        <a:rPr lang="en-US" b="1" dirty="0">
                          <a:latin typeface="Arial" panose="020B0604020202020204" pitchFamily="34" charset="0"/>
                          <a:cs typeface="Arial" panose="020B0604020202020204" pitchFamily="34" charset="0"/>
                        </a:rPr>
                        <a:t>49%</a:t>
                      </a:r>
                    </a:p>
                  </a:txBody>
                  <a:tcPr/>
                </a:tc>
                <a:extLst>
                  <a:ext uri="{0D108BD9-81ED-4DB2-BD59-A6C34878D82A}">
                    <a16:rowId xmlns:a16="http://schemas.microsoft.com/office/drawing/2014/main" val="762406053"/>
                  </a:ext>
                </a:extLst>
              </a:tr>
            </a:tbl>
          </a:graphicData>
        </a:graphic>
      </p:graphicFrame>
    </p:spTree>
    <p:extLst>
      <p:ext uri="{BB962C8B-B14F-4D97-AF65-F5344CB8AC3E}">
        <p14:creationId xmlns:p14="http://schemas.microsoft.com/office/powerpoint/2010/main" val="1782059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alphaModFix amt="8000"/>
            <a:extLst>
              <a:ext uri="{28A0092B-C50C-407E-A947-70E740481C1C}">
                <a14:useLocalDpi xmlns:a14="http://schemas.microsoft.com/office/drawing/2010/main"/>
              </a:ext>
            </a:extLst>
          </a:blip>
          <a:srcRect/>
          <a:stretch/>
        </p:blipFill>
        <p:spPr>
          <a:xfrm>
            <a:off x="-8709" y="-62692"/>
            <a:ext cx="12209418" cy="6858000"/>
          </a:xfrm>
          <a:prstGeom prst="rect">
            <a:avLst/>
          </a:prstGeom>
          <a:solidFill>
            <a:srgbClr val="0D2240"/>
          </a:soli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8709" y="3605741"/>
            <a:ext cx="12209417" cy="445043"/>
          </a:xfrm>
          <a:prstGeom prst="rect">
            <a:avLst/>
          </a:prstGeom>
        </p:spPr>
        <p:txBody>
          <a:bodyPr lIns="91440" tIns="45720" rIns="91440" bIns="45720"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400" kern="0" dirty="0">
                <a:latin typeface="Arial"/>
                <a:ea typeface="Arial" charset="0"/>
                <a:cs typeface="Arial"/>
              </a:rPr>
              <a:t>Discussion: </a:t>
            </a:r>
          </a:p>
          <a:p>
            <a:r>
              <a:rPr lang="en-US" sz="4400" kern="0" dirty="0">
                <a:latin typeface="Arial"/>
                <a:ea typeface="Arial" charset="0"/>
                <a:cs typeface="Arial"/>
              </a:rPr>
              <a:t>Building on the CA’s momentum.</a:t>
            </a:r>
          </a:p>
        </p:txBody>
      </p:sp>
      <p:sp>
        <p:nvSpPr>
          <p:cNvPr id="11" name="Rectangle 10">
            <a:extLst>
              <a:ext uri="{FF2B5EF4-FFF2-40B4-BE49-F238E27FC236}">
                <a16:creationId xmlns:a16="http://schemas.microsoft.com/office/drawing/2014/main" id="{EBE13CCD-82B0-8141-A54C-7576C8221ACF}"/>
              </a:ext>
            </a:extLst>
          </p:cNvPr>
          <p:cNvSpPr/>
          <p:nvPr/>
        </p:nvSpPr>
        <p:spPr>
          <a:xfrm>
            <a:off x="5370871" y="382826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Tree>
    <p:extLst>
      <p:ext uri="{BB962C8B-B14F-4D97-AF65-F5344CB8AC3E}">
        <p14:creationId xmlns:p14="http://schemas.microsoft.com/office/powerpoint/2010/main" val="390823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par>
                          <p:cTn id="11" fill="hold">
                            <p:stCondLst>
                              <p:cond delay="2000"/>
                            </p:stCondLst>
                            <p:childTnLst>
                              <p:par>
                                <p:cTn id="12" presetID="10" presetClass="entr" presetSubtype="0" fill="hold" grpId="0" nodeType="after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F99F03F7-71E6-ADD3-30A0-C0ACA0026C9E}"/>
              </a:ext>
            </a:extLst>
          </p:cNvPr>
          <p:cNvSpPr/>
          <p:nvPr/>
        </p:nvSpPr>
        <p:spPr>
          <a:xfrm>
            <a:off x="0" y="6410208"/>
            <a:ext cx="12192000"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Text Placeholder 8">
            <a:extLst>
              <a:ext uri="{FF2B5EF4-FFF2-40B4-BE49-F238E27FC236}">
                <a16:creationId xmlns:a16="http://schemas.microsoft.com/office/drawing/2014/main" id="{270FA5A7-644D-93C0-C7AE-16C8960C3577}"/>
              </a:ext>
            </a:extLst>
          </p:cNvPr>
          <p:cNvSpPr txBox="1">
            <a:spLocks/>
          </p:cNvSpPr>
          <p:nvPr/>
        </p:nvSpPr>
        <p:spPr>
          <a:xfrm>
            <a:off x="1891940" y="1934496"/>
            <a:ext cx="8328945" cy="448504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257300" lvl="1" indent="-342900">
              <a:spcAft>
                <a:spcPts val="3000"/>
              </a:spcAft>
              <a:buClr>
                <a:srgbClr val="EBB700"/>
              </a:buClr>
              <a:buSzPct val="50000"/>
              <a:buFont typeface="Arial" panose="020B0502040204020203" pitchFamily="34" charset="0"/>
              <a:buChar char="•"/>
            </a:pPr>
            <a:r>
              <a:rPr lang="en-US" sz="2400" kern="0" dirty="0">
                <a:solidFill>
                  <a:schemeClr val="accent6"/>
                </a:solidFill>
                <a:latin typeface="Arial"/>
                <a:ea typeface="Arial" charset="0"/>
                <a:cs typeface="Arial"/>
              </a:rPr>
              <a:t>What approaches to inspiring donations were successful during recent major regional crisis?</a:t>
            </a:r>
          </a:p>
          <a:p>
            <a:pPr marL="1257300" lvl="1" indent="-342900">
              <a:spcAft>
                <a:spcPts val="3000"/>
              </a:spcAft>
              <a:buClr>
                <a:srgbClr val="EBB700"/>
              </a:buClr>
              <a:buSzPct val="50000"/>
              <a:buFont typeface="Arial" panose="020B0502040204020203" pitchFamily="34" charset="0"/>
              <a:buChar char="•"/>
            </a:pPr>
            <a:r>
              <a:rPr lang="en-US" sz="2400" kern="0" dirty="0">
                <a:solidFill>
                  <a:schemeClr val="accent6"/>
                </a:solidFill>
                <a:latin typeface="Arial"/>
                <a:ea typeface="Arial" charset="0"/>
                <a:cs typeface="Arial"/>
              </a:rPr>
              <a:t>How can trust built during the recent refugee crisis and earthquake be transferred from situational to universal?  </a:t>
            </a:r>
          </a:p>
          <a:p>
            <a:pPr marL="1257300" lvl="1" indent="-342900">
              <a:spcAft>
                <a:spcPts val="3000"/>
              </a:spcAft>
              <a:buClr>
                <a:srgbClr val="EBB700"/>
              </a:buClr>
              <a:buSzPct val="50000"/>
              <a:buFont typeface="Arial" panose="020B0502040204020203" pitchFamily="34" charset="0"/>
              <a:buChar char="•"/>
            </a:pPr>
            <a:r>
              <a:rPr lang="en-US" sz="2400" kern="0" dirty="0">
                <a:solidFill>
                  <a:schemeClr val="accent6"/>
                </a:solidFill>
                <a:latin typeface="Arial"/>
                <a:ea typeface="Arial" charset="0"/>
                <a:cs typeface="Arial"/>
              </a:rPr>
              <a:t>Are there additional messages and strategies that can be implemented based on our increased engagement that will help us continue to grow?</a:t>
            </a:r>
          </a:p>
          <a:p>
            <a:pPr marL="1257300" lvl="1" indent="-342900">
              <a:spcAft>
                <a:spcPts val="3000"/>
              </a:spcAft>
              <a:buClr>
                <a:srgbClr val="EBB700"/>
              </a:buClr>
              <a:buSzPct val="50000"/>
              <a:buFont typeface="Arial" panose="020B0502040204020203" pitchFamily="34" charset="0"/>
              <a:buChar char="•"/>
            </a:pPr>
            <a:endParaRPr lang="en-US" dirty="0">
              <a:solidFill>
                <a:schemeClr val="accent6"/>
              </a:solidFill>
              <a:latin typeface="Arial"/>
              <a:cs typeface="Arial"/>
            </a:endParaRPr>
          </a:p>
        </p:txBody>
      </p:sp>
      <p:sp>
        <p:nvSpPr>
          <p:cNvPr id="11" name="Yellow Bar">
            <a:extLst>
              <a:ext uri="{FF2B5EF4-FFF2-40B4-BE49-F238E27FC236}">
                <a16:creationId xmlns:a16="http://schemas.microsoft.com/office/drawing/2014/main" id="{CE8C223D-D21B-BF28-FB98-E272801AB929}"/>
              </a:ext>
            </a:extLst>
          </p:cNvPr>
          <p:cNvSpPr/>
          <p:nvPr/>
        </p:nvSpPr>
        <p:spPr>
          <a:xfrm>
            <a:off x="4632959" y="165853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2" name="Headline">
            <a:extLst>
              <a:ext uri="{FF2B5EF4-FFF2-40B4-BE49-F238E27FC236}">
                <a16:creationId xmlns:a16="http://schemas.microsoft.com/office/drawing/2014/main" id="{70D25A03-A755-DA69-2BEE-841625C7E5FE}"/>
              </a:ext>
            </a:extLst>
          </p:cNvPr>
          <p:cNvSpPr txBox="1">
            <a:spLocks/>
          </p:cNvSpPr>
          <p:nvPr/>
        </p:nvSpPr>
        <p:spPr>
          <a:xfrm>
            <a:off x="1909046" y="975494"/>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en-US" sz="3200" kern="0" dirty="0">
                <a:solidFill>
                  <a:srgbClr val="00338D"/>
                </a:solidFill>
              </a:rPr>
              <a:t>Reflection Questions</a:t>
            </a:r>
          </a:p>
        </p:txBody>
      </p:sp>
      <p:sp>
        <p:nvSpPr>
          <p:cNvPr id="2" name="Graphic 8">
            <a:extLst>
              <a:ext uri="{FF2B5EF4-FFF2-40B4-BE49-F238E27FC236}">
                <a16:creationId xmlns:a16="http://schemas.microsoft.com/office/drawing/2014/main" id="{FF28C9AF-B5B4-C83C-8395-EBB13B17FB66}"/>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13" name="Page Number - Blue">
            <a:extLst>
              <a:ext uri="{FF2B5EF4-FFF2-40B4-BE49-F238E27FC236}">
                <a16:creationId xmlns:a16="http://schemas.microsoft.com/office/drawing/2014/main" id="{6CBF1DB3-2122-C567-B698-84708D10EBD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3" name="Picture 12" descr="Logo, company name&#10;&#10;Description automatically generated">
            <a:extLst>
              <a:ext uri="{FF2B5EF4-FFF2-40B4-BE49-F238E27FC236}">
                <a16:creationId xmlns:a16="http://schemas.microsoft.com/office/drawing/2014/main" id="{F3185B9C-0B86-D297-DA17-61487F4D67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322" y="5652721"/>
            <a:ext cx="2263878" cy="653042"/>
          </a:xfrm>
          <a:prstGeom prst="rect">
            <a:avLst/>
          </a:prstGeom>
        </p:spPr>
      </p:pic>
    </p:spTree>
    <p:extLst>
      <p:ext uri="{BB962C8B-B14F-4D97-AF65-F5344CB8AC3E}">
        <p14:creationId xmlns:p14="http://schemas.microsoft.com/office/powerpoint/2010/main" val="1869511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F99F03F7-71E6-ADD3-30A0-C0ACA0026C9E}"/>
              </a:ext>
            </a:extLst>
          </p:cNvPr>
          <p:cNvSpPr/>
          <p:nvPr/>
        </p:nvSpPr>
        <p:spPr>
          <a:xfrm>
            <a:off x="0" y="6410208"/>
            <a:ext cx="12192000"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Text Placeholder 8">
            <a:extLst>
              <a:ext uri="{FF2B5EF4-FFF2-40B4-BE49-F238E27FC236}">
                <a16:creationId xmlns:a16="http://schemas.microsoft.com/office/drawing/2014/main" id="{270FA5A7-644D-93C0-C7AE-16C8960C3577}"/>
              </a:ext>
            </a:extLst>
          </p:cNvPr>
          <p:cNvSpPr txBox="1">
            <a:spLocks/>
          </p:cNvSpPr>
          <p:nvPr/>
        </p:nvSpPr>
        <p:spPr>
          <a:xfrm>
            <a:off x="1891940" y="1934496"/>
            <a:ext cx="8328945" cy="4485043"/>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257300" lvl="1" indent="-342900">
              <a:spcAft>
                <a:spcPts val="3000"/>
              </a:spcAft>
              <a:buClr>
                <a:srgbClr val="EBB700"/>
              </a:buClr>
              <a:buSzPct val="50000"/>
              <a:buFont typeface="Arial" panose="020B0502040204020203" pitchFamily="34" charset="0"/>
              <a:buChar char="•"/>
            </a:pPr>
            <a:r>
              <a:rPr lang="en-US" sz="2400" kern="0" dirty="0">
                <a:solidFill>
                  <a:schemeClr val="accent6"/>
                </a:solidFill>
                <a:latin typeface="Arial"/>
                <a:ea typeface="Arial" charset="0"/>
                <a:cs typeface="Arial"/>
              </a:rPr>
              <a:t>What will you do to celebrate fundraising success and LCIF service in your regions?</a:t>
            </a:r>
          </a:p>
          <a:p>
            <a:pPr marL="1257300" lvl="1" indent="-342900">
              <a:spcAft>
                <a:spcPts val="3000"/>
              </a:spcAft>
              <a:buClr>
                <a:srgbClr val="EBB700"/>
              </a:buClr>
              <a:buSzPct val="50000"/>
              <a:buFont typeface="Arial" panose="020B0502040204020203" pitchFamily="34" charset="0"/>
              <a:buChar char="•"/>
            </a:pPr>
            <a:r>
              <a:rPr lang="en-US" sz="2400" kern="0" dirty="0">
                <a:solidFill>
                  <a:schemeClr val="accent6"/>
                </a:solidFill>
                <a:latin typeface="Arial"/>
                <a:ea typeface="Arial" charset="0"/>
                <a:cs typeface="Arial"/>
              </a:rPr>
              <a:t>How will you develop your strategy around fundraising events this year?</a:t>
            </a:r>
          </a:p>
          <a:p>
            <a:pPr marL="1257300" lvl="1" indent="-342900">
              <a:spcAft>
                <a:spcPts val="3000"/>
              </a:spcAft>
              <a:buClr>
                <a:srgbClr val="EBB700"/>
              </a:buClr>
              <a:buSzPct val="50000"/>
              <a:buFont typeface="Arial" panose="020B0502040204020203" pitchFamily="34" charset="0"/>
              <a:buChar char="•"/>
            </a:pPr>
            <a:endParaRPr lang="en-US" dirty="0">
              <a:solidFill>
                <a:schemeClr val="accent6"/>
              </a:solidFill>
              <a:latin typeface="Arial"/>
              <a:cs typeface="Arial"/>
            </a:endParaRPr>
          </a:p>
        </p:txBody>
      </p:sp>
      <p:sp>
        <p:nvSpPr>
          <p:cNvPr id="11" name="Yellow Bar">
            <a:extLst>
              <a:ext uri="{FF2B5EF4-FFF2-40B4-BE49-F238E27FC236}">
                <a16:creationId xmlns:a16="http://schemas.microsoft.com/office/drawing/2014/main" id="{CE8C223D-D21B-BF28-FB98-E272801AB929}"/>
              </a:ext>
            </a:extLst>
          </p:cNvPr>
          <p:cNvSpPr/>
          <p:nvPr/>
        </p:nvSpPr>
        <p:spPr>
          <a:xfrm>
            <a:off x="4632959" y="165853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2" name="Headline">
            <a:extLst>
              <a:ext uri="{FF2B5EF4-FFF2-40B4-BE49-F238E27FC236}">
                <a16:creationId xmlns:a16="http://schemas.microsoft.com/office/drawing/2014/main" id="{70D25A03-A755-DA69-2BEE-841625C7E5FE}"/>
              </a:ext>
            </a:extLst>
          </p:cNvPr>
          <p:cNvSpPr txBox="1">
            <a:spLocks/>
          </p:cNvSpPr>
          <p:nvPr/>
        </p:nvSpPr>
        <p:spPr>
          <a:xfrm>
            <a:off x="1909046" y="975494"/>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en-US" sz="3200" kern="0" dirty="0">
                <a:solidFill>
                  <a:srgbClr val="00338D"/>
                </a:solidFill>
              </a:rPr>
              <a:t>Reflection Questions</a:t>
            </a:r>
          </a:p>
        </p:txBody>
      </p:sp>
      <p:sp>
        <p:nvSpPr>
          <p:cNvPr id="2" name="Graphic 8">
            <a:extLst>
              <a:ext uri="{FF2B5EF4-FFF2-40B4-BE49-F238E27FC236}">
                <a16:creationId xmlns:a16="http://schemas.microsoft.com/office/drawing/2014/main" id="{FF28C9AF-B5B4-C83C-8395-EBB13B17FB66}"/>
              </a:ext>
            </a:extLst>
          </p:cNvPr>
          <p:cNvSpPr/>
          <p:nvPr/>
        </p:nvSpPr>
        <p:spPr>
          <a:xfrm>
            <a:off x="10740193" y="4343400"/>
            <a:ext cx="1451806" cy="2514600"/>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solidFill>
            <a:srgbClr val="0D2240"/>
          </a:solidFill>
          <a:ln w="2910" cap="flat">
            <a:noFill/>
            <a:prstDash val="solid"/>
            <a:miter/>
          </a:ln>
        </p:spPr>
        <p:txBody>
          <a:bodyPr rtlCol="0" anchor="ctr"/>
          <a:lstStyle/>
          <a:p>
            <a:endParaRPr lang="en-US"/>
          </a:p>
        </p:txBody>
      </p:sp>
      <p:sp>
        <p:nvSpPr>
          <p:cNvPr id="13" name="Page Number - Blue">
            <a:extLst>
              <a:ext uri="{FF2B5EF4-FFF2-40B4-BE49-F238E27FC236}">
                <a16:creationId xmlns:a16="http://schemas.microsoft.com/office/drawing/2014/main" id="{6CBF1DB3-2122-C567-B698-84708D10EBDD}"/>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3" name="Picture 12" descr="Logo, company name&#10;&#10;Description automatically generated">
            <a:extLst>
              <a:ext uri="{FF2B5EF4-FFF2-40B4-BE49-F238E27FC236}">
                <a16:creationId xmlns:a16="http://schemas.microsoft.com/office/drawing/2014/main" id="{F3185B9C-0B86-D297-DA17-61487F4D67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322" y="5652721"/>
            <a:ext cx="2263878" cy="653042"/>
          </a:xfrm>
          <a:prstGeom prst="rect">
            <a:avLst/>
          </a:prstGeom>
        </p:spPr>
      </p:pic>
    </p:spTree>
    <p:extLst>
      <p:ext uri="{BB962C8B-B14F-4D97-AF65-F5344CB8AC3E}">
        <p14:creationId xmlns:p14="http://schemas.microsoft.com/office/powerpoint/2010/main" val="477546506"/>
      </p:ext>
    </p:extLst>
  </p:cSld>
  <p:clrMapOvr>
    <a:masterClrMapping/>
  </p:clrMapOvr>
</p:sld>
</file>

<file path=ppt/theme/theme1.xml><?xml version="1.0" encoding="utf-8"?>
<a:theme xmlns:a="http://schemas.openxmlformats.org/drawingml/2006/main" nam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eme1">
  <a:themeElements>
    <a:clrScheme name="Lions Club International">
      <a:dk1>
        <a:srgbClr val="00338D"/>
      </a:dk1>
      <a:lt1>
        <a:srgbClr val="FFFFFF"/>
      </a:lt1>
      <a:dk2>
        <a:srgbClr val="555659"/>
      </a:dk2>
      <a:lt2>
        <a:srgbClr val="B3B2B1"/>
      </a:lt2>
      <a:accent1>
        <a:srgbClr val="0D2140"/>
      </a:accent1>
      <a:accent2>
        <a:srgbClr val="EBB700"/>
      </a:accent2>
      <a:accent3>
        <a:srgbClr val="407CCA"/>
      </a:accent3>
      <a:accent4>
        <a:srgbClr val="792482"/>
      </a:accent4>
      <a:accent5>
        <a:srgbClr val="00AB68"/>
      </a:accent5>
      <a:accent6>
        <a:srgbClr val="FF5B34"/>
      </a:accent6>
      <a:hlink>
        <a:srgbClr val="004DD5"/>
      </a:hlink>
      <a:folHlink>
        <a:srgbClr val="B4250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F014A8C7-3C32-4B6B-A0EB-F21DFCE5E870}" vid="{AB598437-081B-4B8D-84B4-C2A4B47BDD7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3.xml><?xml version="1.0" encoding="utf-8"?>
<ds:datastoreItem xmlns:ds="http://schemas.openxmlformats.org/officeDocument/2006/customXml" ds:itemID="{06A8C181-E056-415E-9B59-40F04FA43837}">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a7495015-d16d-4dd1-a72f-488cd8119f34"/>
    <ds:schemaRef ds:uri="http://www.w3.org/XML/1998/namespace"/>
    <ds:schemaRef ds:uri="http://purl.org/dc/terms/"/>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46801</TotalTime>
  <Words>3636</Words>
  <Application>Microsoft Macintosh PowerPoint</Application>
  <PresentationFormat>Widescreen</PresentationFormat>
  <Paragraphs>878</Paragraphs>
  <Slides>37</Slides>
  <Notes>24</Notes>
  <HiddenSlides>0</HiddenSlides>
  <MMClips>0</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37</vt:i4>
      </vt:variant>
    </vt:vector>
  </HeadingPairs>
  <TitlesOfParts>
    <vt:vector size="55" baseType="lpstr">
      <vt:lpstr>Arial</vt:lpstr>
      <vt:lpstr>Arial Hebrew Scholar</vt:lpstr>
      <vt:lpstr>Calibri</vt:lpstr>
      <vt:lpstr>Calibri Light</vt:lpstr>
      <vt:lpstr>Century Gothic</vt:lpstr>
      <vt:lpstr>Helvetica</vt:lpstr>
      <vt:lpstr>Helvetica Neue</vt:lpstr>
      <vt:lpstr>Open Sans</vt:lpstr>
      <vt:lpstr>Open Sans Light</vt:lpstr>
      <vt:lpstr>Open Sans Regular</vt:lpstr>
      <vt:lpstr>Segoe UI</vt:lpstr>
      <vt:lpstr>Segoe UI Semibold</vt:lpstr>
      <vt:lpstr>1</vt:lpstr>
      <vt:lpstr>White Page Number</vt:lpstr>
      <vt:lpstr>No Page Number</vt:lpstr>
      <vt:lpstr>Office Theme</vt:lpstr>
      <vt:lpstr>Theme1</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Enter your results here:  https://lionsclubs.box.com/s/e4u4y49r8mglfqtqc5kwoscgsb6nhp2c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Robert Rettby</cp:lastModifiedBy>
  <cp:revision>2968</cp:revision>
  <cp:lastPrinted>2017-06-29T03:55:04Z</cp:lastPrinted>
  <dcterms:created xsi:type="dcterms:W3CDTF">2016-11-15T15:12:50Z</dcterms:created>
  <dcterms:modified xsi:type="dcterms:W3CDTF">2023-09-15T14:57:33Z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