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4" r:id="rId2"/>
  </p:sldMasterIdLst>
  <p:notesMasterIdLst>
    <p:notesMasterId r:id="rId18"/>
  </p:notesMasterIdLst>
  <p:sldIdLst>
    <p:sldId id="2147472117" r:id="rId3"/>
    <p:sldId id="2147472118" r:id="rId4"/>
    <p:sldId id="2147472119" r:id="rId5"/>
    <p:sldId id="2147472120" r:id="rId6"/>
    <p:sldId id="2147472121" r:id="rId7"/>
    <p:sldId id="2147472122" r:id="rId8"/>
    <p:sldId id="2147472123" r:id="rId9"/>
    <p:sldId id="2147472124" r:id="rId10"/>
    <p:sldId id="2147472125" r:id="rId11"/>
    <p:sldId id="2147472126" r:id="rId12"/>
    <p:sldId id="2147472127" r:id="rId13"/>
    <p:sldId id="2147472128" r:id="rId14"/>
    <p:sldId id="2147472129" r:id="rId15"/>
    <p:sldId id="2147472130" r:id="rId16"/>
    <p:sldId id="2147472131" r:id="rId17"/>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8" d="100"/>
          <a:sy n="128" d="100"/>
        </p:scale>
        <p:origin x="2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788E8-2BFF-CC48-8EBA-465729422A07}" type="datetimeFigureOut">
              <a:rPr lang="en-CH" smtClean="0"/>
              <a:t>17.09.23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BC7D1-7524-5148-9FDB-DB7D73C20B38}" type="slidenum">
              <a:rPr lang="en-CH" smtClean="0"/>
              <a:t>‹#›</a:t>
            </a:fld>
            <a:endParaRPr lang="en-CH"/>
          </a:p>
        </p:txBody>
      </p:sp>
    </p:spTree>
    <p:extLst>
      <p:ext uri="{BB962C8B-B14F-4D97-AF65-F5344CB8AC3E}">
        <p14:creationId xmlns:p14="http://schemas.microsoft.com/office/powerpoint/2010/main" val="169194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aims to help LCIF volunteers understand and communicate the reasons behind the grant approval criteria and process. It also aims to address concerns and disinformation from Lions and clubs who are dissatisfied with the grant application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81BD5-CD92-4740-8B9B-2ABBCAB32C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366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81BD5-CD92-4740-8B9B-2ABBCAB32C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495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02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3994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241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grants and application forms can be found on the website in the grant's toolkit, which is located under the heading “Explore Our Impact.”</a:t>
            </a:r>
          </a:p>
          <a:p>
            <a:endParaRPr lang="en-US" dirty="0"/>
          </a:p>
          <a:p>
            <a:r>
              <a:rPr lang="en-US" dirty="0"/>
              <a:t>Applications can be sent to the Canada Global Grants mailbox. To give ample time to review the application, ask additional questions, and provide our suggestions for strengthening the proposal, applications should be submitted by the grant deadline.</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17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56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r>
              <a:rPr lang="en-US" dirty="0"/>
              <a:t>We always say LCIF is your foundation. What do we mean by that? It’s a resource where clubs and districts can reach out to expand or improve the service they are already doing into something greater. Our mission is to support the large-scale efforts of Lions Clubs in the areas of humanitarian service and disaster relief through grant programs.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385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With over 1.4 million members across the globe, Lions and Leos have provided kindness and service to bring hope where it’s needed most. Now, united around six areas of need, we aim to tackle significant challenges to humanity.</a:t>
            </a:r>
          </a:p>
          <a:p>
            <a:endParaRPr lang="en-US" sz="1300" dirty="0"/>
          </a:p>
          <a:p>
            <a:r>
              <a:rPr lang="en-US" sz="1300" dirty="0"/>
              <a:t>The six global cause areas, Diabetes, Vision, Hunger, Environment, Childhood Cancer, and Youth, support a broad spectrum of community needs. </a:t>
            </a:r>
          </a:p>
          <a:p>
            <a:endParaRPr lang="en-US" sz="1300" dirty="0"/>
          </a:p>
          <a:p>
            <a:r>
              <a:rPr lang="en-US" sz="1300" i="1" dirty="0"/>
              <a:t>[Next Slide]</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837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LCIF’s grant programs were designed to complement the cause areas but also allow Districts to still access funds for their humanitarian service projects and respond to disaster situations within their community, making it easy for you to give back to your communities in ways your club and district are most passionate about.</a:t>
            </a:r>
          </a:p>
          <a:p>
            <a:endParaRPr lang="en-US" sz="1300" dirty="0"/>
          </a:p>
          <a:p>
            <a:r>
              <a:rPr lang="en-US" sz="1300" dirty="0"/>
              <a:t>For example, if clubs in your district have made diabetes its main area of focus, LCIF’s Diabetes grant can exponentially empower their service by funding diabetes screening events or educational services.</a:t>
            </a:r>
          </a:p>
          <a:p>
            <a:endParaRPr lang="en-US" sz="1300" dirty="0"/>
          </a:p>
          <a:p>
            <a:r>
              <a:rPr lang="en-US" sz="1300" dirty="0"/>
              <a:t>It is important to note that each one of these grant programs has its own criteria and regulations. Each has its own application forms. It is important that when you decide which program you are applying for, you make sure to read the entire application to better understand the criteria and regulations for that program.</a:t>
            </a:r>
          </a:p>
          <a:p>
            <a:endParaRPr lang="en-US" sz="1300" dirty="0"/>
          </a:p>
          <a:p>
            <a:r>
              <a:rPr lang="en-US" sz="1300" dirty="0"/>
              <a:t>[Next Slide]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46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81BD5-CD92-4740-8B9B-2ABBCAB32C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20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81BD5-CD92-4740-8B9B-2ABBCAB32C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91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LCIF fit in?</a:t>
            </a:r>
          </a:p>
        </p:txBody>
      </p:sp>
    </p:spTree>
    <p:extLst>
      <p:ext uri="{BB962C8B-B14F-4D97-AF65-F5344CB8AC3E}">
        <p14:creationId xmlns:p14="http://schemas.microsoft.com/office/powerpoint/2010/main" val="194779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LCIF fit in?</a:t>
            </a:r>
          </a:p>
        </p:txBody>
      </p:sp>
    </p:spTree>
    <p:extLst>
      <p:ext uri="{BB962C8B-B14F-4D97-AF65-F5344CB8AC3E}">
        <p14:creationId xmlns:p14="http://schemas.microsoft.com/office/powerpoint/2010/main" val="206842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all good projects have in common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81BD5-CD92-4740-8B9B-2ABBCAB32C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967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35845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82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59832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78268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057522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4836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18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6760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831659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12898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3281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215637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80158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483668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796231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67377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904231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75339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68744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17202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9389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43121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15191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81594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8072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79322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241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173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131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547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12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838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26746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326407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833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4463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322139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8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48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35086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36770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06182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05720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1260898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201342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385341"/>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EBB700"/>
                </a:solidFill>
                <a:effectLst/>
                <a:uLnTx/>
                <a:uFillTx/>
                <a:latin typeface="Helvetica Neue" charset="0"/>
                <a:ea typeface="Helvetica Neue" charset="0"/>
                <a:cs typeface="Helvetica Neue" charset="0"/>
              </a:rPr>
              <a:t>LCIF’s Grant Programs</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372976" y="3138138"/>
            <a:ext cx="43574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2800" b="0" i="0" u="none" strike="noStrike" kern="0" cap="none" spc="0" normalizeH="0" baseline="0" noProof="0" dirty="0">
                <a:ln>
                  <a:noFill/>
                </a:ln>
                <a:solidFill>
                  <a:srgbClr val="0D2240"/>
                </a:solidFill>
                <a:effectLst/>
                <a:uLnTx/>
                <a:uFillTx/>
                <a:latin typeface="Arial" charset="0"/>
                <a:ea typeface="Arial" charset="0"/>
                <a:cs typeface="Arial" charset="0"/>
              </a:rPr>
              <a:t>Communicating the Impact of LCIF Grant Programs.</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372975" y="1939930"/>
            <a:ext cx="6572574"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800" b="1" i="0" u="none" strike="noStrike" kern="0" cap="none" spc="0" normalizeH="0" baseline="0" noProof="0" dirty="0">
                <a:ln>
                  <a:noFill/>
                </a:ln>
                <a:solidFill>
                  <a:srgbClr val="00338D"/>
                </a:solidFill>
                <a:effectLst/>
                <a:uLnTx/>
                <a:uFillTx/>
                <a:latin typeface="Arial" charset="0"/>
                <a:ea typeface="Arial" charset="0"/>
                <a:cs typeface="Arial" charset="0"/>
              </a:rPr>
              <a:t>Unlocking the Value:</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581325" y="81319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19352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6E722D-7EB2-4BC3-E519-087ADF5DA9E2}"/>
              </a:ext>
            </a:extLst>
          </p:cNvPr>
          <p:cNvSpPr txBox="1"/>
          <p:nvPr/>
        </p:nvSpPr>
        <p:spPr>
          <a:xfrm>
            <a:off x="787400" y="584200"/>
            <a:ext cx="10477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panose="020B0604020202020204"/>
                <a:ea typeface="+mn-ea"/>
                <a:cs typeface="+mn-cs"/>
              </a:rPr>
              <a:t>Tips for Successful Grant Applications</a:t>
            </a:r>
          </a:p>
        </p:txBody>
      </p:sp>
      <p:sp>
        <p:nvSpPr>
          <p:cNvPr id="3" name="TextBox 2">
            <a:extLst>
              <a:ext uri="{FF2B5EF4-FFF2-40B4-BE49-F238E27FC236}">
                <a16:creationId xmlns:a16="http://schemas.microsoft.com/office/drawing/2014/main" id="{C4CFAB8B-C784-E5A3-48DB-8D9D84B53991}"/>
              </a:ext>
            </a:extLst>
          </p:cNvPr>
          <p:cNvSpPr txBox="1"/>
          <p:nvPr/>
        </p:nvSpPr>
        <p:spPr>
          <a:xfrm>
            <a:off x="1204282" y="1965051"/>
            <a:ext cx="37973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Clear and Detailed Proposal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Provide a clear and detailed proposal outlining measurable outcomes and a feasible plan for execution.</a:t>
            </a:r>
          </a:p>
        </p:txBody>
      </p:sp>
      <p:sp>
        <p:nvSpPr>
          <p:cNvPr id="4" name="Circle: Hollow 3">
            <a:extLst>
              <a:ext uri="{FF2B5EF4-FFF2-40B4-BE49-F238E27FC236}">
                <a16:creationId xmlns:a16="http://schemas.microsoft.com/office/drawing/2014/main" id="{E52E84A8-76C7-8F57-D1BA-5CA4829A9966}"/>
              </a:ext>
            </a:extLst>
          </p:cNvPr>
          <p:cNvSpPr/>
          <p:nvPr/>
        </p:nvSpPr>
        <p:spPr>
          <a:xfrm>
            <a:off x="502027" y="1805160"/>
            <a:ext cx="692779" cy="689114"/>
          </a:xfrm>
          <a:prstGeom prst="donut">
            <a:avLst>
              <a:gd name="adj" fmla="val 7181"/>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DB08F995-0C70-D561-C7D2-84774539A444}"/>
              </a:ext>
            </a:extLst>
          </p:cNvPr>
          <p:cNvSpPr txBox="1"/>
          <p:nvPr/>
        </p:nvSpPr>
        <p:spPr>
          <a:xfrm>
            <a:off x="650729" y="1818716"/>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BB700"/>
                </a:solidFill>
                <a:effectLst/>
                <a:uLnTx/>
                <a:uFillTx/>
                <a:latin typeface="Arial" panose="020B0604020202020204"/>
                <a:ea typeface="+mn-ea"/>
                <a:cs typeface="+mn-cs"/>
              </a:rPr>
              <a:t>1</a:t>
            </a:r>
          </a:p>
        </p:txBody>
      </p:sp>
      <p:sp>
        <p:nvSpPr>
          <p:cNvPr id="6" name="Circle: Hollow 5">
            <a:extLst>
              <a:ext uri="{FF2B5EF4-FFF2-40B4-BE49-F238E27FC236}">
                <a16:creationId xmlns:a16="http://schemas.microsoft.com/office/drawing/2014/main" id="{EECEC465-0CF8-3DF0-0DFF-20F18B619B29}"/>
              </a:ext>
            </a:extLst>
          </p:cNvPr>
          <p:cNvSpPr/>
          <p:nvPr/>
        </p:nvSpPr>
        <p:spPr>
          <a:xfrm>
            <a:off x="5226427" y="1801711"/>
            <a:ext cx="692779" cy="689114"/>
          </a:xfrm>
          <a:prstGeom prst="donut">
            <a:avLst>
              <a:gd name="adj" fmla="val 7181"/>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11A201F-0729-B1B4-3DBF-CDCC4EE11B7E}"/>
              </a:ext>
            </a:extLst>
          </p:cNvPr>
          <p:cNvSpPr txBox="1"/>
          <p:nvPr/>
        </p:nvSpPr>
        <p:spPr>
          <a:xfrm>
            <a:off x="5375129" y="1828920"/>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BB700">
                    <a:lumMod val="60000"/>
                    <a:lumOff val="40000"/>
                  </a:srgbClr>
                </a:solidFill>
                <a:effectLst/>
                <a:uLnTx/>
                <a:uFillTx/>
                <a:latin typeface="Arial" panose="020B0604020202020204"/>
                <a:ea typeface="+mn-ea"/>
                <a:cs typeface="+mn-cs"/>
              </a:rPr>
              <a:t>2</a:t>
            </a:r>
          </a:p>
        </p:txBody>
      </p:sp>
      <p:sp>
        <p:nvSpPr>
          <p:cNvPr id="8" name="TextBox 7">
            <a:extLst>
              <a:ext uri="{FF2B5EF4-FFF2-40B4-BE49-F238E27FC236}">
                <a16:creationId xmlns:a16="http://schemas.microsoft.com/office/drawing/2014/main" id="{074FAB26-BEFD-EA9F-F4E8-A7C0C20778C8}"/>
              </a:ext>
            </a:extLst>
          </p:cNvPr>
          <p:cNvSpPr txBox="1"/>
          <p:nvPr/>
        </p:nvSpPr>
        <p:spPr>
          <a:xfrm>
            <a:off x="6263320" y="1965051"/>
            <a:ext cx="37973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Alignment with LCIF’s Focus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Provide a clear and detailed proposal outlining measurable outcomes and a feasible plan for execution.</a:t>
            </a:r>
          </a:p>
        </p:txBody>
      </p:sp>
      <p:sp>
        <p:nvSpPr>
          <p:cNvPr id="9" name="Circle: Hollow 8">
            <a:extLst>
              <a:ext uri="{FF2B5EF4-FFF2-40B4-BE49-F238E27FC236}">
                <a16:creationId xmlns:a16="http://schemas.microsoft.com/office/drawing/2014/main" id="{6BE6F981-A416-F4AF-26D8-4BC8CDC652FF}"/>
              </a:ext>
            </a:extLst>
          </p:cNvPr>
          <p:cNvSpPr/>
          <p:nvPr/>
        </p:nvSpPr>
        <p:spPr>
          <a:xfrm>
            <a:off x="492551" y="4602630"/>
            <a:ext cx="692779" cy="689114"/>
          </a:xfrm>
          <a:prstGeom prst="donut">
            <a:avLst>
              <a:gd name="adj" fmla="val 7181"/>
            </a:avLst>
          </a:prstGeom>
          <a:solidFill>
            <a:srgbClr val="70AD47">
              <a:lumMod val="60000"/>
              <a:lumOff val="4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9280F21-CA98-8829-E3BC-D9A49711941D}"/>
              </a:ext>
            </a:extLst>
          </p:cNvPr>
          <p:cNvSpPr txBox="1"/>
          <p:nvPr/>
        </p:nvSpPr>
        <p:spPr>
          <a:xfrm>
            <a:off x="641253" y="4616929"/>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3</a:t>
            </a:r>
          </a:p>
        </p:txBody>
      </p:sp>
      <p:sp>
        <p:nvSpPr>
          <p:cNvPr id="11" name="TextBox 10">
            <a:extLst>
              <a:ext uri="{FF2B5EF4-FFF2-40B4-BE49-F238E27FC236}">
                <a16:creationId xmlns:a16="http://schemas.microsoft.com/office/drawing/2014/main" id="{F61B01B5-7DD7-C978-2F17-7B16B8F1F886}"/>
              </a:ext>
            </a:extLst>
          </p:cNvPr>
          <p:cNvSpPr txBox="1"/>
          <p:nvPr/>
        </p:nvSpPr>
        <p:spPr>
          <a:xfrm>
            <a:off x="1358826" y="4771751"/>
            <a:ext cx="37973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Clear and Detailed Proposal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Demonstrate how you will leverage other partners and stakeholders to ensure the success and sustainability of your project.</a:t>
            </a:r>
          </a:p>
        </p:txBody>
      </p:sp>
    </p:spTree>
    <p:extLst>
      <p:ext uri="{BB962C8B-B14F-4D97-AF65-F5344CB8AC3E}">
        <p14:creationId xmlns:p14="http://schemas.microsoft.com/office/powerpoint/2010/main" val="1011305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727674"/>
            <a:ext cx="97028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Common Misconceptions About Applying</a:t>
            </a:r>
          </a:p>
        </p:txBody>
      </p:sp>
      <p:sp>
        <p:nvSpPr>
          <p:cNvPr id="11" name="Rectangle 10">
            <a:extLst>
              <a:ext uri="{FF2B5EF4-FFF2-40B4-BE49-F238E27FC236}">
                <a16:creationId xmlns:a16="http://schemas.microsoft.com/office/drawing/2014/main" id="{C03B051D-59AC-2542-87E2-B4DFEC29F89C}"/>
              </a:ext>
            </a:extLst>
          </p:cNvPr>
          <p:cNvSpPr/>
          <p:nvPr/>
        </p:nvSpPr>
        <p:spPr>
          <a:xfrm>
            <a:off x="457200" y="2170621"/>
            <a:ext cx="3145536" cy="3086229"/>
          </a:xfrm>
          <a:prstGeom prst="rect">
            <a:avLst/>
          </a:prstGeom>
          <a:noFill/>
        </p:spPr>
        <p:txBody>
          <a:bodyPr wrap="square" numCol="1" spcCol="381000" anchor="t">
            <a:spAutoFit/>
          </a:bodyPr>
          <a:lstStyle/>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What We Do</a:t>
            </a:r>
          </a:p>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 </a:t>
            </a:r>
            <a:r>
              <a:rPr kumimoji="0" lang="en-US" sz="2400" b="0" i="0" u="none" strike="noStrike" kern="1200" cap="none" spc="0" normalizeH="0" baseline="0" noProof="0" dirty="0">
                <a:ln>
                  <a:noFill/>
                </a:ln>
                <a:solidFill>
                  <a:srgbClr val="FEFFFF"/>
                </a:solidFill>
                <a:effectLst/>
                <a:uLnTx/>
                <a:uFillTx/>
                <a:latin typeface="Arial" charset="0"/>
                <a:ea typeface="Arial" charset="0"/>
                <a:cs typeface="Arial" charset="0"/>
              </a:rPr>
              <a:t>We support the large-scale efforts of Lions Clubs in the areas of humanitarian service and disaster relief.</a:t>
            </a:r>
            <a:endParaRPr kumimoji="0" lang="en-US" sz="2600" b="0" i="0" u="none" strike="noStrike" kern="1200" cap="none" spc="0" normalizeH="0" baseline="0" noProof="0" dirty="0">
              <a:ln>
                <a:noFill/>
              </a:ln>
              <a:solidFill>
                <a:srgbClr val="FEFFFF"/>
              </a:solidFill>
              <a:effectLst/>
              <a:uLnTx/>
              <a:uFillTx/>
              <a:latin typeface="Arial" charset="0"/>
              <a:ea typeface="Arial" charset="0"/>
              <a:cs typeface="Arial" charset="0"/>
            </a:endParaRPr>
          </a:p>
        </p:txBody>
      </p:sp>
      <p:sp>
        <p:nvSpPr>
          <p:cNvPr id="12" name="Rectangle 11">
            <a:extLst>
              <a:ext uri="{FF2B5EF4-FFF2-40B4-BE49-F238E27FC236}">
                <a16:creationId xmlns:a16="http://schemas.microsoft.com/office/drawing/2014/main" id="{049F5E8E-1C46-E84E-95EF-FA1576C7A306}"/>
              </a:ext>
            </a:extLst>
          </p:cNvPr>
          <p:cNvSpPr/>
          <p:nvPr/>
        </p:nvSpPr>
        <p:spPr>
          <a:xfrm>
            <a:off x="4512564" y="2170621"/>
            <a:ext cx="3145536" cy="3906967"/>
          </a:xfrm>
          <a:prstGeom prst="rect">
            <a:avLst/>
          </a:prstGeom>
          <a:noFill/>
        </p:spPr>
        <p:txBody>
          <a:bodyPr wrap="square" numCol="1" spcCol="381000" anchor="t">
            <a:spAutoFit/>
          </a:bodyPr>
          <a:lstStyle/>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How We Do It</a:t>
            </a:r>
          </a:p>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 </a:t>
            </a:r>
            <a:r>
              <a:rPr kumimoji="0" lang="en-US" sz="2400" b="0" i="0" u="none" strike="noStrike" kern="1200" cap="none" spc="0" normalizeH="0" baseline="0" noProof="0" dirty="0">
                <a:ln>
                  <a:noFill/>
                </a:ln>
                <a:solidFill>
                  <a:srgbClr val="FEFFFF"/>
                </a:solidFill>
                <a:effectLst/>
                <a:uLnTx/>
                <a:uFillTx/>
                <a:latin typeface="Arial" charset="0"/>
                <a:ea typeface="Arial" charset="0"/>
                <a:cs typeface="Arial" charset="0"/>
              </a:rPr>
              <a:t>We fund projects through grants to enable Lions clubs worldwide to improve the lives of people in need, both in their own communities and around the world.</a:t>
            </a:r>
            <a:endParaRPr kumimoji="0" lang="en-US" sz="2600" b="0" i="0" u="none" strike="noStrike" kern="1200" cap="none" spc="0" normalizeH="0" baseline="0" noProof="0" dirty="0">
              <a:ln>
                <a:noFill/>
              </a:ln>
              <a:solidFill>
                <a:srgbClr val="FEFFFF"/>
              </a:solidFill>
              <a:effectLst/>
              <a:uLnTx/>
              <a:uFillTx/>
              <a:latin typeface="Arial" charset="0"/>
              <a:ea typeface="Arial" charset="0"/>
              <a:cs typeface="Arial" charset="0"/>
            </a:endParaRPr>
          </a:p>
        </p:txBody>
      </p:sp>
      <p:sp>
        <p:nvSpPr>
          <p:cNvPr id="13" name="Rectangle 12">
            <a:extLst>
              <a:ext uri="{FF2B5EF4-FFF2-40B4-BE49-F238E27FC236}">
                <a16:creationId xmlns:a16="http://schemas.microsoft.com/office/drawing/2014/main" id="{7604A206-3EEA-A64F-A7D5-276AE120BEE2}"/>
              </a:ext>
            </a:extLst>
          </p:cNvPr>
          <p:cNvSpPr/>
          <p:nvPr/>
        </p:nvSpPr>
        <p:spPr>
          <a:xfrm>
            <a:off x="8567928" y="2164722"/>
            <a:ext cx="3145536" cy="3496598"/>
          </a:xfrm>
          <a:prstGeom prst="rect">
            <a:avLst/>
          </a:prstGeom>
          <a:noFill/>
        </p:spPr>
        <p:txBody>
          <a:bodyPr wrap="square" numCol="1" spcCol="381000" anchor="t">
            <a:spAutoFit/>
          </a:bodyPr>
          <a:lstStyle/>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Why We Do It</a:t>
            </a:r>
          </a:p>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 </a:t>
            </a:r>
            <a:r>
              <a:rPr kumimoji="0" lang="en-US" sz="2400" b="0" i="0" u="none" strike="noStrike" kern="1200" cap="none" spc="0" normalizeH="0" baseline="0" noProof="0" dirty="0">
                <a:ln>
                  <a:noFill/>
                </a:ln>
                <a:solidFill>
                  <a:srgbClr val="FEFFFF"/>
                </a:solidFill>
                <a:effectLst/>
                <a:uLnTx/>
                <a:uFillTx/>
                <a:latin typeface="Arial" charset="0"/>
                <a:ea typeface="Arial" charset="0"/>
                <a:cs typeface="Arial" charset="0"/>
              </a:rPr>
              <a:t>We believe that through our work, we are able to create lasting change and empower communities to thrive.</a:t>
            </a:r>
            <a:endParaRPr kumimoji="0" lang="en-US" sz="2600" b="0" i="0" u="none" strike="noStrike" kern="1200" cap="none" spc="0" normalizeH="0" baseline="0" noProof="0" dirty="0">
              <a:ln>
                <a:noFill/>
              </a:ln>
              <a:solidFill>
                <a:srgbClr val="FEFFFF"/>
              </a:solidFill>
              <a:effectLst/>
              <a:uLnTx/>
              <a:uFillTx/>
              <a:latin typeface="Arial" charset="0"/>
              <a:ea typeface="Arial" charset="0"/>
              <a:cs typeface="Arial" charset="0"/>
            </a:endParaRPr>
          </a:p>
        </p:txBody>
      </p:sp>
      <p:sp>
        <p:nvSpPr>
          <p:cNvPr id="3" name="Frame 2">
            <a:extLst>
              <a:ext uri="{FF2B5EF4-FFF2-40B4-BE49-F238E27FC236}">
                <a16:creationId xmlns:a16="http://schemas.microsoft.com/office/drawing/2014/main" id="{1DFC9171-1470-CAEF-096A-D1712DCA47DE}"/>
              </a:ext>
            </a:extLst>
          </p:cNvPr>
          <p:cNvSpPr/>
          <p:nvPr/>
        </p:nvSpPr>
        <p:spPr>
          <a:xfrm>
            <a:off x="4336177" y="1714182"/>
            <a:ext cx="3519646" cy="4527592"/>
          </a:xfrm>
          <a:prstGeom prst="frame">
            <a:avLst>
              <a:gd name="adj1" fmla="val 3122"/>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4" name="Frame 3">
            <a:extLst>
              <a:ext uri="{FF2B5EF4-FFF2-40B4-BE49-F238E27FC236}">
                <a16:creationId xmlns:a16="http://schemas.microsoft.com/office/drawing/2014/main" id="{708805A8-3D46-5DAC-EB2A-0BE8B96138DD}"/>
              </a:ext>
            </a:extLst>
          </p:cNvPr>
          <p:cNvSpPr/>
          <p:nvPr/>
        </p:nvSpPr>
        <p:spPr>
          <a:xfrm>
            <a:off x="291481" y="1714182"/>
            <a:ext cx="3519646" cy="4527592"/>
          </a:xfrm>
          <a:prstGeom prst="frame">
            <a:avLst>
              <a:gd name="adj1" fmla="val 3122"/>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5" name="Frame 4">
            <a:extLst>
              <a:ext uri="{FF2B5EF4-FFF2-40B4-BE49-F238E27FC236}">
                <a16:creationId xmlns:a16="http://schemas.microsoft.com/office/drawing/2014/main" id="{79483302-495E-2FB3-C445-48D783264578}"/>
              </a:ext>
            </a:extLst>
          </p:cNvPr>
          <p:cNvSpPr/>
          <p:nvPr/>
        </p:nvSpPr>
        <p:spPr>
          <a:xfrm>
            <a:off x="8380873" y="1714182"/>
            <a:ext cx="3519646" cy="4527592"/>
          </a:xfrm>
          <a:prstGeom prst="frame">
            <a:avLst>
              <a:gd name="adj1" fmla="val 3122"/>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5344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Non-compliance with eligibility criteria</a:t>
            </a:r>
          </a:p>
        </p:txBody>
      </p:sp>
      <p:sp>
        <p:nvSpPr>
          <p:cNvPr id="140" name="TextBox 139"/>
          <p:cNvSpPr txBox="1"/>
          <p:nvPr/>
        </p:nvSpPr>
        <p:spPr>
          <a:xfrm>
            <a:off x="953704" y="2977550"/>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Poorly defined or unrealistic project goals</a:t>
            </a:r>
            <a:endParaRPr kumimoji="0" lang="en-US" sz="2000" b="0" i="0" u="none" strike="noStrike" kern="1200" cap="none" spc="0" normalizeH="0" baseline="0" noProof="0" dirty="0">
              <a:ln>
                <a:noFill/>
              </a:ln>
              <a:solidFill>
                <a:srgbClr val="00338D"/>
              </a:solidFill>
              <a:effectLst/>
              <a:uLnTx/>
              <a:uFillTx/>
              <a:latin typeface="Arial" charset="0"/>
              <a:ea typeface="Arial" charset="0"/>
              <a:cs typeface="Arial" charset="0"/>
            </a:endParaRPr>
          </a:p>
        </p:txBody>
      </p:sp>
      <p:sp>
        <p:nvSpPr>
          <p:cNvPr id="141" name="TextBox 140"/>
          <p:cNvSpPr txBox="1"/>
          <p:nvPr/>
        </p:nvSpPr>
        <p:spPr>
          <a:xfrm>
            <a:off x="961610" y="4054708"/>
            <a:ext cx="68313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Insufficient or irrelevant supporting information</a:t>
            </a:r>
          </a:p>
        </p:txBody>
      </p:sp>
      <p:sp>
        <p:nvSpPr>
          <p:cNvPr id="146" name="TextBox 145"/>
          <p:cNvSpPr txBox="1"/>
          <p:nvPr/>
        </p:nvSpPr>
        <p:spPr>
          <a:xfrm>
            <a:off x="961610" y="2261137"/>
            <a:ext cx="804986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5565A"/>
                </a:solidFill>
                <a:effectLst/>
                <a:uLnTx/>
                <a:uFillTx/>
                <a:latin typeface="Arial" charset="0"/>
                <a:ea typeface="Arial" charset="0"/>
                <a:cs typeface="Arial" charset="0"/>
              </a:rPr>
              <a:t>Grant applications may be rejected if they do not meet the specific eligibility guidelines outlined by the grant program. This could include factors such as minimum request amounts, target population, or project type.</a:t>
            </a:r>
          </a:p>
        </p:txBody>
      </p:sp>
      <p:sp>
        <p:nvSpPr>
          <p:cNvPr id="147" name="TextBox 146"/>
          <p:cNvSpPr txBox="1"/>
          <p:nvPr/>
        </p:nvSpPr>
        <p:spPr>
          <a:xfrm>
            <a:off x="961609" y="3332787"/>
            <a:ext cx="775832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5565A"/>
                </a:solidFill>
                <a:effectLst/>
                <a:uLnTx/>
                <a:uFillTx/>
                <a:latin typeface="Arial" charset="0"/>
                <a:ea typeface="Arial" charset="0"/>
                <a:cs typeface="Arial" charset="0"/>
              </a:rPr>
              <a:t>Grant applications without clearly defined goals or unrealistic objectives may be rejected. The proposed project should have a clear purpose, measurable outcomes, and a feasible timeline.</a:t>
            </a:r>
          </a:p>
        </p:txBody>
      </p:sp>
      <p:sp>
        <p:nvSpPr>
          <p:cNvPr id="148" name="TextBox 147"/>
          <p:cNvSpPr txBox="1"/>
          <p:nvPr/>
        </p:nvSpPr>
        <p:spPr>
          <a:xfrm>
            <a:off x="953704" y="4404437"/>
            <a:ext cx="776622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5565A"/>
                </a:solidFill>
                <a:effectLst/>
                <a:uLnTx/>
                <a:uFillTx/>
                <a:latin typeface="Arial" charset="0"/>
                <a:ea typeface="Arial" charset="0"/>
                <a:cs typeface="Arial" charset="0"/>
              </a:rPr>
              <a:t>Grant applications may be rejected if they lack adequate supporting information, such as a detailed budget, a solid project plan, or relevant documentation. Insufficient information or irrelevant details can weaken the application and result in rejection.</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Lack of alignment with the Cause Areas </a:t>
            </a:r>
          </a:p>
        </p:txBody>
      </p:sp>
      <p:sp>
        <p:nvSpPr>
          <p:cNvPr id="30" name="TextBox 29"/>
          <p:cNvSpPr txBox="1"/>
          <p:nvPr/>
        </p:nvSpPr>
        <p:spPr>
          <a:xfrm>
            <a:off x="948846" y="5498546"/>
            <a:ext cx="57098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5565A"/>
                </a:solidFill>
                <a:effectLst/>
                <a:uLnTx/>
                <a:uFillTx/>
                <a:latin typeface="Arial" charset="0"/>
                <a:ea typeface="Arial" charset="0"/>
                <a:cs typeface="Arial" charset="0"/>
              </a:rPr>
              <a:t>Grant applications should align with the goals, priorities, and values of LCI’s Global Causes. If the proposed project does not align well with these focus areas, the application might be rejected.</a:t>
            </a: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731851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charset="0"/>
                <a:cs typeface="Arial" panose="020B0604020202020204" pitchFamily="34" charset="0"/>
              </a:rPr>
              <a:t>Reasons Why Applications are Rejected</a:t>
            </a:r>
          </a:p>
        </p:txBody>
      </p:sp>
    </p:spTree>
    <p:extLst>
      <p:ext uri="{BB962C8B-B14F-4D97-AF65-F5344CB8AC3E}">
        <p14:creationId xmlns:p14="http://schemas.microsoft.com/office/powerpoint/2010/main" val="196609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Lack of Lions’ involvement or collaboration</a:t>
            </a:r>
          </a:p>
        </p:txBody>
      </p:sp>
      <p:sp>
        <p:nvSpPr>
          <p:cNvPr id="140" name="TextBox 139"/>
          <p:cNvSpPr txBox="1"/>
          <p:nvPr/>
        </p:nvSpPr>
        <p:spPr>
          <a:xfrm>
            <a:off x="953703" y="2977550"/>
            <a:ext cx="6831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Insufficient budget or unrealistic financial projections</a:t>
            </a:r>
            <a:endParaRPr kumimoji="0" lang="en-US" sz="2000" b="0" i="0" u="none" strike="noStrike" kern="1200" cap="none" spc="0" normalizeH="0" baseline="0" noProof="0" dirty="0">
              <a:ln>
                <a:noFill/>
              </a:ln>
              <a:solidFill>
                <a:srgbClr val="00338D"/>
              </a:solidFill>
              <a:effectLst/>
              <a:uLnTx/>
              <a:uFillTx/>
              <a:latin typeface="Arial" charset="0"/>
              <a:ea typeface="Arial" charset="0"/>
              <a:cs typeface="Arial" charset="0"/>
            </a:endParaRPr>
          </a:p>
        </p:txBody>
      </p:sp>
      <p:sp>
        <p:nvSpPr>
          <p:cNvPr id="141" name="TextBox 140"/>
          <p:cNvSpPr txBox="1"/>
          <p:nvPr/>
        </p:nvSpPr>
        <p:spPr>
          <a:xfrm>
            <a:off x="961610" y="4054708"/>
            <a:ext cx="68313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Lack of evidence or weak proposal</a:t>
            </a:r>
          </a:p>
        </p:txBody>
      </p:sp>
      <p:sp>
        <p:nvSpPr>
          <p:cNvPr id="146" name="TextBox 145"/>
          <p:cNvSpPr txBox="1"/>
          <p:nvPr/>
        </p:nvSpPr>
        <p:spPr>
          <a:xfrm>
            <a:off x="961610" y="2261137"/>
            <a:ext cx="7586042"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5565A"/>
                </a:solidFill>
                <a:effectLst/>
                <a:uLnTx/>
                <a:uFillTx/>
                <a:latin typeface="Arial" charset="0"/>
                <a:ea typeface="Arial" charset="0"/>
                <a:cs typeface="Arial" charset="0"/>
              </a:rPr>
              <a:t>Applications must show that the Lions are involved throughout the project’s planning and implementation phases. Projects that read as pass-throughs for other organizations will be rejected.</a:t>
            </a:r>
          </a:p>
        </p:txBody>
      </p:sp>
      <p:sp>
        <p:nvSpPr>
          <p:cNvPr id="147" name="TextBox 146"/>
          <p:cNvSpPr txBox="1"/>
          <p:nvPr/>
        </p:nvSpPr>
        <p:spPr>
          <a:xfrm>
            <a:off x="961610" y="3332787"/>
            <a:ext cx="773181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5565A"/>
                </a:solidFill>
                <a:effectLst/>
                <a:uLnTx/>
                <a:uFillTx/>
                <a:latin typeface="Arial" charset="0"/>
                <a:ea typeface="Arial" charset="0"/>
                <a:cs typeface="Arial" charset="0"/>
              </a:rPr>
              <a:t>Grant applications with inadequate budgets or unrealistic financial projections may be rejected. It is important to demonstrate a clear understanding of the project's financial requirements and to develop a realistic and well-justified budget.</a:t>
            </a:r>
          </a:p>
        </p:txBody>
      </p:sp>
      <p:sp>
        <p:nvSpPr>
          <p:cNvPr id="148" name="TextBox 147"/>
          <p:cNvSpPr txBox="1"/>
          <p:nvPr/>
        </p:nvSpPr>
        <p:spPr>
          <a:xfrm>
            <a:off x="953704" y="4404437"/>
            <a:ext cx="759394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5565A"/>
                </a:solidFill>
                <a:effectLst/>
                <a:uLnTx/>
                <a:uFillTx/>
                <a:latin typeface="Arial" charset="0"/>
                <a:ea typeface="Arial" charset="0"/>
                <a:cs typeface="Arial" charset="0"/>
              </a:rPr>
              <a:t>Grant applications should provide strong evidence of the need for the proposed project and demonstrate how it will address the identified need. Applications with weak or unsubstantiated proposals may be rejected.</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Poorly written or incomplete application </a:t>
            </a:r>
          </a:p>
        </p:txBody>
      </p:sp>
      <p:sp>
        <p:nvSpPr>
          <p:cNvPr id="30" name="TextBox 29"/>
          <p:cNvSpPr txBox="1"/>
          <p:nvPr/>
        </p:nvSpPr>
        <p:spPr>
          <a:xfrm>
            <a:off x="948846" y="5498546"/>
            <a:ext cx="77318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5565A"/>
                </a:solidFill>
                <a:effectLst/>
                <a:uLnTx/>
                <a:uFillTx/>
                <a:latin typeface="Arial" charset="0"/>
                <a:ea typeface="Arial" charset="0"/>
                <a:cs typeface="Arial" charset="0"/>
              </a:rPr>
              <a:t>Applications that are poorly written, contain grammatical errors, or are incomplete may be rejected. It is important to ensure that the application is well-organized, coherent, and free of errors. Additionally, all required sections and supporting documents should be included.</a:t>
            </a: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731851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charset="0"/>
                <a:cs typeface="Arial" panose="020B0604020202020204" pitchFamily="34" charset="0"/>
              </a:rPr>
              <a:t>Reasons Why Applications are Rejected – continued</a:t>
            </a:r>
          </a:p>
        </p:txBody>
      </p:sp>
    </p:spTree>
    <p:extLst>
      <p:ext uri="{BB962C8B-B14F-4D97-AF65-F5344CB8AC3E}">
        <p14:creationId xmlns:p14="http://schemas.microsoft.com/office/powerpoint/2010/main" val="3240342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APPLICANT RESOURCES &amp; INFORMATION</a:t>
            </a: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Grants Toolkit: </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kumimoji="0" lang="en-US" sz="2600" b="1" i="0" u="none" strike="noStrike" kern="0" cap="none" spc="0" normalizeH="0" baseline="0" noProof="0" dirty="0">
                <a:ln>
                  <a:noFill/>
                </a:ln>
                <a:solidFill>
                  <a:srgbClr val="EBB700"/>
                </a:solidFill>
                <a:effectLst/>
                <a:uLnTx/>
                <a:uFillTx/>
                <a:latin typeface="Arial"/>
                <a:ea typeface="Arial" charset="0"/>
                <a:cs typeface="Arial"/>
              </a:rPr>
              <a:t>lionsclubs.org/</a:t>
            </a:r>
            <a:r>
              <a:rPr kumimoji="0" lang="en-US" sz="2600" b="1" i="0" u="none" strike="noStrike" kern="0" cap="none" spc="0" normalizeH="0" baseline="0" noProof="0" dirty="0" err="1">
                <a:ln>
                  <a:noFill/>
                </a:ln>
                <a:solidFill>
                  <a:srgbClr val="EBB700"/>
                </a:solidFill>
                <a:effectLst/>
                <a:uLnTx/>
                <a:uFillTx/>
                <a:latin typeface="Arial"/>
                <a:ea typeface="Arial" charset="0"/>
                <a:cs typeface="Arial"/>
              </a:rPr>
              <a:t>grantstoolkit</a:t>
            </a:r>
            <a:endParaRPr kumimoji="0" lang="en-US" sz="2600" b="1" i="0" u="none" strike="noStrike" kern="0" cap="none" spc="0" normalizeH="0" baseline="0" noProof="0" dirty="0">
              <a:ln>
                <a:noFill/>
              </a:ln>
              <a:solidFill>
                <a:srgbClr val="EBB700"/>
              </a:solidFill>
              <a:effectLst/>
              <a:uLnTx/>
              <a:uFillTx/>
              <a:latin typeface="Arial"/>
              <a:ea typeface="Arial" charset="0"/>
              <a:cs typeface="Arial"/>
            </a:endParaRP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Grant deadlines:</a:t>
            </a:r>
            <a:b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b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October 1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February 1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May 1</a:t>
            </a:r>
          </a:p>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Email Global Grants:</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kumimoji="0" lang="en-US" sz="2600" b="1" i="0" u="none" strike="noStrike" kern="0" cap="none" spc="0" normalizeH="0" baseline="0" noProof="0" dirty="0">
                <a:ln>
                  <a:noFill/>
                </a:ln>
                <a:solidFill>
                  <a:srgbClr val="EBB700"/>
                </a:solidFill>
                <a:effectLst/>
                <a:uLnTx/>
                <a:uFillTx/>
                <a:latin typeface="Arial"/>
                <a:ea typeface="Arial" charset="0"/>
                <a:cs typeface="Arial"/>
              </a:rPr>
              <a:t>EUROPEGlobalGrants@lionsclubs.org</a:t>
            </a:r>
          </a:p>
        </p:txBody>
      </p:sp>
    </p:spTree>
    <p:extLst>
      <p:ext uri="{BB962C8B-B14F-4D97-AF65-F5344CB8AC3E}">
        <p14:creationId xmlns:p14="http://schemas.microsoft.com/office/powerpoint/2010/main" val="212552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660399" y="1244601"/>
            <a:ext cx="7659757" cy="3666446"/>
          </a:xfrm>
        </p:spPr>
        <p:txBody>
          <a:bodyPr>
            <a:normAutofit/>
          </a:bodyPr>
          <a:lstStyle/>
          <a:p>
            <a:r>
              <a:rPr lang="en-US" sz="11500" dirty="0"/>
              <a:t>THANK </a:t>
            </a:r>
            <a:br>
              <a:rPr lang="en-US" sz="11500" dirty="0"/>
            </a:br>
            <a:r>
              <a:rPr lang="en-US" sz="11500" dirty="0"/>
              <a:t>YOU!</a:t>
            </a:r>
          </a:p>
        </p:txBody>
      </p:sp>
      <p:pic>
        <p:nvPicPr>
          <p:cNvPr id="4" name="Picture 3">
            <a:extLst>
              <a:ext uri="{FF2B5EF4-FFF2-40B4-BE49-F238E27FC236}">
                <a16:creationId xmlns:a16="http://schemas.microsoft.com/office/drawing/2014/main" id="{D232E537-03E4-7033-8A99-E55AC7765B95}"/>
              </a:ext>
            </a:extLst>
          </p:cNvPr>
          <p:cNvPicPr>
            <a:picLocks noChangeAspect="1"/>
          </p:cNvPicPr>
          <p:nvPr/>
        </p:nvPicPr>
        <p:blipFill>
          <a:blip r:embed="rId3"/>
          <a:srcRect/>
          <a:stretch/>
        </p:blipFill>
        <p:spPr>
          <a:xfrm>
            <a:off x="5237569" y="842710"/>
            <a:ext cx="7659757" cy="60152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457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727674"/>
            <a:ext cx="595819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LCIF’s Mission</a:t>
            </a:r>
          </a:p>
        </p:txBody>
      </p:sp>
      <p:sp>
        <p:nvSpPr>
          <p:cNvPr id="11" name="Rectangle 10">
            <a:extLst>
              <a:ext uri="{FF2B5EF4-FFF2-40B4-BE49-F238E27FC236}">
                <a16:creationId xmlns:a16="http://schemas.microsoft.com/office/drawing/2014/main" id="{C03B051D-59AC-2542-87E2-B4DFEC29F89C}"/>
              </a:ext>
            </a:extLst>
          </p:cNvPr>
          <p:cNvSpPr/>
          <p:nvPr/>
        </p:nvSpPr>
        <p:spPr>
          <a:xfrm>
            <a:off x="457200" y="2170621"/>
            <a:ext cx="3145536" cy="3086229"/>
          </a:xfrm>
          <a:prstGeom prst="rect">
            <a:avLst/>
          </a:prstGeom>
          <a:noFill/>
        </p:spPr>
        <p:txBody>
          <a:bodyPr wrap="square" numCol="1" spcCol="381000" anchor="t">
            <a:spAutoFit/>
          </a:bodyPr>
          <a:lstStyle/>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What We Do</a:t>
            </a:r>
          </a:p>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 </a:t>
            </a:r>
            <a:r>
              <a:rPr kumimoji="0" lang="en-US" sz="2400" b="0" i="0" u="none" strike="noStrike" kern="1200" cap="none" spc="0" normalizeH="0" baseline="0" noProof="0" dirty="0">
                <a:ln>
                  <a:noFill/>
                </a:ln>
                <a:solidFill>
                  <a:srgbClr val="FEFFFF"/>
                </a:solidFill>
                <a:effectLst/>
                <a:uLnTx/>
                <a:uFillTx/>
                <a:latin typeface="Arial" charset="0"/>
                <a:ea typeface="Arial" charset="0"/>
                <a:cs typeface="Arial" charset="0"/>
              </a:rPr>
              <a:t>We support the large-scale efforts of Lions Clubs in the areas of humanitarian service and disaster relief.</a:t>
            </a:r>
            <a:endParaRPr kumimoji="0" lang="en-US" sz="2600" b="0" i="0" u="none" strike="noStrike" kern="1200" cap="none" spc="0" normalizeH="0" baseline="0" noProof="0" dirty="0">
              <a:ln>
                <a:noFill/>
              </a:ln>
              <a:solidFill>
                <a:srgbClr val="FEFFFF"/>
              </a:solidFill>
              <a:effectLst/>
              <a:uLnTx/>
              <a:uFillTx/>
              <a:latin typeface="Arial" charset="0"/>
              <a:ea typeface="Arial" charset="0"/>
              <a:cs typeface="Arial" charset="0"/>
            </a:endParaRPr>
          </a:p>
        </p:txBody>
      </p:sp>
      <p:sp>
        <p:nvSpPr>
          <p:cNvPr id="12" name="Rectangle 11">
            <a:extLst>
              <a:ext uri="{FF2B5EF4-FFF2-40B4-BE49-F238E27FC236}">
                <a16:creationId xmlns:a16="http://schemas.microsoft.com/office/drawing/2014/main" id="{049F5E8E-1C46-E84E-95EF-FA1576C7A306}"/>
              </a:ext>
            </a:extLst>
          </p:cNvPr>
          <p:cNvSpPr/>
          <p:nvPr/>
        </p:nvSpPr>
        <p:spPr>
          <a:xfrm>
            <a:off x="4512564" y="2170621"/>
            <a:ext cx="3145536" cy="3906967"/>
          </a:xfrm>
          <a:prstGeom prst="rect">
            <a:avLst/>
          </a:prstGeom>
          <a:noFill/>
        </p:spPr>
        <p:txBody>
          <a:bodyPr wrap="square" numCol="1" spcCol="381000" anchor="t">
            <a:spAutoFit/>
          </a:bodyPr>
          <a:lstStyle/>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How We Do It</a:t>
            </a:r>
          </a:p>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 </a:t>
            </a:r>
            <a:r>
              <a:rPr kumimoji="0" lang="en-US" sz="2400" b="0" i="0" u="none" strike="noStrike" kern="1200" cap="none" spc="0" normalizeH="0" baseline="0" noProof="0" dirty="0">
                <a:ln>
                  <a:noFill/>
                </a:ln>
                <a:solidFill>
                  <a:srgbClr val="FEFFFF"/>
                </a:solidFill>
                <a:effectLst/>
                <a:uLnTx/>
                <a:uFillTx/>
                <a:latin typeface="Arial" charset="0"/>
                <a:ea typeface="Arial" charset="0"/>
                <a:cs typeface="Arial" charset="0"/>
              </a:rPr>
              <a:t>We fund projects through grants to enable Lions clubs worldwide to improve the lives of people in need, both in their own communities and around the world.</a:t>
            </a:r>
            <a:endParaRPr kumimoji="0" lang="en-US" sz="2600" b="0" i="0" u="none" strike="noStrike" kern="1200" cap="none" spc="0" normalizeH="0" baseline="0" noProof="0" dirty="0">
              <a:ln>
                <a:noFill/>
              </a:ln>
              <a:solidFill>
                <a:srgbClr val="FEFFFF"/>
              </a:solidFill>
              <a:effectLst/>
              <a:uLnTx/>
              <a:uFillTx/>
              <a:latin typeface="Arial" charset="0"/>
              <a:ea typeface="Arial" charset="0"/>
              <a:cs typeface="Arial" charset="0"/>
            </a:endParaRPr>
          </a:p>
        </p:txBody>
      </p:sp>
      <p:sp>
        <p:nvSpPr>
          <p:cNvPr id="13" name="Rectangle 12">
            <a:extLst>
              <a:ext uri="{FF2B5EF4-FFF2-40B4-BE49-F238E27FC236}">
                <a16:creationId xmlns:a16="http://schemas.microsoft.com/office/drawing/2014/main" id="{7604A206-3EEA-A64F-A7D5-276AE120BEE2}"/>
              </a:ext>
            </a:extLst>
          </p:cNvPr>
          <p:cNvSpPr/>
          <p:nvPr/>
        </p:nvSpPr>
        <p:spPr>
          <a:xfrm>
            <a:off x="8567928" y="2164722"/>
            <a:ext cx="3145536" cy="3496598"/>
          </a:xfrm>
          <a:prstGeom prst="rect">
            <a:avLst/>
          </a:prstGeom>
          <a:noFill/>
        </p:spPr>
        <p:txBody>
          <a:bodyPr wrap="square" numCol="1" spcCol="381000" anchor="t">
            <a:spAutoFit/>
          </a:bodyPr>
          <a:lstStyle/>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charset="0"/>
                <a:ea typeface="Arial" charset="0"/>
                <a:cs typeface="Arial" charset="0"/>
              </a:rPr>
              <a:t>Why We Do It</a:t>
            </a:r>
          </a:p>
          <a:p>
            <a:pPr marL="0" marR="0" lvl="0" indent="0" algn="ctr" defTabSz="914400" rtl="0" eaLnBrk="1" fontAlgn="auto" latinLnBrk="0" hangingPunct="1">
              <a:lnSpc>
                <a:spcPts val="32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 </a:t>
            </a:r>
            <a:r>
              <a:rPr kumimoji="0" lang="en-US" sz="2400" b="0" i="0" u="none" strike="noStrike" kern="1200" cap="none" spc="0" normalizeH="0" baseline="0" noProof="0" dirty="0">
                <a:ln>
                  <a:noFill/>
                </a:ln>
                <a:solidFill>
                  <a:srgbClr val="FEFFFF"/>
                </a:solidFill>
                <a:effectLst/>
                <a:uLnTx/>
                <a:uFillTx/>
                <a:latin typeface="Arial" charset="0"/>
                <a:ea typeface="Arial" charset="0"/>
                <a:cs typeface="Arial" charset="0"/>
              </a:rPr>
              <a:t>We believe that through our work, we are able to create lasting change and empower communities to thrive.</a:t>
            </a:r>
            <a:endParaRPr kumimoji="0" lang="en-US" sz="2600" b="0" i="0" u="none" strike="noStrike" kern="1200" cap="none" spc="0" normalizeH="0" baseline="0" noProof="0" dirty="0">
              <a:ln>
                <a:noFill/>
              </a:ln>
              <a:solidFill>
                <a:srgbClr val="FEFFFF"/>
              </a:solidFill>
              <a:effectLst/>
              <a:uLnTx/>
              <a:uFillTx/>
              <a:latin typeface="Arial" charset="0"/>
              <a:ea typeface="Arial" charset="0"/>
              <a:cs typeface="Arial" charset="0"/>
            </a:endParaRPr>
          </a:p>
        </p:txBody>
      </p:sp>
      <p:sp>
        <p:nvSpPr>
          <p:cNvPr id="3" name="Frame 2">
            <a:extLst>
              <a:ext uri="{FF2B5EF4-FFF2-40B4-BE49-F238E27FC236}">
                <a16:creationId xmlns:a16="http://schemas.microsoft.com/office/drawing/2014/main" id="{1DFC9171-1470-CAEF-096A-D1712DCA47DE}"/>
              </a:ext>
            </a:extLst>
          </p:cNvPr>
          <p:cNvSpPr/>
          <p:nvPr/>
        </p:nvSpPr>
        <p:spPr>
          <a:xfrm>
            <a:off x="4336177" y="1714182"/>
            <a:ext cx="3519646" cy="4527592"/>
          </a:xfrm>
          <a:prstGeom prst="frame">
            <a:avLst>
              <a:gd name="adj1" fmla="val 3122"/>
            </a:avLst>
          </a:prstGeom>
          <a:solidFill>
            <a:srgbClr val="FF5C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4" name="Frame 3">
            <a:extLst>
              <a:ext uri="{FF2B5EF4-FFF2-40B4-BE49-F238E27FC236}">
                <a16:creationId xmlns:a16="http://schemas.microsoft.com/office/drawing/2014/main" id="{708805A8-3D46-5DAC-EB2A-0BE8B96138DD}"/>
              </a:ext>
            </a:extLst>
          </p:cNvPr>
          <p:cNvSpPr/>
          <p:nvPr/>
        </p:nvSpPr>
        <p:spPr>
          <a:xfrm>
            <a:off x="291481" y="1714182"/>
            <a:ext cx="3519646" cy="4527592"/>
          </a:xfrm>
          <a:prstGeom prst="frame">
            <a:avLst>
              <a:gd name="adj1" fmla="val 3122"/>
            </a:avLst>
          </a:prstGeom>
          <a:solidFill>
            <a:srgbClr val="F0C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5" name="Frame 4">
            <a:extLst>
              <a:ext uri="{FF2B5EF4-FFF2-40B4-BE49-F238E27FC236}">
                <a16:creationId xmlns:a16="http://schemas.microsoft.com/office/drawing/2014/main" id="{79483302-495E-2FB3-C445-48D783264578}"/>
              </a:ext>
            </a:extLst>
          </p:cNvPr>
          <p:cNvSpPr/>
          <p:nvPr/>
        </p:nvSpPr>
        <p:spPr>
          <a:xfrm>
            <a:off x="8380873" y="1714182"/>
            <a:ext cx="3519646" cy="4527592"/>
          </a:xfrm>
          <a:prstGeom prst="frame">
            <a:avLst>
              <a:gd name="adj1" fmla="val 3122"/>
            </a:avLst>
          </a:prstGeom>
          <a:solidFill>
            <a:srgbClr val="407C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196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38404F-809C-BD4C-AAC4-24BF01D9405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4" name="Picture 13" descr="A picture containing food, drawing&#10;&#10;Description automatically generated">
            <a:extLst>
              <a:ext uri="{FF2B5EF4-FFF2-40B4-BE49-F238E27FC236}">
                <a16:creationId xmlns:a16="http://schemas.microsoft.com/office/drawing/2014/main" id="{5384F711-4461-CC41-957A-5512B562F5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66C38817-4856-F44F-945E-87123A669DBA}"/>
              </a:ext>
            </a:extLst>
          </p:cNvPr>
          <p:cNvGrpSpPr/>
          <p:nvPr/>
        </p:nvGrpSpPr>
        <p:grpSpPr>
          <a:xfrm>
            <a:off x="11273010" y="6416040"/>
            <a:ext cx="125096" cy="365760"/>
            <a:chOff x="9970956" y="6416040"/>
            <a:chExt cx="125096" cy="365760"/>
          </a:xfrm>
        </p:grpSpPr>
        <p:cxnSp>
          <p:nvCxnSpPr>
            <p:cNvPr id="16" name="Straight Connector 15">
              <a:extLst>
                <a:ext uri="{FF2B5EF4-FFF2-40B4-BE49-F238E27FC236}">
                  <a16:creationId xmlns:a16="http://schemas.microsoft.com/office/drawing/2014/main" id="{056ECE2C-69F3-E84C-8977-90A9648DC196}"/>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2D96D2-EDC8-0F49-8B48-D7F76BECCECF}"/>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8" name="Slide Number Placeholder 19">
            <a:extLst>
              <a:ext uri="{FF2B5EF4-FFF2-40B4-BE49-F238E27FC236}">
                <a16:creationId xmlns:a16="http://schemas.microsoft.com/office/drawing/2014/main" id="{FAE18EE8-B832-CF47-AA86-6881D1260C74}"/>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dirty="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DB37031F-BEF6-4748-8BC7-BC69124B801E}"/>
              </a:ext>
            </a:extLst>
          </p:cNvPr>
          <p:cNvGrpSpPr/>
          <p:nvPr/>
        </p:nvGrpSpPr>
        <p:grpSpPr>
          <a:xfrm>
            <a:off x="3550630" y="865456"/>
            <a:ext cx="5090737" cy="5090737"/>
            <a:chOff x="3550631" y="883631"/>
            <a:chExt cx="5090737" cy="5090737"/>
          </a:xfrm>
        </p:grpSpPr>
        <p:sp>
          <p:nvSpPr>
            <p:cNvPr id="19" name="Oval 18">
              <a:extLst>
                <a:ext uri="{FF2B5EF4-FFF2-40B4-BE49-F238E27FC236}">
                  <a16:creationId xmlns:a16="http://schemas.microsoft.com/office/drawing/2014/main" id="{8F35447F-EF28-1F4E-A3F5-060886EDAD37}"/>
                </a:ext>
              </a:extLst>
            </p:cNvPr>
            <p:cNvSpPr/>
            <p:nvPr/>
          </p:nvSpPr>
          <p:spPr>
            <a:xfrm>
              <a:off x="3550631" y="883631"/>
              <a:ext cx="5090737" cy="509073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pic>
          <p:nvPicPr>
            <p:cNvPr id="20" name="Picture 19">
              <a:extLst>
                <a:ext uri="{FF2B5EF4-FFF2-40B4-BE49-F238E27FC236}">
                  <a16:creationId xmlns:a16="http://schemas.microsoft.com/office/drawing/2014/main" id="{E7136BF3-858C-9E44-845D-2A6FD784D433}"/>
                </a:ext>
              </a:extLst>
            </p:cNvPr>
            <p:cNvPicPr>
              <a:picLocks noChangeAspect="1"/>
            </p:cNvPicPr>
            <p:nvPr/>
          </p:nvPicPr>
          <p:blipFill rotWithShape="1">
            <a:blip r:embed="rId4">
              <a:extLst>
                <a:ext uri="{28A0092B-C50C-407E-A947-70E740481C1C}">
                  <a14:useLocalDpi xmlns:a14="http://schemas.microsoft.com/office/drawing/2010/main"/>
                </a:ext>
              </a:extLst>
            </a:blip>
            <a:srcRect t="-3194" b="19450"/>
            <a:stretch/>
          </p:blipFill>
          <p:spPr>
            <a:xfrm>
              <a:off x="4240760" y="1580276"/>
              <a:ext cx="3922455" cy="2501899"/>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DCD95E76-4CF1-1640-B9DC-DE767CE5A963}"/>
              </a:ext>
            </a:extLst>
          </p:cNvPr>
          <p:cNvPicPr>
            <a:picLocks noChangeAspect="1"/>
          </p:cNvPicPr>
          <p:nvPr/>
        </p:nvPicPr>
        <p:blipFill>
          <a:blip r:embed="rId5"/>
          <a:stretch>
            <a:fillRect/>
          </a:stretch>
        </p:blipFill>
        <p:spPr>
          <a:xfrm>
            <a:off x="8220743" y="3008375"/>
            <a:ext cx="841248" cy="841248"/>
          </a:xfrm>
          <a:prstGeom prst="rect">
            <a:avLst/>
          </a:prstGeom>
        </p:spPr>
      </p:pic>
      <p:pic>
        <p:nvPicPr>
          <p:cNvPr id="26" name="Picture 25" descr="A picture containing graphics, drawing&#10;&#10;Description automatically generated">
            <a:extLst>
              <a:ext uri="{FF2B5EF4-FFF2-40B4-BE49-F238E27FC236}">
                <a16:creationId xmlns:a16="http://schemas.microsoft.com/office/drawing/2014/main" id="{2F4EFB90-14B2-AA4D-9C1C-FA24F9316829}"/>
              </a:ext>
            </a:extLst>
          </p:cNvPr>
          <p:cNvPicPr>
            <a:picLocks noChangeAspect="1"/>
          </p:cNvPicPr>
          <p:nvPr/>
        </p:nvPicPr>
        <p:blipFill>
          <a:blip r:embed="rId6"/>
          <a:stretch>
            <a:fillRect/>
          </a:stretch>
        </p:blipFill>
        <p:spPr>
          <a:xfrm>
            <a:off x="3838637" y="1273876"/>
            <a:ext cx="804243" cy="841248"/>
          </a:xfrm>
          <a:prstGeom prst="rect">
            <a:avLst/>
          </a:prstGeom>
        </p:spPr>
      </p:pic>
      <p:pic>
        <p:nvPicPr>
          <p:cNvPr id="28" name="Picture 27" descr="A picture containing drawing, light&#10;&#10;Description automatically generated">
            <a:extLst>
              <a:ext uri="{FF2B5EF4-FFF2-40B4-BE49-F238E27FC236}">
                <a16:creationId xmlns:a16="http://schemas.microsoft.com/office/drawing/2014/main" id="{3066EF41-9AB2-F94F-9E09-F6755029B59A}"/>
              </a:ext>
            </a:extLst>
          </p:cNvPr>
          <p:cNvPicPr>
            <a:picLocks noChangeAspect="1"/>
          </p:cNvPicPr>
          <p:nvPr/>
        </p:nvPicPr>
        <p:blipFill>
          <a:blip r:embed="rId7"/>
          <a:stretch>
            <a:fillRect/>
          </a:stretch>
        </p:blipFill>
        <p:spPr>
          <a:xfrm>
            <a:off x="3166123" y="3008375"/>
            <a:ext cx="930009" cy="841248"/>
          </a:xfrm>
          <a:prstGeom prst="rect">
            <a:avLst/>
          </a:prstGeom>
        </p:spPr>
      </p:pic>
      <p:pic>
        <p:nvPicPr>
          <p:cNvPr id="29" name="Picture 28" descr="A picture containing room&#10;&#10;Description automatically generated">
            <a:extLst>
              <a:ext uri="{FF2B5EF4-FFF2-40B4-BE49-F238E27FC236}">
                <a16:creationId xmlns:a16="http://schemas.microsoft.com/office/drawing/2014/main" id="{B3F100D6-C57D-B544-BA0C-3B2C50ADE352}"/>
              </a:ext>
            </a:extLst>
          </p:cNvPr>
          <p:cNvPicPr>
            <a:picLocks noChangeAspect="1"/>
          </p:cNvPicPr>
          <p:nvPr/>
        </p:nvPicPr>
        <p:blipFill>
          <a:blip r:embed="rId8"/>
          <a:stretch>
            <a:fillRect/>
          </a:stretch>
        </p:blipFill>
        <p:spPr>
          <a:xfrm>
            <a:off x="5675375" y="494109"/>
            <a:ext cx="841248" cy="841248"/>
          </a:xfrm>
          <a:prstGeom prst="rect">
            <a:avLst/>
          </a:prstGeom>
        </p:spPr>
      </p:pic>
      <p:pic>
        <p:nvPicPr>
          <p:cNvPr id="30" name="Picture 29" descr="A close up of a logo&#10;&#10;Description automatically generated">
            <a:extLst>
              <a:ext uri="{FF2B5EF4-FFF2-40B4-BE49-F238E27FC236}">
                <a16:creationId xmlns:a16="http://schemas.microsoft.com/office/drawing/2014/main" id="{2D3CF183-A27B-A841-B58A-E2DD5BE2EDB3}"/>
              </a:ext>
            </a:extLst>
          </p:cNvPr>
          <p:cNvPicPr>
            <a:picLocks noChangeAspect="1"/>
          </p:cNvPicPr>
          <p:nvPr/>
        </p:nvPicPr>
        <p:blipFill>
          <a:blip r:embed="rId9"/>
          <a:stretch>
            <a:fillRect/>
          </a:stretch>
        </p:blipFill>
        <p:spPr>
          <a:xfrm>
            <a:off x="7527883" y="1273876"/>
            <a:ext cx="841248" cy="841248"/>
          </a:xfrm>
          <a:prstGeom prst="rect">
            <a:avLst/>
          </a:prstGeom>
        </p:spPr>
      </p:pic>
      <p:pic>
        <p:nvPicPr>
          <p:cNvPr id="2" name="Picture 1" descr="A picture containing light, drawing&#10;&#10;Description automatically generated">
            <a:extLst>
              <a:ext uri="{FF2B5EF4-FFF2-40B4-BE49-F238E27FC236}">
                <a16:creationId xmlns:a16="http://schemas.microsoft.com/office/drawing/2014/main" id="{D33F50C2-57EB-A00D-FD0A-90DE976FD7BD}"/>
              </a:ext>
            </a:extLst>
          </p:cNvPr>
          <p:cNvPicPr>
            <a:picLocks noChangeAspect="1"/>
          </p:cNvPicPr>
          <p:nvPr/>
        </p:nvPicPr>
        <p:blipFill>
          <a:blip r:embed="rId10"/>
          <a:stretch>
            <a:fillRect/>
          </a:stretch>
        </p:blipFill>
        <p:spPr>
          <a:xfrm>
            <a:off x="5697354" y="5467219"/>
            <a:ext cx="819269" cy="841248"/>
          </a:xfrm>
          <a:prstGeom prst="rect">
            <a:avLst/>
          </a:prstGeom>
        </p:spPr>
      </p:pic>
    </p:spTree>
    <p:extLst>
      <p:ext uri="{BB962C8B-B14F-4D97-AF65-F5344CB8AC3E}">
        <p14:creationId xmlns:p14="http://schemas.microsoft.com/office/powerpoint/2010/main" val="298215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38404F-809C-BD4C-AAC4-24BF01D9405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4" name="Picture 13" descr="A picture containing food, drawing&#10;&#10;Description automatically generated">
            <a:extLst>
              <a:ext uri="{FF2B5EF4-FFF2-40B4-BE49-F238E27FC236}">
                <a16:creationId xmlns:a16="http://schemas.microsoft.com/office/drawing/2014/main" id="{5384F711-4461-CC41-957A-5512B562F5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66C38817-4856-F44F-945E-87123A669DBA}"/>
              </a:ext>
            </a:extLst>
          </p:cNvPr>
          <p:cNvGrpSpPr/>
          <p:nvPr/>
        </p:nvGrpSpPr>
        <p:grpSpPr>
          <a:xfrm>
            <a:off x="11273010" y="6416040"/>
            <a:ext cx="125096" cy="365760"/>
            <a:chOff x="9970956" y="6416040"/>
            <a:chExt cx="125096" cy="365760"/>
          </a:xfrm>
        </p:grpSpPr>
        <p:cxnSp>
          <p:nvCxnSpPr>
            <p:cNvPr id="16" name="Straight Connector 15">
              <a:extLst>
                <a:ext uri="{FF2B5EF4-FFF2-40B4-BE49-F238E27FC236}">
                  <a16:creationId xmlns:a16="http://schemas.microsoft.com/office/drawing/2014/main" id="{056ECE2C-69F3-E84C-8977-90A9648DC196}"/>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2D96D2-EDC8-0F49-8B48-D7F76BECCECF}"/>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8" name="Slide Number Placeholder 19">
            <a:extLst>
              <a:ext uri="{FF2B5EF4-FFF2-40B4-BE49-F238E27FC236}">
                <a16:creationId xmlns:a16="http://schemas.microsoft.com/office/drawing/2014/main" id="{FAE18EE8-B832-CF47-AA86-6881D1260C74}"/>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dirty="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DB37031F-BEF6-4748-8BC7-BC69124B801E}"/>
              </a:ext>
            </a:extLst>
          </p:cNvPr>
          <p:cNvGrpSpPr/>
          <p:nvPr/>
        </p:nvGrpSpPr>
        <p:grpSpPr>
          <a:xfrm>
            <a:off x="3550630" y="865456"/>
            <a:ext cx="5090737" cy="5090737"/>
            <a:chOff x="3550631" y="883631"/>
            <a:chExt cx="5090737" cy="5090737"/>
          </a:xfrm>
        </p:grpSpPr>
        <p:sp>
          <p:nvSpPr>
            <p:cNvPr id="19" name="Oval 18">
              <a:extLst>
                <a:ext uri="{FF2B5EF4-FFF2-40B4-BE49-F238E27FC236}">
                  <a16:creationId xmlns:a16="http://schemas.microsoft.com/office/drawing/2014/main" id="{8F35447F-EF28-1F4E-A3F5-060886EDAD37}"/>
                </a:ext>
              </a:extLst>
            </p:cNvPr>
            <p:cNvSpPr/>
            <p:nvPr/>
          </p:nvSpPr>
          <p:spPr>
            <a:xfrm>
              <a:off x="3550631" y="883631"/>
              <a:ext cx="5090737" cy="5090737"/>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pic>
          <p:nvPicPr>
            <p:cNvPr id="20" name="Picture 19">
              <a:extLst>
                <a:ext uri="{FF2B5EF4-FFF2-40B4-BE49-F238E27FC236}">
                  <a16:creationId xmlns:a16="http://schemas.microsoft.com/office/drawing/2014/main" id="{E7136BF3-858C-9E44-845D-2A6FD784D433}"/>
                </a:ext>
              </a:extLst>
            </p:cNvPr>
            <p:cNvPicPr>
              <a:picLocks noChangeAspect="1"/>
            </p:cNvPicPr>
            <p:nvPr/>
          </p:nvPicPr>
          <p:blipFill rotWithShape="1">
            <a:blip r:embed="rId4">
              <a:extLst>
                <a:ext uri="{28A0092B-C50C-407E-A947-70E740481C1C}">
                  <a14:useLocalDpi xmlns:a14="http://schemas.microsoft.com/office/drawing/2010/main"/>
                </a:ext>
              </a:extLst>
            </a:blip>
            <a:srcRect t="-3194" b="-3273"/>
            <a:stretch/>
          </p:blipFill>
          <p:spPr>
            <a:xfrm>
              <a:off x="4240760" y="1580276"/>
              <a:ext cx="3922455" cy="3180776"/>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DCD95E76-4CF1-1640-B9DC-DE767CE5A963}"/>
              </a:ext>
            </a:extLst>
          </p:cNvPr>
          <p:cNvPicPr>
            <a:picLocks noChangeAspect="1"/>
          </p:cNvPicPr>
          <p:nvPr/>
        </p:nvPicPr>
        <p:blipFill>
          <a:blip r:embed="rId5"/>
          <a:stretch>
            <a:fillRect/>
          </a:stretch>
        </p:blipFill>
        <p:spPr>
          <a:xfrm>
            <a:off x="8220743" y="2995675"/>
            <a:ext cx="841248" cy="841248"/>
          </a:xfrm>
          <a:prstGeom prst="rect">
            <a:avLst/>
          </a:prstGeom>
        </p:spPr>
      </p:pic>
      <p:pic>
        <p:nvPicPr>
          <p:cNvPr id="26" name="Picture 25" descr="A picture containing graphics, drawing&#10;&#10;Description automatically generated">
            <a:extLst>
              <a:ext uri="{FF2B5EF4-FFF2-40B4-BE49-F238E27FC236}">
                <a16:creationId xmlns:a16="http://schemas.microsoft.com/office/drawing/2014/main" id="{2F4EFB90-14B2-AA4D-9C1C-FA24F9316829}"/>
              </a:ext>
            </a:extLst>
          </p:cNvPr>
          <p:cNvPicPr>
            <a:picLocks noChangeAspect="1"/>
          </p:cNvPicPr>
          <p:nvPr/>
        </p:nvPicPr>
        <p:blipFill>
          <a:blip r:embed="rId6"/>
          <a:stretch>
            <a:fillRect/>
          </a:stretch>
        </p:blipFill>
        <p:spPr>
          <a:xfrm>
            <a:off x="3838637" y="1273876"/>
            <a:ext cx="804243" cy="841248"/>
          </a:xfrm>
          <a:prstGeom prst="rect">
            <a:avLst/>
          </a:prstGeom>
        </p:spPr>
      </p:pic>
      <p:pic>
        <p:nvPicPr>
          <p:cNvPr id="28" name="Picture 27" descr="A picture containing drawing, light&#10;&#10;Description automatically generated">
            <a:extLst>
              <a:ext uri="{FF2B5EF4-FFF2-40B4-BE49-F238E27FC236}">
                <a16:creationId xmlns:a16="http://schemas.microsoft.com/office/drawing/2014/main" id="{3066EF41-9AB2-F94F-9E09-F6755029B59A}"/>
              </a:ext>
            </a:extLst>
          </p:cNvPr>
          <p:cNvPicPr>
            <a:picLocks noChangeAspect="1"/>
          </p:cNvPicPr>
          <p:nvPr/>
        </p:nvPicPr>
        <p:blipFill>
          <a:blip r:embed="rId7"/>
          <a:stretch>
            <a:fillRect/>
          </a:stretch>
        </p:blipFill>
        <p:spPr>
          <a:xfrm>
            <a:off x="3166123" y="3008375"/>
            <a:ext cx="930009" cy="841248"/>
          </a:xfrm>
          <a:prstGeom prst="rect">
            <a:avLst/>
          </a:prstGeom>
        </p:spPr>
      </p:pic>
      <p:pic>
        <p:nvPicPr>
          <p:cNvPr id="29" name="Picture 28" descr="A picture containing room&#10;&#10;Description automatically generated">
            <a:extLst>
              <a:ext uri="{FF2B5EF4-FFF2-40B4-BE49-F238E27FC236}">
                <a16:creationId xmlns:a16="http://schemas.microsoft.com/office/drawing/2014/main" id="{B3F100D6-C57D-B544-BA0C-3B2C50ADE352}"/>
              </a:ext>
            </a:extLst>
          </p:cNvPr>
          <p:cNvPicPr>
            <a:picLocks noChangeAspect="1"/>
          </p:cNvPicPr>
          <p:nvPr/>
        </p:nvPicPr>
        <p:blipFill>
          <a:blip r:embed="rId8"/>
          <a:stretch>
            <a:fillRect/>
          </a:stretch>
        </p:blipFill>
        <p:spPr>
          <a:xfrm>
            <a:off x="5675375" y="494109"/>
            <a:ext cx="841248" cy="841248"/>
          </a:xfrm>
          <a:prstGeom prst="rect">
            <a:avLst/>
          </a:prstGeom>
        </p:spPr>
      </p:pic>
      <p:pic>
        <p:nvPicPr>
          <p:cNvPr id="30" name="Picture 29" descr="A close up of a logo&#10;&#10;Description automatically generated">
            <a:extLst>
              <a:ext uri="{FF2B5EF4-FFF2-40B4-BE49-F238E27FC236}">
                <a16:creationId xmlns:a16="http://schemas.microsoft.com/office/drawing/2014/main" id="{2D3CF183-A27B-A841-B58A-E2DD5BE2EDB3}"/>
              </a:ext>
            </a:extLst>
          </p:cNvPr>
          <p:cNvPicPr>
            <a:picLocks noChangeAspect="1"/>
          </p:cNvPicPr>
          <p:nvPr/>
        </p:nvPicPr>
        <p:blipFill>
          <a:blip r:embed="rId9"/>
          <a:stretch>
            <a:fillRect/>
          </a:stretch>
        </p:blipFill>
        <p:spPr>
          <a:xfrm>
            <a:off x="7527883" y="1273876"/>
            <a:ext cx="841248" cy="841248"/>
          </a:xfrm>
          <a:prstGeom prst="rect">
            <a:avLst/>
          </a:prstGeom>
        </p:spPr>
      </p:pic>
      <p:pic>
        <p:nvPicPr>
          <p:cNvPr id="2" name="Picture 1" descr="A picture containing light, drawing&#10;&#10;Description automatically generated">
            <a:extLst>
              <a:ext uri="{FF2B5EF4-FFF2-40B4-BE49-F238E27FC236}">
                <a16:creationId xmlns:a16="http://schemas.microsoft.com/office/drawing/2014/main" id="{D33F50C2-57EB-A00D-FD0A-90DE976FD7BD}"/>
              </a:ext>
            </a:extLst>
          </p:cNvPr>
          <p:cNvPicPr>
            <a:picLocks noChangeAspect="1"/>
          </p:cNvPicPr>
          <p:nvPr/>
        </p:nvPicPr>
        <p:blipFill>
          <a:blip r:embed="rId10"/>
          <a:stretch>
            <a:fillRect/>
          </a:stretch>
        </p:blipFill>
        <p:spPr>
          <a:xfrm>
            <a:off x="5697354" y="5467219"/>
            <a:ext cx="819269" cy="841248"/>
          </a:xfrm>
          <a:prstGeom prst="rect">
            <a:avLst/>
          </a:prstGeom>
        </p:spPr>
      </p:pic>
      <p:pic>
        <p:nvPicPr>
          <p:cNvPr id="3" name="Picture 2" descr="A picture containing clock, room&#10;&#10;Description automatically generated">
            <a:extLst>
              <a:ext uri="{FF2B5EF4-FFF2-40B4-BE49-F238E27FC236}">
                <a16:creationId xmlns:a16="http://schemas.microsoft.com/office/drawing/2014/main" id="{53BC5EE7-F0E1-0075-3685-C6A14C833647}"/>
              </a:ext>
            </a:extLst>
          </p:cNvPr>
          <p:cNvPicPr>
            <a:picLocks noChangeAspect="1"/>
          </p:cNvPicPr>
          <p:nvPr/>
        </p:nvPicPr>
        <p:blipFill>
          <a:blip r:embed="rId11"/>
          <a:stretch>
            <a:fillRect/>
          </a:stretch>
        </p:blipFill>
        <p:spPr>
          <a:xfrm>
            <a:off x="3838637" y="4747351"/>
            <a:ext cx="841248" cy="841248"/>
          </a:xfrm>
          <a:prstGeom prst="rect">
            <a:avLst/>
          </a:prstGeom>
        </p:spPr>
      </p:pic>
      <p:pic>
        <p:nvPicPr>
          <p:cNvPr id="4" name="Picture 3" descr="A picture containing drawing, plate&#10;&#10;Description automatically generated">
            <a:extLst>
              <a:ext uri="{FF2B5EF4-FFF2-40B4-BE49-F238E27FC236}">
                <a16:creationId xmlns:a16="http://schemas.microsoft.com/office/drawing/2014/main" id="{9F4E35F4-FE00-97A9-C2E7-CA1015740AAF}"/>
              </a:ext>
            </a:extLst>
          </p:cNvPr>
          <p:cNvPicPr>
            <a:picLocks noChangeAspect="1"/>
          </p:cNvPicPr>
          <p:nvPr/>
        </p:nvPicPr>
        <p:blipFill>
          <a:blip r:embed="rId12"/>
          <a:stretch>
            <a:fillRect/>
          </a:stretch>
        </p:blipFill>
        <p:spPr>
          <a:xfrm>
            <a:off x="7527883" y="4742874"/>
            <a:ext cx="842382" cy="841248"/>
          </a:xfrm>
          <a:prstGeom prst="rect">
            <a:avLst/>
          </a:prstGeom>
        </p:spPr>
      </p:pic>
    </p:spTree>
    <p:extLst>
      <p:ext uri="{BB962C8B-B14F-4D97-AF65-F5344CB8AC3E}">
        <p14:creationId xmlns:p14="http://schemas.microsoft.com/office/powerpoint/2010/main" val="140758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2483" y="0"/>
            <a:ext cx="12192000" cy="6858000"/>
          </a:xfrm>
          <a:prstGeom prst="rect">
            <a:avLst/>
          </a:prstGeom>
        </p:spPr>
      </p:pic>
      <p:sp>
        <p:nvSpPr>
          <p:cNvPr id="10" name="Rectangle 9">
            <a:extLst>
              <a:ext uri="{FF2B5EF4-FFF2-40B4-BE49-F238E27FC236}">
                <a16:creationId xmlns:a16="http://schemas.microsoft.com/office/drawing/2014/main" id="{1886A3E4-D379-EEC1-1DE3-FEE1166A1784}"/>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food, drawing&#10;&#10;Description automatically generated">
            <a:extLst>
              <a:ext uri="{FF2B5EF4-FFF2-40B4-BE49-F238E27FC236}">
                <a16:creationId xmlns:a16="http://schemas.microsoft.com/office/drawing/2014/main" id="{772F3053-9463-0F99-1B26-073CB310AF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49E45132-08ED-A018-04CC-5C36A2116AF8}"/>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C5D147AA-DABE-2DD0-E496-318FD33B07FF}"/>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A120F1-A4AA-6F2B-ADCA-B0FA6872C9A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19">
            <a:extLst>
              <a:ext uri="{FF2B5EF4-FFF2-40B4-BE49-F238E27FC236}">
                <a16:creationId xmlns:a16="http://schemas.microsoft.com/office/drawing/2014/main" id="{2B8D2DF1-3B72-37EA-F04E-1B91FF344AA2}"/>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E9C035DD-B45B-6162-A480-0A03C0574192}"/>
              </a:ext>
            </a:extLst>
          </p:cNvPr>
          <p:cNvSpPr txBox="1">
            <a:spLocks/>
          </p:cNvSpPr>
          <p:nvPr/>
        </p:nvSpPr>
        <p:spPr>
          <a:xfrm>
            <a:off x="8005538" y="579217"/>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5B9BD5">
                    <a:lumMod val="40000"/>
                    <a:lumOff val="60000"/>
                  </a:srgbClr>
                </a:solidFill>
                <a:effectLst/>
                <a:uLnTx/>
                <a:uFillTx/>
                <a:latin typeface="Arial" panose="020B0604020202020204" pitchFamily="34" charset="0"/>
                <a:ea typeface="ヒラギノ角ゴ Pro W3" charset="0"/>
                <a:cs typeface="Arial" panose="020B0604020202020204" pitchFamily="34" charset="0"/>
              </a:rPr>
              <a:t>Diabetes</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Improving access to diagnosis through screening events, facility upgrades, and community knowledge.</a:t>
            </a:r>
          </a:p>
        </p:txBody>
      </p:sp>
      <p:cxnSp>
        <p:nvCxnSpPr>
          <p:cNvPr id="9" name="Straight Connector 8">
            <a:extLst>
              <a:ext uri="{FF2B5EF4-FFF2-40B4-BE49-F238E27FC236}">
                <a16:creationId xmlns:a16="http://schemas.microsoft.com/office/drawing/2014/main" id="{BBFDDA8B-9A66-A552-2A3B-B5DF3D323F2D}"/>
              </a:ext>
            </a:extLst>
          </p:cNvPr>
          <p:cNvCxnSpPr>
            <a:endCxn id="10" idx="0"/>
          </p:cNvCxnSpPr>
          <p:nvPr/>
        </p:nvCxnSpPr>
        <p:spPr>
          <a:xfrm>
            <a:off x="6093517" y="477078"/>
            <a:ext cx="2483" cy="5862762"/>
          </a:xfrm>
          <a:prstGeom prst="line">
            <a:avLst/>
          </a:prstGeom>
        </p:spPr>
        <p:style>
          <a:lnRef idx="1">
            <a:schemeClr val="accent1"/>
          </a:lnRef>
          <a:fillRef idx="0">
            <a:schemeClr val="accent1"/>
          </a:fillRef>
          <a:effectRef idx="0">
            <a:schemeClr val="accent1"/>
          </a:effectRef>
          <a:fontRef idx="minor">
            <a:schemeClr val="tx1"/>
          </a:fontRef>
        </p:style>
      </p:cxnSp>
      <p:sp>
        <p:nvSpPr>
          <p:cNvPr id="20" name="Flowchart: Connector 19">
            <a:extLst>
              <a:ext uri="{FF2B5EF4-FFF2-40B4-BE49-F238E27FC236}">
                <a16:creationId xmlns:a16="http://schemas.microsoft.com/office/drawing/2014/main" id="{8834D116-36E9-107F-3EDF-BF1EC3063A47}"/>
              </a:ext>
            </a:extLst>
          </p:cNvPr>
          <p:cNvSpPr/>
          <p:nvPr/>
        </p:nvSpPr>
        <p:spPr>
          <a:xfrm>
            <a:off x="5742867" y="3429000"/>
            <a:ext cx="701300" cy="675861"/>
          </a:xfrm>
          <a:prstGeom prst="flowChartConnector">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971E1517-9D55-6183-44E3-348BF9A48AB3}"/>
              </a:ext>
            </a:extLst>
          </p:cNvPr>
          <p:cNvSpPr/>
          <p:nvPr/>
        </p:nvSpPr>
        <p:spPr>
          <a:xfrm>
            <a:off x="5742867" y="4523585"/>
            <a:ext cx="701300" cy="675861"/>
          </a:xfrm>
          <a:prstGeom prst="flowChartConnector">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adline">
            <a:extLst>
              <a:ext uri="{FF2B5EF4-FFF2-40B4-BE49-F238E27FC236}">
                <a16:creationId xmlns:a16="http://schemas.microsoft.com/office/drawing/2014/main" id="{FE276A76-F245-23DD-2478-38B4D3310B78}"/>
              </a:ext>
            </a:extLst>
          </p:cNvPr>
          <p:cNvSpPr txBox="1">
            <a:spLocks/>
          </p:cNvSpPr>
          <p:nvPr/>
        </p:nvSpPr>
        <p:spPr>
          <a:xfrm>
            <a:off x="8028584" y="3536744"/>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F9A85F"/>
                </a:solidFill>
                <a:effectLst/>
                <a:uLnTx/>
                <a:uFillTx/>
                <a:latin typeface="Arial" panose="020B0604020202020204" pitchFamily="34" charset="0"/>
                <a:ea typeface="ヒラギノ角ゴ Pro W3" charset="0"/>
                <a:cs typeface="Arial" panose="020B0604020202020204" pitchFamily="34" charset="0"/>
              </a:rPr>
              <a:t>Hunger</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The goal of the LCIF Hunger Grant Program is to help Lions support school-based feeding programs, food banks, feeding centers, and similar facilities that provide food to people when they need it most.</a:t>
            </a:r>
          </a:p>
        </p:txBody>
      </p:sp>
      <p:sp>
        <p:nvSpPr>
          <p:cNvPr id="23" name="Headline">
            <a:extLst>
              <a:ext uri="{FF2B5EF4-FFF2-40B4-BE49-F238E27FC236}">
                <a16:creationId xmlns:a16="http://schemas.microsoft.com/office/drawing/2014/main" id="{EC8CA830-E19E-60C4-C222-73349D5BCCEB}"/>
              </a:ext>
            </a:extLst>
          </p:cNvPr>
          <p:cNvSpPr txBox="1">
            <a:spLocks/>
          </p:cNvSpPr>
          <p:nvPr/>
        </p:nvSpPr>
        <p:spPr>
          <a:xfrm>
            <a:off x="290233" y="1589851"/>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err="1">
                <a:ln>
                  <a:noFill/>
                </a:ln>
                <a:solidFill>
                  <a:srgbClr val="D6BED4"/>
                </a:solidFill>
                <a:effectLst/>
                <a:uLnTx/>
                <a:uFillTx/>
                <a:latin typeface="Arial" panose="020B0604020202020204" pitchFamily="34" charset="0"/>
                <a:ea typeface="ヒラギノ角ゴ Pro W3" charset="0"/>
                <a:cs typeface="Arial" panose="020B0604020202020204" pitchFamily="34" charset="0"/>
              </a:rPr>
              <a:t>SightPrograms</a:t>
            </a:r>
            <a:endParaRPr kumimoji="0" lang="en-US" sz="2800" b="1" i="0" u="none" strike="noStrike" kern="0" cap="none" spc="0" normalizeH="0" baseline="0" noProof="0" dirty="0">
              <a:ln>
                <a:noFill/>
              </a:ln>
              <a:solidFill>
                <a:srgbClr val="D6BED4"/>
              </a:solidFill>
              <a:effectLst/>
              <a:uLnTx/>
              <a:uFillTx/>
              <a:latin typeface="Arial" panose="020B0604020202020204" pitchFamily="34" charset="0"/>
              <a:ea typeface="ヒラギノ角ゴ Pro W3"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err="1">
                <a:ln>
                  <a:noFill/>
                </a:ln>
                <a:solidFill>
                  <a:prstClr val="white"/>
                </a:solidFill>
                <a:effectLst/>
                <a:uLnTx/>
                <a:uFillTx/>
                <a:latin typeface="Arial" panose="020B0604020202020204" pitchFamily="34" charset="0"/>
                <a:ea typeface="ヒラギノ角ゴ Pro W3" charset="0"/>
                <a:cs typeface="Arial" panose="020B0604020202020204" pitchFamily="34" charset="0"/>
              </a:rPr>
              <a:t>SightFirst</a:t>
            </a: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 reduces global blindness by developing sustainable eye care systems that provide services, enhance facilities, train professionals, and raise awareness in underserved communities.</a:t>
            </a:r>
          </a:p>
        </p:txBody>
      </p:sp>
      <p:sp>
        <p:nvSpPr>
          <p:cNvPr id="25" name="Headline">
            <a:extLst>
              <a:ext uri="{FF2B5EF4-FFF2-40B4-BE49-F238E27FC236}">
                <a16:creationId xmlns:a16="http://schemas.microsoft.com/office/drawing/2014/main" id="{450BAA89-8A9E-3957-A41D-FB9604CC7237}"/>
              </a:ext>
            </a:extLst>
          </p:cNvPr>
          <p:cNvSpPr txBox="1">
            <a:spLocks/>
          </p:cNvSpPr>
          <p:nvPr/>
        </p:nvSpPr>
        <p:spPr>
          <a:xfrm>
            <a:off x="308179" y="4274725"/>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F3CE3F"/>
                </a:solidFill>
                <a:effectLst/>
                <a:uLnTx/>
                <a:uFillTx/>
                <a:latin typeface="Arial" panose="020B0604020202020204" pitchFamily="34" charset="0"/>
                <a:ea typeface="ヒラギノ角ゴ Pro W3" charset="0"/>
                <a:cs typeface="Arial" panose="020B0604020202020204" pitchFamily="34" charset="0"/>
              </a:rPr>
              <a:t>Childhood Cancer</a:t>
            </a:r>
          </a:p>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Lions and Leos, with the support of LCIF, provide support for the needs of children and families affected by childhood cancer through impactful service.</a:t>
            </a:r>
          </a:p>
        </p:txBody>
      </p:sp>
      <p:sp>
        <p:nvSpPr>
          <p:cNvPr id="27" name="Circle: Hollow 26">
            <a:extLst>
              <a:ext uri="{FF2B5EF4-FFF2-40B4-BE49-F238E27FC236}">
                <a16:creationId xmlns:a16="http://schemas.microsoft.com/office/drawing/2014/main" id="{FC5844F2-81CD-899B-52D9-9EC6C1A4D03C}"/>
              </a:ext>
            </a:extLst>
          </p:cNvPr>
          <p:cNvSpPr/>
          <p:nvPr/>
        </p:nvSpPr>
        <p:spPr>
          <a:xfrm>
            <a:off x="5747127" y="3404152"/>
            <a:ext cx="692779" cy="689114"/>
          </a:xfrm>
          <a:prstGeom prst="donut">
            <a:avLst>
              <a:gd name="adj" fmla="val 7181"/>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9552A93-E386-756A-828D-FCFDA6CE5E9C}"/>
              </a:ext>
            </a:extLst>
          </p:cNvPr>
          <p:cNvSpPr/>
          <p:nvPr/>
        </p:nvSpPr>
        <p:spPr>
          <a:xfrm flipV="1">
            <a:off x="6425919" y="782615"/>
            <a:ext cx="1379604" cy="47472"/>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ircle: Hollow 27">
            <a:extLst>
              <a:ext uri="{FF2B5EF4-FFF2-40B4-BE49-F238E27FC236}">
                <a16:creationId xmlns:a16="http://schemas.microsoft.com/office/drawing/2014/main" id="{B80C7AF7-DD6B-D65F-0942-16F0D62D8326}"/>
              </a:ext>
            </a:extLst>
          </p:cNvPr>
          <p:cNvSpPr/>
          <p:nvPr/>
        </p:nvSpPr>
        <p:spPr>
          <a:xfrm>
            <a:off x="5753871" y="4545785"/>
            <a:ext cx="692779" cy="689114"/>
          </a:xfrm>
          <a:prstGeom prst="donut">
            <a:avLst>
              <a:gd name="adj" fmla="val 7181"/>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E461386-6F00-BCAD-B068-4E4FCDC4D4E4}"/>
              </a:ext>
            </a:extLst>
          </p:cNvPr>
          <p:cNvSpPr/>
          <p:nvPr/>
        </p:nvSpPr>
        <p:spPr>
          <a:xfrm flipV="1">
            <a:off x="4371508" y="1846433"/>
            <a:ext cx="1379604" cy="47472"/>
          </a:xfrm>
          <a:prstGeom prst="rect">
            <a:avLst/>
          </a:prstGeom>
          <a:solidFill>
            <a:srgbClr val="D6BE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702577B-3001-5249-F5BF-DF18D34F270F}"/>
              </a:ext>
            </a:extLst>
          </p:cNvPr>
          <p:cNvSpPr/>
          <p:nvPr/>
        </p:nvSpPr>
        <p:spPr>
          <a:xfrm flipV="1">
            <a:off x="6425919" y="3739300"/>
            <a:ext cx="1379604" cy="47472"/>
          </a:xfrm>
          <a:prstGeom prst="rect">
            <a:avLst/>
          </a:prstGeom>
          <a:solidFill>
            <a:srgbClr val="F9A8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4AEE913-5F82-5EF2-D58B-2407CEB50BB9}"/>
              </a:ext>
            </a:extLst>
          </p:cNvPr>
          <p:cNvSpPr/>
          <p:nvPr/>
        </p:nvSpPr>
        <p:spPr>
          <a:xfrm flipV="1">
            <a:off x="4383994" y="4850462"/>
            <a:ext cx="1379604" cy="47472"/>
          </a:xfrm>
          <a:prstGeom prst="rect">
            <a:avLst/>
          </a:prstGeom>
          <a:solidFill>
            <a:srgbClr val="F3CE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7EAC47C-EF4E-8C37-4ECF-14104DC24941}"/>
              </a:ext>
            </a:extLst>
          </p:cNvPr>
          <p:cNvSpPr txBox="1"/>
          <p:nvPr/>
        </p:nvSpPr>
        <p:spPr>
          <a:xfrm>
            <a:off x="5895829" y="3418451"/>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3</a:t>
            </a:r>
          </a:p>
        </p:txBody>
      </p:sp>
      <p:sp>
        <p:nvSpPr>
          <p:cNvPr id="38" name="TextBox 37">
            <a:extLst>
              <a:ext uri="{FF2B5EF4-FFF2-40B4-BE49-F238E27FC236}">
                <a16:creationId xmlns:a16="http://schemas.microsoft.com/office/drawing/2014/main" id="{20F40620-418D-A38F-C70D-0AA075136BA2}"/>
              </a:ext>
            </a:extLst>
          </p:cNvPr>
          <p:cNvSpPr txBox="1"/>
          <p:nvPr/>
        </p:nvSpPr>
        <p:spPr>
          <a:xfrm>
            <a:off x="5895829" y="4537972"/>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4</a:t>
            </a:r>
          </a:p>
        </p:txBody>
      </p:sp>
      <p:pic>
        <p:nvPicPr>
          <p:cNvPr id="2" name="Picture 1" descr="A picture containing room&#10;&#10;Description automatically generated">
            <a:extLst>
              <a:ext uri="{FF2B5EF4-FFF2-40B4-BE49-F238E27FC236}">
                <a16:creationId xmlns:a16="http://schemas.microsoft.com/office/drawing/2014/main" id="{11BAC595-EAA9-AD57-CDFE-9A92FD6C5952}"/>
              </a:ext>
            </a:extLst>
          </p:cNvPr>
          <p:cNvPicPr>
            <a:picLocks noChangeAspect="1"/>
          </p:cNvPicPr>
          <p:nvPr/>
        </p:nvPicPr>
        <p:blipFill>
          <a:blip r:embed="rId5"/>
          <a:stretch>
            <a:fillRect/>
          </a:stretch>
        </p:blipFill>
        <p:spPr>
          <a:xfrm>
            <a:off x="5657430" y="1436951"/>
            <a:ext cx="841248" cy="841248"/>
          </a:xfrm>
          <a:prstGeom prst="rect">
            <a:avLst/>
          </a:prstGeom>
        </p:spPr>
      </p:pic>
      <p:pic>
        <p:nvPicPr>
          <p:cNvPr id="4" name="Picture 3" descr="A close up of a logo&#10;&#10;Description automatically generated">
            <a:extLst>
              <a:ext uri="{FF2B5EF4-FFF2-40B4-BE49-F238E27FC236}">
                <a16:creationId xmlns:a16="http://schemas.microsoft.com/office/drawing/2014/main" id="{300EF973-24D8-429D-C491-F28F53C733FD}"/>
              </a:ext>
            </a:extLst>
          </p:cNvPr>
          <p:cNvPicPr>
            <a:picLocks noChangeAspect="1"/>
          </p:cNvPicPr>
          <p:nvPr/>
        </p:nvPicPr>
        <p:blipFill>
          <a:blip r:embed="rId6"/>
          <a:stretch>
            <a:fillRect/>
          </a:stretch>
        </p:blipFill>
        <p:spPr>
          <a:xfrm>
            <a:off x="5679636" y="405382"/>
            <a:ext cx="841248" cy="841248"/>
          </a:xfrm>
          <a:prstGeom prst="rect">
            <a:avLst/>
          </a:prstGeom>
        </p:spPr>
      </p:pic>
      <p:pic>
        <p:nvPicPr>
          <p:cNvPr id="7" name="Picture 6" descr="A picture containing drawing, light&#10;&#10;Description automatically generated">
            <a:extLst>
              <a:ext uri="{FF2B5EF4-FFF2-40B4-BE49-F238E27FC236}">
                <a16:creationId xmlns:a16="http://schemas.microsoft.com/office/drawing/2014/main" id="{BDEF4464-39F0-0684-C5F4-D8791054FCE4}"/>
              </a:ext>
            </a:extLst>
          </p:cNvPr>
          <p:cNvPicPr>
            <a:picLocks noChangeAspect="1"/>
          </p:cNvPicPr>
          <p:nvPr/>
        </p:nvPicPr>
        <p:blipFill>
          <a:blip r:embed="rId7"/>
          <a:stretch>
            <a:fillRect/>
          </a:stretch>
        </p:blipFill>
        <p:spPr>
          <a:xfrm>
            <a:off x="5679636" y="3323924"/>
            <a:ext cx="930009" cy="841248"/>
          </a:xfrm>
          <a:prstGeom prst="rect">
            <a:avLst/>
          </a:prstGeom>
        </p:spPr>
      </p:pic>
      <p:pic>
        <p:nvPicPr>
          <p:cNvPr id="8" name="Picture 7" descr="A picture containing light, drawing&#10;&#10;Description automatically generated">
            <a:extLst>
              <a:ext uri="{FF2B5EF4-FFF2-40B4-BE49-F238E27FC236}">
                <a16:creationId xmlns:a16="http://schemas.microsoft.com/office/drawing/2014/main" id="{CBA0A062-5FEF-E7BA-8A25-FCD20EFA0561}"/>
              </a:ext>
            </a:extLst>
          </p:cNvPr>
          <p:cNvPicPr>
            <a:picLocks noChangeAspect="1"/>
          </p:cNvPicPr>
          <p:nvPr/>
        </p:nvPicPr>
        <p:blipFill>
          <a:blip r:embed="rId8"/>
          <a:stretch>
            <a:fillRect/>
          </a:stretch>
        </p:blipFill>
        <p:spPr>
          <a:xfrm>
            <a:off x="5679409" y="4450675"/>
            <a:ext cx="819269" cy="841248"/>
          </a:xfrm>
          <a:prstGeom prst="rect">
            <a:avLst/>
          </a:prstGeom>
        </p:spPr>
      </p:pic>
    </p:spTree>
    <p:extLst>
      <p:ext uri="{BB962C8B-B14F-4D97-AF65-F5344CB8AC3E}">
        <p14:creationId xmlns:p14="http://schemas.microsoft.com/office/powerpoint/2010/main" val="333142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4986" y="-77092"/>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15916" y="-2717153"/>
            <a:ext cx="12192000" cy="6858000"/>
          </a:xfrm>
          <a:prstGeom prst="rect">
            <a:avLst/>
          </a:prstGeom>
        </p:spPr>
      </p:pic>
      <p:sp>
        <p:nvSpPr>
          <p:cNvPr id="10" name="Rectangle 9">
            <a:extLst>
              <a:ext uri="{FF2B5EF4-FFF2-40B4-BE49-F238E27FC236}">
                <a16:creationId xmlns:a16="http://schemas.microsoft.com/office/drawing/2014/main" id="{1886A3E4-D379-EEC1-1DE3-FEE1166A1784}"/>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food, drawing&#10;&#10;Description automatically generated">
            <a:extLst>
              <a:ext uri="{FF2B5EF4-FFF2-40B4-BE49-F238E27FC236}">
                <a16:creationId xmlns:a16="http://schemas.microsoft.com/office/drawing/2014/main" id="{772F3053-9463-0F99-1B26-073CB310AF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49E45132-08ED-A018-04CC-5C36A2116AF8}"/>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C5D147AA-DABE-2DD0-E496-318FD33B07FF}"/>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A120F1-A4AA-6F2B-ADCA-B0FA6872C9A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19">
            <a:extLst>
              <a:ext uri="{FF2B5EF4-FFF2-40B4-BE49-F238E27FC236}">
                <a16:creationId xmlns:a16="http://schemas.microsoft.com/office/drawing/2014/main" id="{2B8D2DF1-3B72-37EA-F04E-1B91FF344AA2}"/>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E9C035DD-B45B-6162-A480-0A03C0574192}"/>
              </a:ext>
            </a:extLst>
          </p:cNvPr>
          <p:cNvSpPr txBox="1">
            <a:spLocks/>
          </p:cNvSpPr>
          <p:nvPr/>
        </p:nvSpPr>
        <p:spPr>
          <a:xfrm>
            <a:off x="7982244" y="2820391"/>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9FA8D7"/>
                </a:solidFill>
                <a:effectLst/>
                <a:uLnTx/>
                <a:uFillTx/>
                <a:latin typeface="Arial" panose="020B0604020202020204" pitchFamily="34" charset="0"/>
                <a:ea typeface="ヒラギノ角ゴ Pro W3" charset="0"/>
                <a:cs typeface="Arial" panose="020B0604020202020204" pitchFamily="34" charset="0"/>
              </a:rPr>
              <a:t>Disaster</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When disaster strikes, Lions are often among the first to offer aid. LCIF provides funding assistance through global disaster relief programs.</a:t>
            </a:r>
          </a:p>
        </p:txBody>
      </p:sp>
      <p:cxnSp>
        <p:nvCxnSpPr>
          <p:cNvPr id="9" name="Straight Connector 8">
            <a:extLst>
              <a:ext uri="{FF2B5EF4-FFF2-40B4-BE49-F238E27FC236}">
                <a16:creationId xmlns:a16="http://schemas.microsoft.com/office/drawing/2014/main" id="{BBFDDA8B-9A66-A552-2A3B-B5DF3D323F2D}"/>
              </a:ext>
            </a:extLst>
          </p:cNvPr>
          <p:cNvCxnSpPr>
            <a:endCxn id="10" idx="0"/>
          </p:cNvCxnSpPr>
          <p:nvPr/>
        </p:nvCxnSpPr>
        <p:spPr>
          <a:xfrm>
            <a:off x="6093517" y="477078"/>
            <a:ext cx="2483" cy="5862762"/>
          </a:xfrm>
          <a:prstGeom prst="line">
            <a:avLst/>
          </a:prstGeom>
        </p:spPr>
        <p:style>
          <a:lnRef idx="1">
            <a:schemeClr val="accent1"/>
          </a:lnRef>
          <a:fillRef idx="0">
            <a:schemeClr val="accent1"/>
          </a:fillRef>
          <a:effectRef idx="0">
            <a:schemeClr val="accent1"/>
          </a:effectRef>
          <a:fontRef idx="minor">
            <a:schemeClr val="tx1"/>
          </a:fontRef>
        </p:style>
      </p:cxnSp>
      <p:sp>
        <p:nvSpPr>
          <p:cNvPr id="22" name="Headline">
            <a:extLst>
              <a:ext uri="{FF2B5EF4-FFF2-40B4-BE49-F238E27FC236}">
                <a16:creationId xmlns:a16="http://schemas.microsoft.com/office/drawing/2014/main" id="{FE276A76-F245-23DD-2478-38B4D3310B78}"/>
              </a:ext>
            </a:extLst>
          </p:cNvPr>
          <p:cNvSpPr txBox="1">
            <a:spLocks/>
          </p:cNvSpPr>
          <p:nvPr/>
        </p:nvSpPr>
        <p:spPr>
          <a:xfrm>
            <a:off x="7972027" y="82172"/>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B5C697"/>
                </a:solidFill>
                <a:effectLst/>
                <a:uLnTx/>
                <a:uFillTx/>
                <a:latin typeface="Arial" panose="020B0604020202020204" pitchFamily="34" charset="0"/>
                <a:ea typeface="ヒラギノ角ゴ Pro W3" charset="0"/>
                <a:cs typeface="Arial" panose="020B0604020202020204" pitchFamily="34" charset="0"/>
              </a:rPr>
              <a:t>Environment</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Lions and Leos are working to protect the environment to create healthier communities and a more sustainable world.</a:t>
            </a:r>
          </a:p>
        </p:txBody>
      </p:sp>
      <p:sp>
        <p:nvSpPr>
          <p:cNvPr id="23" name="Headline">
            <a:extLst>
              <a:ext uri="{FF2B5EF4-FFF2-40B4-BE49-F238E27FC236}">
                <a16:creationId xmlns:a16="http://schemas.microsoft.com/office/drawing/2014/main" id="{EC8CA830-E19E-60C4-C222-73349D5BCCEB}"/>
              </a:ext>
            </a:extLst>
          </p:cNvPr>
          <p:cNvSpPr txBox="1">
            <a:spLocks/>
          </p:cNvSpPr>
          <p:nvPr/>
        </p:nvSpPr>
        <p:spPr>
          <a:xfrm>
            <a:off x="334391" y="1350065"/>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B7DCD2"/>
                </a:solidFill>
                <a:effectLst/>
                <a:uLnTx/>
                <a:uFillTx/>
                <a:latin typeface="Arial" panose="020B0604020202020204" pitchFamily="34" charset="0"/>
                <a:ea typeface="ヒラギノ角ゴ Pro W3" charset="0"/>
                <a:cs typeface="Arial" panose="020B0604020202020204" pitchFamily="34" charset="0"/>
              </a:rPr>
              <a:t>Youth</a:t>
            </a:r>
          </a:p>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Improving social and emotional learning through the Quest program and giving Leos opportunities to have hands-on service through Leo grants. </a:t>
            </a:r>
          </a:p>
        </p:txBody>
      </p:sp>
      <p:sp>
        <p:nvSpPr>
          <p:cNvPr id="25" name="Headline">
            <a:extLst>
              <a:ext uri="{FF2B5EF4-FFF2-40B4-BE49-F238E27FC236}">
                <a16:creationId xmlns:a16="http://schemas.microsoft.com/office/drawing/2014/main" id="{450BAA89-8A9E-3957-A41D-FB9604CC7237}"/>
              </a:ext>
            </a:extLst>
          </p:cNvPr>
          <p:cNvSpPr txBox="1">
            <a:spLocks/>
          </p:cNvSpPr>
          <p:nvPr/>
        </p:nvSpPr>
        <p:spPr>
          <a:xfrm>
            <a:off x="323596" y="4097661"/>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F6937A"/>
                </a:solidFill>
                <a:effectLst/>
                <a:uLnTx/>
                <a:uFillTx/>
                <a:latin typeface="Arial" panose="020B0604020202020204" pitchFamily="34" charset="0"/>
                <a:ea typeface="ヒラギノ角ゴ Pro W3" charset="0"/>
                <a:cs typeface="Arial" panose="020B0604020202020204" pitchFamily="34" charset="0"/>
              </a:rPr>
              <a:t>Humanitarian</a:t>
            </a:r>
          </a:p>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Construction and major equipment needs for a wide range of humanitarian projects.</a:t>
            </a:r>
          </a:p>
        </p:txBody>
      </p:sp>
      <p:sp>
        <p:nvSpPr>
          <p:cNvPr id="29" name="Rectangle 28">
            <a:extLst>
              <a:ext uri="{FF2B5EF4-FFF2-40B4-BE49-F238E27FC236}">
                <a16:creationId xmlns:a16="http://schemas.microsoft.com/office/drawing/2014/main" id="{59552A93-E386-756A-828D-FCFDA6CE5E9C}"/>
              </a:ext>
            </a:extLst>
          </p:cNvPr>
          <p:cNvSpPr/>
          <p:nvPr/>
        </p:nvSpPr>
        <p:spPr>
          <a:xfrm flipV="1">
            <a:off x="6416673" y="3351908"/>
            <a:ext cx="1379604" cy="47472"/>
          </a:xfrm>
          <a:prstGeom prst="rect">
            <a:avLst/>
          </a:prstGeom>
          <a:solidFill>
            <a:srgbClr val="9FA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E461386-6F00-BCAD-B068-4E4FCDC4D4E4}"/>
              </a:ext>
            </a:extLst>
          </p:cNvPr>
          <p:cNvSpPr/>
          <p:nvPr/>
        </p:nvSpPr>
        <p:spPr>
          <a:xfrm flipV="1">
            <a:off x="4375595" y="1832471"/>
            <a:ext cx="1379604" cy="47472"/>
          </a:xfrm>
          <a:prstGeom prst="rect">
            <a:avLst/>
          </a:prstGeom>
          <a:solidFill>
            <a:srgbClr val="B7D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702577B-3001-5249-F5BF-DF18D34F270F}"/>
              </a:ext>
            </a:extLst>
          </p:cNvPr>
          <p:cNvSpPr/>
          <p:nvPr/>
        </p:nvSpPr>
        <p:spPr>
          <a:xfrm flipV="1">
            <a:off x="6428602" y="754937"/>
            <a:ext cx="1379604" cy="47472"/>
          </a:xfrm>
          <a:prstGeom prst="rect">
            <a:avLst/>
          </a:prstGeom>
          <a:solidFill>
            <a:srgbClr val="B5C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4AEE913-5F82-5EF2-D58B-2407CEB50BB9}"/>
              </a:ext>
            </a:extLst>
          </p:cNvPr>
          <p:cNvSpPr/>
          <p:nvPr/>
        </p:nvSpPr>
        <p:spPr>
          <a:xfrm flipV="1">
            <a:off x="4323581" y="4482464"/>
            <a:ext cx="1379604" cy="47472"/>
          </a:xfrm>
          <a:prstGeom prst="rect">
            <a:avLst/>
          </a:prstGeom>
          <a:solidFill>
            <a:srgbClr val="F693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ock, room&#10;&#10;Description automatically generated">
            <a:extLst>
              <a:ext uri="{FF2B5EF4-FFF2-40B4-BE49-F238E27FC236}">
                <a16:creationId xmlns:a16="http://schemas.microsoft.com/office/drawing/2014/main" id="{C4E2F725-0990-11EF-A854-CB9DEB3F0205}"/>
              </a:ext>
            </a:extLst>
          </p:cNvPr>
          <p:cNvPicPr>
            <a:picLocks noChangeAspect="1"/>
          </p:cNvPicPr>
          <p:nvPr/>
        </p:nvPicPr>
        <p:blipFill>
          <a:blip r:embed="rId5"/>
          <a:stretch>
            <a:fillRect/>
          </a:stretch>
        </p:blipFill>
        <p:spPr>
          <a:xfrm>
            <a:off x="5670390" y="2957906"/>
            <a:ext cx="841248" cy="841248"/>
          </a:xfrm>
          <a:prstGeom prst="rect">
            <a:avLst/>
          </a:prstGeom>
        </p:spPr>
      </p:pic>
      <p:pic>
        <p:nvPicPr>
          <p:cNvPr id="3" name="Picture 2" descr="A close up of a logo&#10;&#10;Description automatically generated">
            <a:extLst>
              <a:ext uri="{FF2B5EF4-FFF2-40B4-BE49-F238E27FC236}">
                <a16:creationId xmlns:a16="http://schemas.microsoft.com/office/drawing/2014/main" id="{A4B6FEFF-12CA-0368-8D35-8D01A454BBEC}"/>
              </a:ext>
            </a:extLst>
          </p:cNvPr>
          <p:cNvPicPr>
            <a:picLocks noChangeAspect="1"/>
          </p:cNvPicPr>
          <p:nvPr/>
        </p:nvPicPr>
        <p:blipFill>
          <a:blip r:embed="rId6"/>
          <a:stretch>
            <a:fillRect/>
          </a:stretch>
        </p:blipFill>
        <p:spPr>
          <a:xfrm>
            <a:off x="5661517" y="1431333"/>
            <a:ext cx="841248" cy="841248"/>
          </a:xfrm>
          <a:prstGeom prst="rect">
            <a:avLst/>
          </a:prstGeom>
        </p:spPr>
      </p:pic>
      <p:pic>
        <p:nvPicPr>
          <p:cNvPr id="4" name="Picture 3" descr="A picture containing graphics, drawing&#10;&#10;Description automatically generated">
            <a:extLst>
              <a:ext uri="{FF2B5EF4-FFF2-40B4-BE49-F238E27FC236}">
                <a16:creationId xmlns:a16="http://schemas.microsoft.com/office/drawing/2014/main" id="{A795D454-203D-5C8E-F513-6E6244108EB4}"/>
              </a:ext>
            </a:extLst>
          </p:cNvPr>
          <p:cNvPicPr>
            <a:picLocks noChangeAspect="1"/>
          </p:cNvPicPr>
          <p:nvPr/>
        </p:nvPicPr>
        <p:blipFill>
          <a:blip r:embed="rId7"/>
          <a:stretch>
            <a:fillRect/>
          </a:stretch>
        </p:blipFill>
        <p:spPr>
          <a:xfrm>
            <a:off x="5694077" y="368139"/>
            <a:ext cx="804243" cy="841248"/>
          </a:xfrm>
          <a:prstGeom prst="rect">
            <a:avLst/>
          </a:prstGeom>
        </p:spPr>
      </p:pic>
      <p:pic>
        <p:nvPicPr>
          <p:cNvPr id="7" name="Picture 6" descr="A picture containing drawing, plate&#10;&#10;Description automatically generated">
            <a:extLst>
              <a:ext uri="{FF2B5EF4-FFF2-40B4-BE49-F238E27FC236}">
                <a16:creationId xmlns:a16="http://schemas.microsoft.com/office/drawing/2014/main" id="{821F7919-470F-96BB-DAF2-06D31030B10B}"/>
              </a:ext>
            </a:extLst>
          </p:cNvPr>
          <p:cNvPicPr>
            <a:picLocks noChangeAspect="1"/>
          </p:cNvPicPr>
          <p:nvPr/>
        </p:nvPicPr>
        <p:blipFill>
          <a:blip r:embed="rId8"/>
          <a:stretch>
            <a:fillRect/>
          </a:stretch>
        </p:blipFill>
        <p:spPr>
          <a:xfrm>
            <a:off x="5613316" y="4097661"/>
            <a:ext cx="842382" cy="841248"/>
          </a:xfrm>
          <a:prstGeom prst="rect">
            <a:avLst/>
          </a:prstGeom>
        </p:spPr>
      </p:pic>
    </p:spTree>
    <p:extLst>
      <p:ext uri="{BB962C8B-B14F-4D97-AF65-F5344CB8AC3E}">
        <p14:creationId xmlns:p14="http://schemas.microsoft.com/office/powerpoint/2010/main" val="388862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charset="0"/>
                <a:ea typeface="Arial" charset="0"/>
                <a:cs typeface="Arial" charset="0"/>
              </a:rPr>
              <a:t>Identify Needs</a:t>
            </a:r>
          </a:p>
        </p:txBody>
      </p:sp>
      <p:sp>
        <p:nvSpPr>
          <p:cNvPr id="140" name="TextBox 139"/>
          <p:cNvSpPr txBox="1"/>
          <p:nvPr/>
        </p:nvSpPr>
        <p:spPr>
          <a:xfrm>
            <a:off x="953704" y="2977550"/>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charset="0"/>
                <a:ea typeface="Arial" charset="0"/>
                <a:cs typeface="Arial" charset="0"/>
              </a:rPr>
              <a:t>Formulate a Project Idea</a:t>
            </a:r>
            <a:endParaRPr kumimoji="0" lang="en-US" sz="20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141" name="TextBox 140"/>
          <p:cNvSpPr txBox="1"/>
          <p:nvPr/>
        </p:nvSpPr>
        <p:spPr>
          <a:xfrm>
            <a:off x="961610" y="405470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charset="0"/>
                <a:ea typeface="Arial" charset="0"/>
                <a:cs typeface="Arial" charset="0"/>
              </a:rPr>
              <a:t>Set a Timeline</a:t>
            </a:r>
          </a:p>
        </p:txBody>
      </p:sp>
      <p:sp>
        <p:nvSpPr>
          <p:cNvPr id="146" name="TextBox 145"/>
          <p:cNvSpPr txBox="1"/>
          <p:nvPr/>
        </p:nvSpPr>
        <p:spPr>
          <a:xfrm>
            <a:off x="961610" y="2261137"/>
            <a:ext cx="570989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Arial" charset="0"/>
                <a:ea typeface="Arial" charset="0"/>
                <a:cs typeface="Arial" charset="0"/>
              </a:rPr>
              <a:t>Determine the specific purpose and goals of the service project. Understand the needs of the community and select a project that aligns with those needs.</a:t>
            </a:r>
          </a:p>
        </p:txBody>
      </p:sp>
      <p:sp>
        <p:nvSpPr>
          <p:cNvPr id="147" name="TextBox 146"/>
          <p:cNvSpPr txBox="1"/>
          <p:nvPr/>
        </p:nvSpPr>
        <p:spPr>
          <a:xfrm>
            <a:off x="961610" y="3332787"/>
            <a:ext cx="570989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Arial" charset="0"/>
                <a:ea typeface="Arial" charset="0"/>
                <a:cs typeface="Arial" charset="0"/>
              </a:rPr>
              <a:t>Gather information about the specific issue or problem you want to address. Understand the scope and scale of the project, as well as any regulations, permits, or permissions required.</a:t>
            </a:r>
          </a:p>
        </p:txBody>
      </p:sp>
      <p:sp>
        <p:nvSpPr>
          <p:cNvPr id="148" name="TextBox 147"/>
          <p:cNvSpPr txBox="1"/>
          <p:nvPr/>
        </p:nvSpPr>
        <p:spPr>
          <a:xfrm>
            <a:off x="953704" y="4404437"/>
            <a:ext cx="570989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Arial" charset="0"/>
                <a:ea typeface="Arial" charset="0"/>
                <a:cs typeface="Arial" charset="0"/>
              </a:rPr>
              <a:t>Break the project into phases and deadlines to ensure progress and hold team members accountable. Communicate deadlines with team members and hold them accountable.</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charset="0"/>
                <a:ea typeface="Arial" charset="0"/>
                <a:cs typeface="Arial" charset="0"/>
              </a:rPr>
              <a:t>Develop a Project Plan &amp; Budget</a:t>
            </a:r>
          </a:p>
        </p:txBody>
      </p:sp>
      <p:sp>
        <p:nvSpPr>
          <p:cNvPr id="30" name="TextBox 29"/>
          <p:cNvSpPr txBox="1"/>
          <p:nvPr/>
        </p:nvSpPr>
        <p:spPr>
          <a:xfrm>
            <a:off x="948846" y="5498546"/>
            <a:ext cx="57098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Arial" charset="0"/>
                <a:ea typeface="Arial" charset="0"/>
                <a:cs typeface="Arial" charset="0"/>
              </a:rPr>
              <a:t>Establish specific processes and procedures to ensure that project tasks are completed efficiently. Create a realistic budget for materials, resources, and equipment. Include fundraising strategies if necessary.</a:t>
            </a:r>
          </a:p>
        </p:txBody>
      </p:sp>
      <p:sp>
        <p:nvSpPr>
          <p:cNvPr id="32" name="Rectangle 31">
            <a:extLst>
              <a:ext uri="{FF2B5EF4-FFF2-40B4-BE49-F238E27FC236}">
                <a16:creationId xmlns:a16="http://schemas.microsoft.com/office/drawing/2014/main" id="{4796FF7E-BD4A-524F-B602-27D1923168A2}"/>
              </a:ext>
            </a:extLst>
          </p:cNvPr>
          <p:cNvSpPr/>
          <p:nvPr/>
        </p:nvSpPr>
        <p:spPr>
          <a:xfrm>
            <a:off x="-170331" y="765047"/>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449113" y="748882"/>
            <a:ext cx="7780487"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Timeline of a Project</a:t>
            </a:r>
          </a:p>
        </p:txBody>
      </p:sp>
      <p:pic>
        <p:nvPicPr>
          <p:cNvPr id="2" name="Picture 1">
            <a:extLst>
              <a:ext uri="{FF2B5EF4-FFF2-40B4-BE49-F238E27FC236}">
                <a16:creationId xmlns:a16="http://schemas.microsoft.com/office/drawing/2014/main" id="{15EAB235-B80F-C397-B485-D142D97B4D1B}"/>
              </a:ext>
            </a:extLst>
          </p:cNvPr>
          <p:cNvPicPr>
            <a:picLocks noChangeAspect="1"/>
          </p:cNvPicPr>
          <p:nvPr/>
        </p:nvPicPr>
        <p:blipFill>
          <a:blip r:embed="rId3"/>
          <a:stretch>
            <a:fillRect/>
          </a:stretch>
        </p:blipFill>
        <p:spPr>
          <a:xfrm>
            <a:off x="7163854" y="2004530"/>
            <a:ext cx="4414022" cy="3210512"/>
          </a:xfrm>
          <a:prstGeom prst="flowChartConnector">
            <a:avLst/>
          </a:prstGeom>
        </p:spPr>
      </p:pic>
      <p:sp>
        <p:nvSpPr>
          <p:cNvPr id="3" name="Circle: Hollow 2">
            <a:extLst>
              <a:ext uri="{FF2B5EF4-FFF2-40B4-BE49-F238E27FC236}">
                <a16:creationId xmlns:a16="http://schemas.microsoft.com/office/drawing/2014/main" id="{95996DC9-5F5F-A4D3-C319-4FE28456DA74}"/>
              </a:ext>
            </a:extLst>
          </p:cNvPr>
          <p:cNvSpPr/>
          <p:nvPr/>
        </p:nvSpPr>
        <p:spPr>
          <a:xfrm>
            <a:off x="181051" y="2000489"/>
            <a:ext cx="692779" cy="689114"/>
          </a:xfrm>
          <a:prstGeom prst="donut">
            <a:avLst>
              <a:gd name="adj" fmla="val 7181"/>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0B5BA2C-EAF6-F6B7-B141-EFE9D1629988}"/>
              </a:ext>
            </a:extLst>
          </p:cNvPr>
          <p:cNvSpPr txBox="1"/>
          <p:nvPr/>
        </p:nvSpPr>
        <p:spPr>
          <a:xfrm>
            <a:off x="329753" y="2014045"/>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1</a:t>
            </a:r>
          </a:p>
        </p:txBody>
      </p:sp>
      <p:sp>
        <p:nvSpPr>
          <p:cNvPr id="8" name="Circle: Hollow 7">
            <a:extLst>
              <a:ext uri="{FF2B5EF4-FFF2-40B4-BE49-F238E27FC236}">
                <a16:creationId xmlns:a16="http://schemas.microsoft.com/office/drawing/2014/main" id="{9D1372BD-FDBA-18E0-FA08-342D69FD7B3A}"/>
              </a:ext>
            </a:extLst>
          </p:cNvPr>
          <p:cNvSpPr/>
          <p:nvPr/>
        </p:nvSpPr>
        <p:spPr>
          <a:xfrm>
            <a:off x="181051" y="3066759"/>
            <a:ext cx="692779" cy="689114"/>
          </a:xfrm>
          <a:prstGeom prst="donut">
            <a:avLst>
              <a:gd name="adj" fmla="val 7181"/>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B774C8-D6AB-FE72-4E7C-8C52FB87D117}"/>
              </a:ext>
            </a:extLst>
          </p:cNvPr>
          <p:cNvSpPr txBox="1"/>
          <p:nvPr/>
        </p:nvSpPr>
        <p:spPr>
          <a:xfrm>
            <a:off x="329753" y="3080315"/>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2</a:t>
            </a:r>
          </a:p>
        </p:txBody>
      </p:sp>
      <p:sp>
        <p:nvSpPr>
          <p:cNvPr id="10" name="Circle: Hollow 9">
            <a:extLst>
              <a:ext uri="{FF2B5EF4-FFF2-40B4-BE49-F238E27FC236}">
                <a16:creationId xmlns:a16="http://schemas.microsoft.com/office/drawing/2014/main" id="{DC5E0215-7B6A-C435-9C8B-CB889E4C58B0}"/>
              </a:ext>
            </a:extLst>
          </p:cNvPr>
          <p:cNvSpPr/>
          <p:nvPr/>
        </p:nvSpPr>
        <p:spPr>
          <a:xfrm>
            <a:off x="149045" y="4119793"/>
            <a:ext cx="692779" cy="689114"/>
          </a:xfrm>
          <a:prstGeom prst="donut">
            <a:avLst>
              <a:gd name="adj" fmla="val 7181"/>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7543DF4-2F31-9754-0585-F391BFEBFB66}"/>
              </a:ext>
            </a:extLst>
          </p:cNvPr>
          <p:cNvSpPr txBox="1"/>
          <p:nvPr/>
        </p:nvSpPr>
        <p:spPr>
          <a:xfrm>
            <a:off x="297747" y="4133349"/>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3</a:t>
            </a:r>
          </a:p>
        </p:txBody>
      </p:sp>
      <p:sp>
        <p:nvSpPr>
          <p:cNvPr id="12" name="Circle: Hollow 11">
            <a:extLst>
              <a:ext uri="{FF2B5EF4-FFF2-40B4-BE49-F238E27FC236}">
                <a16:creationId xmlns:a16="http://schemas.microsoft.com/office/drawing/2014/main" id="{62DD585C-0D27-C23F-8ABC-2F7EDFB655A7}"/>
              </a:ext>
            </a:extLst>
          </p:cNvPr>
          <p:cNvSpPr/>
          <p:nvPr/>
        </p:nvSpPr>
        <p:spPr>
          <a:xfrm>
            <a:off x="181051" y="5212205"/>
            <a:ext cx="692779" cy="689114"/>
          </a:xfrm>
          <a:prstGeom prst="donut">
            <a:avLst>
              <a:gd name="adj" fmla="val 7181"/>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8382462-02C0-45EA-2164-013A903862C3}"/>
              </a:ext>
            </a:extLst>
          </p:cNvPr>
          <p:cNvSpPr txBox="1"/>
          <p:nvPr/>
        </p:nvSpPr>
        <p:spPr>
          <a:xfrm>
            <a:off x="329753" y="5225761"/>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82348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charset="0"/>
                <a:ea typeface="Arial" charset="0"/>
                <a:cs typeface="Arial" charset="0"/>
              </a:rPr>
              <a:t>Find Resources and Partners</a:t>
            </a:r>
          </a:p>
        </p:txBody>
      </p:sp>
      <p:sp>
        <p:nvSpPr>
          <p:cNvPr id="140" name="TextBox 139"/>
          <p:cNvSpPr txBox="1"/>
          <p:nvPr/>
        </p:nvSpPr>
        <p:spPr>
          <a:xfrm>
            <a:off x="953704" y="2977550"/>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5B34">
                    <a:lumMod val="75000"/>
                  </a:srgbClr>
                </a:solidFill>
                <a:effectLst/>
                <a:uLnTx/>
                <a:uFillTx/>
                <a:latin typeface="Arial" charset="0"/>
                <a:ea typeface="Arial" charset="0"/>
                <a:cs typeface="Arial" charset="0"/>
              </a:rPr>
              <a:t>Apply for LCIF Grant Funding</a:t>
            </a:r>
            <a:endParaRPr kumimoji="0" lang="en-US" sz="2000" b="0" i="0" u="none" strike="noStrike" kern="1200" cap="none" spc="0" normalizeH="0" baseline="0" noProof="0" dirty="0">
              <a:ln>
                <a:noFill/>
              </a:ln>
              <a:solidFill>
                <a:srgbClr val="FF5B34">
                  <a:lumMod val="75000"/>
                </a:srgbClr>
              </a:solidFill>
              <a:effectLst/>
              <a:uLnTx/>
              <a:uFillTx/>
              <a:latin typeface="Arial" charset="0"/>
              <a:ea typeface="Arial" charset="0"/>
              <a:cs typeface="Arial" charset="0"/>
            </a:endParaRPr>
          </a:p>
        </p:txBody>
      </p:sp>
      <p:sp>
        <p:nvSpPr>
          <p:cNvPr id="141" name="TextBox 140"/>
          <p:cNvSpPr txBox="1"/>
          <p:nvPr/>
        </p:nvSpPr>
        <p:spPr>
          <a:xfrm>
            <a:off x="961610" y="405470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charset="0"/>
                <a:ea typeface="Arial" charset="0"/>
                <a:cs typeface="Arial" charset="0"/>
              </a:rPr>
              <a:t>Implement the Project</a:t>
            </a:r>
          </a:p>
        </p:txBody>
      </p:sp>
      <p:sp>
        <p:nvSpPr>
          <p:cNvPr id="146" name="TextBox 145"/>
          <p:cNvSpPr txBox="1"/>
          <p:nvPr/>
        </p:nvSpPr>
        <p:spPr>
          <a:xfrm>
            <a:off x="961610" y="2261137"/>
            <a:ext cx="570989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Arial" charset="0"/>
                <a:ea typeface="Arial" charset="0"/>
                <a:cs typeface="Arial" charset="0"/>
              </a:rPr>
              <a:t>Put together a detailed proposal of the project and share it with potential partners. Look for organizations or individuals who share your goals. Reach out to form partnerships.</a:t>
            </a:r>
          </a:p>
        </p:txBody>
      </p:sp>
      <p:sp>
        <p:nvSpPr>
          <p:cNvPr id="147" name="TextBox 146"/>
          <p:cNvSpPr txBox="1"/>
          <p:nvPr/>
        </p:nvSpPr>
        <p:spPr>
          <a:xfrm>
            <a:off x="961610" y="3332787"/>
            <a:ext cx="570989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Arial" charset="0"/>
                <a:ea typeface="Arial" charset="0"/>
                <a:cs typeface="Arial" charset="0"/>
              </a:rPr>
              <a:t>Identify a grant program that best matches your project’s needs. Submit a grant application with a thorough proposal, budget, and timeline.</a:t>
            </a:r>
          </a:p>
        </p:txBody>
      </p:sp>
      <p:sp>
        <p:nvSpPr>
          <p:cNvPr id="148" name="TextBox 147"/>
          <p:cNvSpPr txBox="1"/>
          <p:nvPr/>
        </p:nvSpPr>
        <p:spPr>
          <a:xfrm>
            <a:off x="953704" y="4404437"/>
            <a:ext cx="570989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Arial" charset="0"/>
                <a:ea typeface="Arial" charset="0"/>
                <a:cs typeface="Arial" charset="0"/>
              </a:rPr>
              <a:t>Follow your project plan and stay organized with timelines, schedules, and a communication plan. Document the progress of the project and collect feedback from the community.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B700"/>
                </a:solidFill>
                <a:effectLst/>
                <a:uLnTx/>
                <a:uFillTx/>
                <a:latin typeface="Arial" charset="0"/>
                <a:ea typeface="Arial" charset="0"/>
                <a:cs typeface="Arial" charset="0"/>
              </a:rPr>
              <a:t>Reflection and Reporting</a:t>
            </a:r>
          </a:p>
        </p:txBody>
      </p:sp>
      <p:sp>
        <p:nvSpPr>
          <p:cNvPr id="30" name="TextBox 29"/>
          <p:cNvSpPr txBox="1"/>
          <p:nvPr/>
        </p:nvSpPr>
        <p:spPr>
          <a:xfrm>
            <a:off x="948846" y="5498546"/>
            <a:ext cx="57098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EFFFF"/>
                </a:solidFill>
                <a:effectLst/>
                <a:uLnTx/>
                <a:uFillTx/>
                <a:latin typeface="Arial" charset="0"/>
                <a:ea typeface="Arial" charset="0"/>
                <a:cs typeface="Arial" charset="0"/>
              </a:rPr>
              <a:t>Analyze feedback from individuals, groups, and partners to identify areas of improvement and success. Utilize this when planning future community service projects. Submit a report on the project.</a:t>
            </a:r>
          </a:p>
        </p:txBody>
      </p:sp>
      <p:sp>
        <p:nvSpPr>
          <p:cNvPr id="32" name="Rectangle 31">
            <a:extLst>
              <a:ext uri="{FF2B5EF4-FFF2-40B4-BE49-F238E27FC236}">
                <a16:creationId xmlns:a16="http://schemas.microsoft.com/office/drawing/2014/main" id="{4796FF7E-BD4A-524F-B602-27D1923168A2}"/>
              </a:ext>
            </a:extLst>
          </p:cNvPr>
          <p:cNvSpPr/>
          <p:nvPr/>
        </p:nvSpPr>
        <p:spPr>
          <a:xfrm>
            <a:off x="-170331" y="765047"/>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449113" y="748882"/>
            <a:ext cx="895993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Timeline of a Project – cont.</a:t>
            </a:r>
          </a:p>
        </p:txBody>
      </p:sp>
      <p:pic>
        <p:nvPicPr>
          <p:cNvPr id="2" name="Picture 1">
            <a:extLst>
              <a:ext uri="{FF2B5EF4-FFF2-40B4-BE49-F238E27FC236}">
                <a16:creationId xmlns:a16="http://schemas.microsoft.com/office/drawing/2014/main" id="{3B15060B-167D-F400-497F-ED4C715C45AA}"/>
              </a:ext>
            </a:extLst>
          </p:cNvPr>
          <p:cNvPicPr>
            <a:picLocks noChangeAspect="1"/>
          </p:cNvPicPr>
          <p:nvPr/>
        </p:nvPicPr>
        <p:blipFill>
          <a:blip r:embed="rId3"/>
          <a:stretch>
            <a:fillRect/>
          </a:stretch>
        </p:blipFill>
        <p:spPr>
          <a:xfrm>
            <a:off x="6888860" y="1937492"/>
            <a:ext cx="5303140" cy="2983016"/>
          </a:xfrm>
          <a:prstGeom prst="flowChartConnector">
            <a:avLst/>
          </a:prstGeom>
        </p:spPr>
      </p:pic>
      <p:sp>
        <p:nvSpPr>
          <p:cNvPr id="3" name="Circle: Hollow 2">
            <a:extLst>
              <a:ext uri="{FF2B5EF4-FFF2-40B4-BE49-F238E27FC236}">
                <a16:creationId xmlns:a16="http://schemas.microsoft.com/office/drawing/2014/main" id="{AC4BF86C-A19B-0CC1-9128-84E7353F4C0A}"/>
              </a:ext>
            </a:extLst>
          </p:cNvPr>
          <p:cNvSpPr/>
          <p:nvPr/>
        </p:nvSpPr>
        <p:spPr>
          <a:xfrm>
            <a:off x="181051" y="1938148"/>
            <a:ext cx="692779" cy="689114"/>
          </a:xfrm>
          <a:prstGeom prst="donut">
            <a:avLst>
              <a:gd name="adj" fmla="val 7181"/>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8E2DD9-3B28-7B28-8581-F18602BE43C2}"/>
              </a:ext>
            </a:extLst>
          </p:cNvPr>
          <p:cNvSpPr txBox="1"/>
          <p:nvPr/>
        </p:nvSpPr>
        <p:spPr>
          <a:xfrm>
            <a:off x="329753" y="1951704"/>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5</a:t>
            </a:r>
          </a:p>
        </p:txBody>
      </p:sp>
      <p:sp>
        <p:nvSpPr>
          <p:cNvPr id="5" name="Circle: Hollow 4">
            <a:extLst>
              <a:ext uri="{FF2B5EF4-FFF2-40B4-BE49-F238E27FC236}">
                <a16:creationId xmlns:a16="http://schemas.microsoft.com/office/drawing/2014/main" id="{861DD6D8-6468-E5D9-B4CA-B03EFDB636D4}"/>
              </a:ext>
            </a:extLst>
          </p:cNvPr>
          <p:cNvSpPr/>
          <p:nvPr/>
        </p:nvSpPr>
        <p:spPr>
          <a:xfrm>
            <a:off x="181051" y="3042651"/>
            <a:ext cx="692779" cy="689114"/>
          </a:xfrm>
          <a:prstGeom prst="donut">
            <a:avLst>
              <a:gd name="adj" fmla="val 7181"/>
            </a:avLst>
          </a:prstGeom>
          <a:solidFill>
            <a:srgbClr val="C0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B2CD0EA-7D3C-A35D-9FFF-81E3846D0DF3}"/>
              </a:ext>
            </a:extLst>
          </p:cNvPr>
          <p:cNvSpPr txBox="1"/>
          <p:nvPr/>
        </p:nvSpPr>
        <p:spPr>
          <a:xfrm>
            <a:off x="329753" y="3056207"/>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5B34">
                    <a:lumMod val="75000"/>
                  </a:srgbClr>
                </a:solidFill>
                <a:effectLst/>
                <a:uLnTx/>
                <a:uFillTx/>
                <a:latin typeface="Calibri" panose="020F0502020204030204"/>
                <a:ea typeface="+mn-ea"/>
                <a:cs typeface="+mn-cs"/>
              </a:rPr>
              <a:t>6</a:t>
            </a:r>
          </a:p>
        </p:txBody>
      </p:sp>
      <p:sp>
        <p:nvSpPr>
          <p:cNvPr id="8" name="Circle: Hollow 7">
            <a:extLst>
              <a:ext uri="{FF2B5EF4-FFF2-40B4-BE49-F238E27FC236}">
                <a16:creationId xmlns:a16="http://schemas.microsoft.com/office/drawing/2014/main" id="{F37C5B90-47C2-EC44-14E5-E78D6406DC2C}"/>
              </a:ext>
            </a:extLst>
          </p:cNvPr>
          <p:cNvSpPr/>
          <p:nvPr/>
        </p:nvSpPr>
        <p:spPr>
          <a:xfrm>
            <a:off x="181051" y="4121036"/>
            <a:ext cx="692779" cy="689114"/>
          </a:xfrm>
          <a:prstGeom prst="donut">
            <a:avLst>
              <a:gd name="adj" fmla="val 7181"/>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D135AF3-2574-EF8C-9B78-1B03E3EF8989}"/>
              </a:ext>
            </a:extLst>
          </p:cNvPr>
          <p:cNvSpPr txBox="1"/>
          <p:nvPr/>
        </p:nvSpPr>
        <p:spPr>
          <a:xfrm>
            <a:off x="329753" y="4134592"/>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7</a:t>
            </a:r>
          </a:p>
        </p:txBody>
      </p:sp>
      <p:sp>
        <p:nvSpPr>
          <p:cNvPr id="10" name="Circle: Hollow 9">
            <a:extLst>
              <a:ext uri="{FF2B5EF4-FFF2-40B4-BE49-F238E27FC236}">
                <a16:creationId xmlns:a16="http://schemas.microsoft.com/office/drawing/2014/main" id="{E6C73B66-466D-4D10-D0C1-CF5539D19EFE}"/>
              </a:ext>
            </a:extLst>
          </p:cNvPr>
          <p:cNvSpPr/>
          <p:nvPr/>
        </p:nvSpPr>
        <p:spPr>
          <a:xfrm>
            <a:off x="181051" y="5222851"/>
            <a:ext cx="692779" cy="689114"/>
          </a:xfrm>
          <a:prstGeom prst="donut">
            <a:avLst>
              <a:gd name="adj" fmla="val 7181"/>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A189DD3-162A-8591-35C0-BBC1B164CFAE}"/>
              </a:ext>
            </a:extLst>
          </p:cNvPr>
          <p:cNvSpPr txBox="1"/>
          <p:nvPr/>
        </p:nvSpPr>
        <p:spPr>
          <a:xfrm>
            <a:off x="329753" y="5236407"/>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403137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51885"/>
            <a:ext cx="12192000" cy="6858000"/>
          </a:xfrm>
          <a:prstGeom prst="rect">
            <a:avLst/>
          </a:prstGeom>
        </p:spPr>
      </p:pic>
      <p:sp>
        <p:nvSpPr>
          <p:cNvPr id="10" name="Rectangle 9">
            <a:extLst>
              <a:ext uri="{FF2B5EF4-FFF2-40B4-BE49-F238E27FC236}">
                <a16:creationId xmlns:a16="http://schemas.microsoft.com/office/drawing/2014/main" id="{1886A3E4-D379-EEC1-1DE3-FEE1166A1784}"/>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food, drawing&#10;&#10;Description automatically generated">
            <a:extLst>
              <a:ext uri="{FF2B5EF4-FFF2-40B4-BE49-F238E27FC236}">
                <a16:creationId xmlns:a16="http://schemas.microsoft.com/office/drawing/2014/main" id="{772F3053-9463-0F99-1B26-073CB310AF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49E45132-08ED-A018-04CC-5C36A2116AF8}"/>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C5D147AA-DABE-2DD0-E496-318FD33B07FF}"/>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A120F1-A4AA-6F2B-ADCA-B0FA6872C9A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19">
            <a:extLst>
              <a:ext uri="{FF2B5EF4-FFF2-40B4-BE49-F238E27FC236}">
                <a16:creationId xmlns:a16="http://schemas.microsoft.com/office/drawing/2014/main" id="{2B8D2DF1-3B72-37EA-F04E-1B91FF344AA2}"/>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E9C035DD-B45B-6162-A480-0A03C0574192}"/>
              </a:ext>
            </a:extLst>
          </p:cNvPr>
          <p:cNvSpPr txBox="1">
            <a:spLocks/>
          </p:cNvSpPr>
          <p:nvPr/>
        </p:nvSpPr>
        <p:spPr>
          <a:xfrm>
            <a:off x="7992043" y="295398"/>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FFC000"/>
                </a:solidFill>
                <a:effectLst/>
                <a:uLnTx/>
                <a:uFillTx/>
                <a:latin typeface="Arial" panose="020B0604020202020204" pitchFamily="34" charset="0"/>
                <a:ea typeface="ヒラギノ角ゴ Pro W3" charset="0"/>
                <a:cs typeface="Arial" panose="020B0604020202020204" pitchFamily="34" charset="0"/>
              </a:rPr>
              <a:t>Eligibility</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Projects must align with our areas of focus, adhere to the grant program’s criteria, and be carried out by Lions Club volunteers.</a:t>
            </a:r>
          </a:p>
        </p:txBody>
      </p:sp>
      <p:cxnSp>
        <p:nvCxnSpPr>
          <p:cNvPr id="9" name="Straight Connector 8">
            <a:extLst>
              <a:ext uri="{FF2B5EF4-FFF2-40B4-BE49-F238E27FC236}">
                <a16:creationId xmlns:a16="http://schemas.microsoft.com/office/drawing/2014/main" id="{BBFDDA8B-9A66-A552-2A3B-B5DF3D323F2D}"/>
              </a:ext>
            </a:extLst>
          </p:cNvPr>
          <p:cNvCxnSpPr>
            <a:endCxn id="10" idx="0"/>
          </p:cNvCxnSpPr>
          <p:nvPr/>
        </p:nvCxnSpPr>
        <p:spPr>
          <a:xfrm>
            <a:off x="6093517" y="477078"/>
            <a:ext cx="2483" cy="5862762"/>
          </a:xfrm>
          <a:prstGeom prst="line">
            <a:avLst/>
          </a:prstGeom>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0337F3C9-9A80-86CF-9418-8220EBF984CF}"/>
              </a:ext>
            </a:extLst>
          </p:cNvPr>
          <p:cNvSpPr/>
          <p:nvPr/>
        </p:nvSpPr>
        <p:spPr>
          <a:xfrm>
            <a:off x="5742867" y="622852"/>
            <a:ext cx="701300" cy="675861"/>
          </a:xfrm>
          <a:prstGeom prst="flowChartConnector">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ircle: Hollow 16">
            <a:extLst>
              <a:ext uri="{FF2B5EF4-FFF2-40B4-BE49-F238E27FC236}">
                <a16:creationId xmlns:a16="http://schemas.microsoft.com/office/drawing/2014/main" id="{E9B300E8-0BC3-6135-A153-C450793F9A2B}"/>
              </a:ext>
            </a:extLst>
          </p:cNvPr>
          <p:cNvSpPr/>
          <p:nvPr/>
        </p:nvSpPr>
        <p:spPr>
          <a:xfrm>
            <a:off x="5747127" y="624060"/>
            <a:ext cx="692779" cy="689114"/>
          </a:xfrm>
          <a:prstGeom prst="donut">
            <a:avLst>
              <a:gd name="adj" fmla="val 7181"/>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185BFA94-29A3-0F33-2CB0-C9D27458CD28}"/>
              </a:ext>
            </a:extLst>
          </p:cNvPr>
          <p:cNvSpPr/>
          <p:nvPr/>
        </p:nvSpPr>
        <p:spPr>
          <a:xfrm>
            <a:off x="5742867" y="1960066"/>
            <a:ext cx="701300" cy="675861"/>
          </a:xfrm>
          <a:prstGeom prst="flowChartConnector">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8834D116-36E9-107F-3EDF-BF1EC3063A47}"/>
              </a:ext>
            </a:extLst>
          </p:cNvPr>
          <p:cNvSpPr/>
          <p:nvPr/>
        </p:nvSpPr>
        <p:spPr>
          <a:xfrm>
            <a:off x="5742867" y="3429000"/>
            <a:ext cx="701300" cy="675861"/>
          </a:xfrm>
          <a:prstGeom prst="flowChartConnector">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971E1517-9D55-6183-44E3-348BF9A48AB3}"/>
              </a:ext>
            </a:extLst>
          </p:cNvPr>
          <p:cNvSpPr/>
          <p:nvPr/>
        </p:nvSpPr>
        <p:spPr>
          <a:xfrm>
            <a:off x="5742867" y="4523585"/>
            <a:ext cx="701300" cy="675861"/>
          </a:xfrm>
          <a:prstGeom prst="flowChartConnector">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eadline">
            <a:extLst>
              <a:ext uri="{FF2B5EF4-FFF2-40B4-BE49-F238E27FC236}">
                <a16:creationId xmlns:a16="http://schemas.microsoft.com/office/drawing/2014/main" id="{FE276A76-F245-23DD-2478-38B4D3310B78}"/>
              </a:ext>
            </a:extLst>
          </p:cNvPr>
          <p:cNvSpPr txBox="1">
            <a:spLocks/>
          </p:cNvSpPr>
          <p:nvPr/>
        </p:nvSpPr>
        <p:spPr>
          <a:xfrm>
            <a:off x="7965375" y="3188333"/>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70AD47">
                    <a:lumMod val="60000"/>
                    <a:lumOff val="40000"/>
                  </a:srgbClr>
                </a:solidFill>
                <a:effectLst/>
                <a:uLnTx/>
                <a:uFillTx/>
                <a:latin typeface="Arial" panose="020B0604020202020204" pitchFamily="34" charset="0"/>
                <a:ea typeface="ヒラギノ角ゴ Pro W3" charset="0"/>
                <a:cs typeface="Arial" panose="020B0604020202020204" pitchFamily="34" charset="0"/>
              </a:rPr>
              <a:t>Feasibility</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Projects must be well-planned and feasible within the given time frame and budget, with a clear plan for execution and evaluation.</a:t>
            </a:r>
          </a:p>
        </p:txBody>
      </p:sp>
      <p:sp>
        <p:nvSpPr>
          <p:cNvPr id="23" name="Headline">
            <a:extLst>
              <a:ext uri="{FF2B5EF4-FFF2-40B4-BE49-F238E27FC236}">
                <a16:creationId xmlns:a16="http://schemas.microsoft.com/office/drawing/2014/main" id="{EC8CA830-E19E-60C4-C222-73349D5BCCEB}"/>
              </a:ext>
            </a:extLst>
          </p:cNvPr>
          <p:cNvSpPr txBox="1">
            <a:spLocks/>
          </p:cNvSpPr>
          <p:nvPr/>
        </p:nvSpPr>
        <p:spPr>
          <a:xfrm>
            <a:off x="339745" y="1445607"/>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ED7D31">
                    <a:lumMod val="60000"/>
                    <a:lumOff val="40000"/>
                  </a:srgbClr>
                </a:solidFill>
                <a:effectLst/>
                <a:uLnTx/>
                <a:uFillTx/>
                <a:latin typeface="Arial" panose="020B0604020202020204" pitchFamily="34" charset="0"/>
                <a:ea typeface="ヒラギノ角ゴ Pro W3" charset="0"/>
                <a:cs typeface="Arial" panose="020B0604020202020204" pitchFamily="34" charset="0"/>
              </a:rPr>
              <a:t>Sustainability</a:t>
            </a:r>
          </a:p>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Projects should be designed to create sustainable and long-lasting impact in communities.</a:t>
            </a:r>
          </a:p>
        </p:txBody>
      </p:sp>
      <p:sp>
        <p:nvSpPr>
          <p:cNvPr id="25" name="Headline">
            <a:extLst>
              <a:ext uri="{FF2B5EF4-FFF2-40B4-BE49-F238E27FC236}">
                <a16:creationId xmlns:a16="http://schemas.microsoft.com/office/drawing/2014/main" id="{450BAA89-8A9E-3957-A41D-FB9604CC7237}"/>
              </a:ext>
            </a:extLst>
          </p:cNvPr>
          <p:cNvSpPr txBox="1">
            <a:spLocks/>
          </p:cNvSpPr>
          <p:nvPr/>
        </p:nvSpPr>
        <p:spPr>
          <a:xfrm>
            <a:off x="308179" y="4274725"/>
            <a:ext cx="3855237" cy="267050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srgbClr val="5B9BD5">
                    <a:lumMod val="60000"/>
                    <a:lumOff val="40000"/>
                  </a:srgbClr>
                </a:solidFill>
                <a:effectLst/>
                <a:uLnTx/>
                <a:uFillTx/>
                <a:latin typeface="Arial" panose="020B0604020202020204" pitchFamily="34" charset="0"/>
                <a:ea typeface="ヒラギノ角ゴ Pro W3" charset="0"/>
                <a:cs typeface="Arial" panose="020B0604020202020204" pitchFamily="34" charset="0"/>
              </a:rPr>
              <a:t>Measurability</a:t>
            </a:r>
          </a:p>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Projects must have clearly defined goals and measurable outcomes, with a plan in place for tracking and evaluating progress.</a:t>
            </a:r>
          </a:p>
        </p:txBody>
      </p:sp>
      <p:sp>
        <p:nvSpPr>
          <p:cNvPr id="26" name="Circle: Hollow 25">
            <a:extLst>
              <a:ext uri="{FF2B5EF4-FFF2-40B4-BE49-F238E27FC236}">
                <a16:creationId xmlns:a16="http://schemas.microsoft.com/office/drawing/2014/main" id="{25EB2A79-3A9C-270F-A910-7AA790634B43}"/>
              </a:ext>
            </a:extLst>
          </p:cNvPr>
          <p:cNvSpPr/>
          <p:nvPr/>
        </p:nvSpPr>
        <p:spPr>
          <a:xfrm>
            <a:off x="5747127" y="1944049"/>
            <a:ext cx="692779" cy="689114"/>
          </a:xfrm>
          <a:prstGeom prst="donut">
            <a:avLst>
              <a:gd name="adj" fmla="val 7181"/>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Circle: Hollow 26">
            <a:extLst>
              <a:ext uri="{FF2B5EF4-FFF2-40B4-BE49-F238E27FC236}">
                <a16:creationId xmlns:a16="http://schemas.microsoft.com/office/drawing/2014/main" id="{FC5844F2-81CD-899B-52D9-9EC6C1A4D03C}"/>
              </a:ext>
            </a:extLst>
          </p:cNvPr>
          <p:cNvSpPr/>
          <p:nvPr/>
        </p:nvSpPr>
        <p:spPr>
          <a:xfrm>
            <a:off x="5747127" y="3404152"/>
            <a:ext cx="692779" cy="689114"/>
          </a:xfrm>
          <a:prstGeom prst="donut">
            <a:avLst>
              <a:gd name="adj" fmla="val 7181"/>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9552A93-E386-756A-828D-FCFDA6CE5E9C}"/>
              </a:ext>
            </a:extLst>
          </p:cNvPr>
          <p:cNvSpPr/>
          <p:nvPr/>
        </p:nvSpPr>
        <p:spPr>
          <a:xfrm flipV="1">
            <a:off x="6425919" y="937046"/>
            <a:ext cx="1379604" cy="4747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ircle: Hollow 27">
            <a:extLst>
              <a:ext uri="{FF2B5EF4-FFF2-40B4-BE49-F238E27FC236}">
                <a16:creationId xmlns:a16="http://schemas.microsoft.com/office/drawing/2014/main" id="{B80C7AF7-DD6B-D65F-0942-16F0D62D8326}"/>
              </a:ext>
            </a:extLst>
          </p:cNvPr>
          <p:cNvSpPr/>
          <p:nvPr/>
        </p:nvSpPr>
        <p:spPr>
          <a:xfrm>
            <a:off x="5753871" y="4545785"/>
            <a:ext cx="692779" cy="689114"/>
          </a:xfrm>
          <a:prstGeom prst="donut">
            <a:avLst>
              <a:gd name="adj" fmla="val 7181"/>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E461386-6F00-BCAD-B068-4E4FCDC4D4E4}"/>
              </a:ext>
            </a:extLst>
          </p:cNvPr>
          <p:cNvSpPr/>
          <p:nvPr/>
        </p:nvSpPr>
        <p:spPr>
          <a:xfrm flipV="1">
            <a:off x="4393714" y="2285743"/>
            <a:ext cx="1379604" cy="47472"/>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702577B-3001-5249-F5BF-DF18D34F270F}"/>
              </a:ext>
            </a:extLst>
          </p:cNvPr>
          <p:cNvSpPr/>
          <p:nvPr/>
        </p:nvSpPr>
        <p:spPr>
          <a:xfrm flipV="1">
            <a:off x="6425919" y="3739300"/>
            <a:ext cx="1379604" cy="47472"/>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4AEE913-5F82-5EF2-D58B-2407CEB50BB9}"/>
              </a:ext>
            </a:extLst>
          </p:cNvPr>
          <p:cNvSpPr/>
          <p:nvPr/>
        </p:nvSpPr>
        <p:spPr>
          <a:xfrm flipV="1">
            <a:off x="4383994" y="4850462"/>
            <a:ext cx="1379604" cy="474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BBF3C00-889F-46D6-81F0-CAAD91F04F3F}"/>
              </a:ext>
            </a:extLst>
          </p:cNvPr>
          <p:cNvSpPr txBox="1"/>
          <p:nvPr/>
        </p:nvSpPr>
        <p:spPr>
          <a:xfrm>
            <a:off x="5895829" y="637616"/>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1</a:t>
            </a:r>
          </a:p>
        </p:txBody>
      </p:sp>
      <p:sp>
        <p:nvSpPr>
          <p:cNvPr id="36" name="TextBox 35">
            <a:extLst>
              <a:ext uri="{FF2B5EF4-FFF2-40B4-BE49-F238E27FC236}">
                <a16:creationId xmlns:a16="http://schemas.microsoft.com/office/drawing/2014/main" id="{CB6741AF-2C3A-73FB-1967-D7AC97938A72}"/>
              </a:ext>
            </a:extLst>
          </p:cNvPr>
          <p:cNvSpPr txBox="1"/>
          <p:nvPr/>
        </p:nvSpPr>
        <p:spPr>
          <a:xfrm>
            <a:off x="5895829" y="1971258"/>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rPr>
              <a:t>2</a:t>
            </a:r>
          </a:p>
        </p:txBody>
      </p:sp>
      <p:sp>
        <p:nvSpPr>
          <p:cNvPr id="37" name="TextBox 36">
            <a:extLst>
              <a:ext uri="{FF2B5EF4-FFF2-40B4-BE49-F238E27FC236}">
                <a16:creationId xmlns:a16="http://schemas.microsoft.com/office/drawing/2014/main" id="{27EAC47C-EF4E-8C37-4ECF-14104DC24941}"/>
              </a:ext>
            </a:extLst>
          </p:cNvPr>
          <p:cNvSpPr txBox="1"/>
          <p:nvPr/>
        </p:nvSpPr>
        <p:spPr>
          <a:xfrm>
            <a:off x="5895829" y="3418451"/>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3</a:t>
            </a:r>
          </a:p>
        </p:txBody>
      </p:sp>
      <p:sp>
        <p:nvSpPr>
          <p:cNvPr id="38" name="TextBox 37">
            <a:extLst>
              <a:ext uri="{FF2B5EF4-FFF2-40B4-BE49-F238E27FC236}">
                <a16:creationId xmlns:a16="http://schemas.microsoft.com/office/drawing/2014/main" id="{20F40620-418D-A38F-C70D-0AA075136BA2}"/>
              </a:ext>
            </a:extLst>
          </p:cNvPr>
          <p:cNvSpPr txBox="1"/>
          <p:nvPr/>
        </p:nvSpPr>
        <p:spPr>
          <a:xfrm>
            <a:off x="5895829" y="4537972"/>
            <a:ext cx="553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97439193"/>
      </p:ext>
    </p:extLst>
  </p:cSld>
  <p:clrMapOvr>
    <a:masterClrMapping/>
  </p:clrMapOvr>
</p:sld>
</file>

<file path=ppt/theme/theme1.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1650</Words>
  <Application>Microsoft Macintosh PowerPoint</Application>
  <PresentationFormat>Widescreen</PresentationFormat>
  <Paragraphs>147</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Century Gothic</vt:lpstr>
      <vt:lpstr>Helvetica Neue</vt:lpstr>
      <vt:lpstr>Lucida Grande</vt:lpstr>
      <vt:lpstr>1_Office Theme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Rettby</dc:creator>
  <cp:lastModifiedBy>Robert Rettby</cp:lastModifiedBy>
  <cp:revision>1</cp:revision>
  <dcterms:created xsi:type="dcterms:W3CDTF">2023-09-17T16:20:25Z</dcterms:created>
  <dcterms:modified xsi:type="dcterms:W3CDTF">2023-09-17T16:21:09Z</dcterms:modified>
</cp:coreProperties>
</file>