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87" r:id="rId4"/>
    <p:sldMasterId id="2147483697" r:id="rId5"/>
    <p:sldMasterId id="2147483743" r:id="rId6"/>
  </p:sldMasterIdLst>
  <p:notesMasterIdLst>
    <p:notesMasterId r:id="rId21"/>
  </p:notesMasterIdLst>
  <p:sldIdLst>
    <p:sldId id="2147472552" r:id="rId7"/>
    <p:sldId id="2147472553" r:id="rId8"/>
    <p:sldId id="2147472554" r:id="rId9"/>
    <p:sldId id="2147472555" r:id="rId10"/>
    <p:sldId id="2147472556" r:id="rId11"/>
    <p:sldId id="2147472557" r:id="rId12"/>
    <p:sldId id="2147472558" r:id="rId13"/>
    <p:sldId id="2147472559" r:id="rId14"/>
    <p:sldId id="2147472560" r:id="rId15"/>
    <p:sldId id="2147472561" r:id="rId16"/>
    <p:sldId id="2147472562" r:id="rId17"/>
    <p:sldId id="2147472563" r:id="rId18"/>
    <p:sldId id="2147472564" r:id="rId19"/>
    <p:sldId id="21474725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94694"/>
  </p:normalViewPr>
  <p:slideViewPr>
    <p:cSldViewPr snapToGrid="0">
      <p:cViewPr varScale="1">
        <p:scale>
          <a:sx n="121" d="100"/>
          <a:sy n="121" d="100"/>
        </p:scale>
        <p:origin x="6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26A10-60A9-4980-B4C9-3E3CF7C13BB9}" type="datetimeFigureOut">
              <a:rPr lang="en-US" smtClean="0"/>
              <a:t>10/3/24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7CA75-739D-4D61-B728-90C17CBF0BE2}" type="slidenum">
              <a:rPr lang="en-US" smtClean="0"/>
              <a:t>‹#›</a:t>
            </a:fld>
            <a:endParaRPr lang="en-US"/>
          </a:p>
        </p:txBody>
      </p:sp>
    </p:spTree>
    <p:extLst>
      <p:ext uri="{BB962C8B-B14F-4D97-AF65-F5344CB8AC3E}">
        <p14:creationId xmlns:p14="http://schemas.microsoft.com/office/powerpoint/2010/main" val="2302755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74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123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dirty="0"/>
              <a:t>All vision projects, including </a:t>
            </a:r>
            <a:r>
              <a:rPr lang="en-US" dirty="0" err="1"/>
              <a:t>SightFirst</a:t>
            </a:r>
            <a:r>
              <a:rPr lang="en-US" dirty="0"/>
              <a:t> Grants, will be consolidated under a New Vision Grant Program in the upcoming Lion year with the Board of Trustees reviewing revisions in August.</a:t>
            </a:r>
            <a:endParaRPr lang="en-US" dirty="0">
              <a:cs typeface="Calibri"/>
            </a:endParaRPr>
          </a:p>
          <a:p>
            <a:pPr marL="171450" indent="-171450">
              <a:buFont typeface="Arial"/>
              <a:buChar char="•"/>
              <a:defRPr/>
            </a:pPr>
            <a:endParaRPr lang="en-US" dirty="0"/>
          </a:p>
          <a:p>
            <a:pPr marL="171450" indent="-171450">
              <a:buFont typeface="Arial"/>
              <a:buChar char="•"/>
              <a:defRPr/>
            </a:pPr>
            <a:r>
              <a:rPr lang="en-US" dirty="0"/>
              <a:t>The Board of Trustees is reviewing revisions in August.</a:t>
            </a:r>
            <a:endParaRPr lang="en-US" dirty="0">
              <a:cs typeface="Calibri" panose="020F0502020204030204"/>
            </a:endParaRPr>
          </a:p>
          <a:p>
            <a:pPr marL="171450" indent="-171450">
              <a:buFont typeface="Arial"/>
              <a:buChar char="•"/>
              <a:defRPr/>
            </a:pPr>
            <a:endParaRPr lang="en-US" dirty="0">
              <a:ea typeface="Calibri"/>
              <a:cs typeface="Calibri"/>
            </a:endParaRPr>
          </a:p>
          <a:p>
            <a:pPr marL="171450" indent="-171450">
              <a:buFont typeface="Arial"/>
              <a:buChar char="•"/>
              <a:defRPr/>
            </a:pPr>
            <a:r>
              <a:rPr lang="en-US" dirty="0"/>
              <a:t>Funding is available to support: major equipment acquisition, infrastructure renovations (not new construction) and training for medical professionals (in low-income countries).</a:t>
            </a:r>
            <a:endParaRPr lang="en-US" dirty="0">
              <a:ea typeface="Calibri"/>
              <a:cs typeface="Calibri"/>
            </a:endParaRPr>
          </a:p>
          <a:p>
            <a:pPr>
              <a:defRPr/>
            </a:pPr>
            <a:endParaRPr lang="en-US" dirty="0">
              <a:ea typeface="Calibri"/>
              <a:cs typeface="Calibri"/>
            </a:endParaRPr>
          </a:p>
          <a:p>
            <a:endParaRPr lang="en-US" sz="1200"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462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dirty="0"/>
              <a:t>All vision projects, including </a:t>
            </a:r>
            <a:r>
              <a:rPr lang="en-US" dirty="0" err="1"/>
              <a:t>SightFirst</a:t>
            </a:r>
            <a:r>
              <a:rPr lang="en-US" dirty="0"/>
              <a:t> Grants, will be consolidated under a New Vision Grant Program in the upcoming Lion year with the Board of Trustees reviewing revisions in August.</a:t>
            </a:r>
            <a:endParaRPr lang="en-US" dirty="0">
              <a:cs typeface="Calibri"/>
            </a:endParaRPr>
          </a:p>
          <a:p>
            <a:pPr marL="171450" indent="-171450">
              <a:buFont typeface="Arial"/>
              <a:buChar char="•"/>
              <a:defRPr/>
            </a:pPr>
            <a:endParaRPr lang="en-US" dirty="0"/>
          </a:p>
          <a:p>
            <a:pPr marL="171450" indent="-171450">
              <a:buFont typeface="Arial"/>
              <a:buChar char="•"/>
              <a:defRPr/>
            </a:pPr>
            <a:r>
              <a:rPr lang="en-US" dirty="0"/>
              <a:t>The Board of Trustees is reviewing revisions in August.</a:t>
            </a:r>
            <a:endParaRPr lang="en-US" dirty="0">
              <a:cs typeface="Calibri" panose="020F0502020204030204"/>
            </a:endParaRPr>
          </a:p>
          <a:p>
            <a:pPr marL="171450" indent="-171450">
              <a:buFont typeface="Arial"/>
              <a:buChar char="•"/>
              <a:defRPr/>
            </a:pPr>
            <a:endParaRPr lang="en-US" dirty="0">
              <a:ea typeface="Calibri"/>
              <a:cs typeface="Calibri"/>
            </a:endParaRPr>
          </a:p>
          <a:p>
            <a:pPr marL="171450" indent="-171450">
              <a:buFont typeface="Arial"/>
              <a:buChar char="•"/>
              <a:defRPr/>
            </a:pPr>
            <a:r>
              <a:rPr lang="en-US" dirty="0"/>
              <a:t>Funding is available to support: major equipment acquisition, infrastructure renovations (not new construction) and training for medical professionals (in low-income countries).</a:t>
            </a:r>
            <a:endParaRPr lang="en-US" dirty="0">
              <a:ea typeface="Calibri"/>
              <a:cs typeface="Calibri"/>
            </a:endParaRPr>
          </a:p>
          <a:p>
            <a:pPr>
              <a:defRPr/>
            </a:pPr>
            <a:endParaRPr lang="en-US" dirty="0">
              <a:ea typeface="Calibri"/>
              <a:cs typeface="Calibri"/>
            </a:endParaRPr>
          </a:p>
          <a:p>
            <a:endParaRPr lang="en-US" sz="1200"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09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rPr>
              <a:t>Thank you so much for your interest in LCIF Grants. Do not hesitate to contact us if you have any questions and thank you for everything you do. Please scan the QR code to visit the LCIF Grants Toolkit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5663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end by</a:t>
            </a:r>
            <a:r>
              <a:rPr lang="en-US" b="0" i="0" dirty="0">
                <a:effectLst/>
              </a:rPr>
              <a:t> </a:t>
            </a:r>
            <a:r>
              <a:rPr lang="en-US" dirty="0"/>
              <a:t>reminding </a:t>
            </a:r>
            <a:r>
              <a:rPr lang="en-US" b="0" i="0" dirty="0">
                <a:effectLst/>
              </a:rPr>
              <a:t>you</a:t>
            </a:r>
            <a:r>
              <a:rPr lang="en-US" dirty="0"/>
              <a:t> to be an ambassador for </a:t>
            </a:r>
            <a:r>
              <a:rPr lang="en-US" b="0" i="0" dirty="0">
                <a:effectLst/>
              </a:rPr>
              <a:t>LCIF</a:t>
            </a:r>
            <a:r>
              <a:rPr lang="en-US" dirty="0"/>
              <a:t>. We empower so much service around the world for our fellow Lions. We enable them to change lives in their communities through our grants and programs. </a:t>
            </a:r>
          </a:p>
          <a:p>
            <a:endParaRPr lang="en-US" dirty="0"/>
          </a:p>
          <a:p>
            <a:r>
              <a:rPr lang="en-US" dirty="0"/>
              <a:t>Encourage others</a:t>
            </a:r>
            <a:r>
              <a:rPr lang="en-US" b="0" i="0" dirty="0">
                <a:effectLst/>
              </a:rPr>
              <a:t> to </a:t>
            </a:r>
            <a:r>
              <a:rPr lang="en-US" dirty="0"/>
              <a:t>join you in supporting our work. Tell </a:t>
            </a:r>
            <a:r>
              <a:rPr lang="en-US" b="0" i="0" dirty="0">
                <a:effectLst/>
              </a:rPr>
              <a:t>the </a:t>
            </a:r>
            <a:r>
              <a:rPr lang="en-US" dirty="0"/>
              <a:t>story </a:t>
            </a:r>
            <a:r>
              <a:rPr lang="en-US" b="0" i="0" dirty="0">
                <a:effectLst/>
              </a:rPr>
              <a:t>of </a:t>
            </a:r>
            <a:r>
              <a:rPr lang="en-US" dirty="0"/>
              <a:t>our global foundation. Remind your fellow Lions that this support will ensure our ability to empower </a:t>
            </a:r>
            <a:r>
              <a:rPr lang="en-US" b="0" i="0" dirty="0">
                <a:effectLst/>
              </a:rPr>
              <a:t>service </a:t>
            </a:r>
            <a:r>
              <a:rPr lang="en-US" dirty="0"/>
              <a:t>for years to come</a:t>
            </a:r>
            <a:r>
              <a:rPr lang="en-US" b="0" i="0" dirty="0">
                <a:effectLst/>
              </a:rPr>
              <a:t>.</a:t>
            </a:r>
            <a:r>
              <a:rPr lang="en-US" dirty="0"/>
              <a:t>  </a:t>
            </a:r>
          </a:p>
          <a:p>
            <a:r>
              <a:rPr lang="en-US" dirty="0"/>
              <a:t> </a:t>
            </a:r>
            <a:endParaRPr lang="en-US" b="0" i="0" dirty="0">
              <a:effectLst/>
            </a:endParaRPr>
          </a:p>
          <a:p>
            <a:r>
              <a:rPr lang="en-US" dirty="0"/>
              <a:t>Take every opportunity to share your reasons for giving to </a:t>
            </a:r>
            <a:r>
              <a:rPr lang="en-US" b="0" i="0" dirty="0">
                <a:effectLst/>
              </a:rPr>
              <a:t>LCIF and </a:t>
            </a:r>
            <a:r>
              <a:rPr lang="en-US" dirty="0"/>
              <a:t>remind others of </a:t>
            </a:r>
            <a:r>
              <a:rPr lang="en-US" b="0" i="0" dirty="0">
                <a:effectLst/>
              </a:rPr>
              <a:t>the </a:t>
            </a:r>
            <a:r>
              <a:rPr lang="en-US" dirty="0"/>
              <a:t>difference we make together</a:t>
            </a:r>
            <a:r>
              <a:rPr lang="en-US" b="0" i="0" dirty="0">
                <a:effectLst/>
              </a:rPr>
              <a:t>.</a:t>
            </a:r>
          </a:p>
          <a:p>
            <a:endParaRPr lang="en-US" b="0" i="0" dirty="0">
              <a:effectLst/>
              <a:cs typeface="Calibri"/>
            </a:endParaRPr>
          </a:p>
          <a:p>
            <a:r>
              <a:rPr lang="en-US" dirty="0">
                <a:latin typeface="Arial"/>
                <a:cs typeface="Arial"/>
              </a:rPr>
              <a:t>Your </a:t>
            </a:r>
            <a:r>
              <a:rPr lang="en-US" b="0" i="0" dirty="0">
                <a:effectLst/>
                <a:latin typeface="Arial"/>
                <a:cs typeface="Arial"/>
              </a:rPr>
              <a:t>generosity </a:t>
            </a:r>
            <a:r>
              <a:rPr lang="en-US" dirty="0">
                <a:latin typeface="Arial"/>
                <a:cs typeface="Arial"/>
              </a:rPr>
              <a:t>feeds</a:t>
            </a:r>
            <a:r>
              <a:rPr lang="en-US" b="0" i="0" dirty="0">
                <a:effectLst/>
                <a:latin typeface="Arial"/>
                <a:cs typeface="Arial"/>
              </a:rPr>
              <a:t> the hungry, </a:t>
            </a:r>
            <a:r>
              <a:rPr lang="en-US" dirty="0">
                <a:latin typeface="Arial"/>
                <a:cs typeface="Arial"/>
              </a:rPr>
              <a:t>prevents</a:t>
            </a:r>
            <a:r>
              <a:rPr lang="en-US" b="0" i="0" dirty="0">
                <a:effectLst/>
                <a:latin typeface="Arial"/>
                <a:cs typeface="Arial"/>
              </a:rPr>
              <a:t> blindness, cares for those experiencing disaster, and more.</a:t>
            </a:r>
            <a:r>
              <a:rPr lang="en-US" dirty="0">
                <a:latin typeface="Arial"/>
                <a:cs typeface="Arial"/>
              </a:rPr>
              <a:t> Your generosity is transformative, reaching one person at a time to change millions of lives collectively. We invite you to join us in this work by donating today. </a:t>
            </a:r>
            <a:endParaRPr lang="en-US" dirty="0">
              <a:cs typeface="Calibri"/>
            </a:endParaRPr>
          </a:p>
          <a:p>
            <a:endParaRPr lang="en-US" dirty="0"/>
          </a:p>
          <a:p>
            <a:br>
              <a:rPr lang="en-US" b="0" i="0" dirty="0">
                <a:effectLst/>
                <a:latin typeface="Lato" panose="020F0502020204030203" pitchFamily="34" charset="0"/>
                <a:cs typeface="Lato"/>
              </a:rPr>
            </a:br>
            <a:endParaRPr lang="en-US" b="0" i="1" dirty="0">
              <a:effectLst/>
              <a:latin typeface="Lato" panose="020F0502020204030203" pitchFamily="34" charset="0"/>
              <a:ea typeface="Lato"/>
              <a:cs typeface="Lato"/>
            </a:endParaRPr>
          </a:p>
          <a:p>
            <a:endParaRPr lang="en-US" i="1" dirty="0">
              <a:latin typeface="Arial"/>
              <a:cs typeface="Arial"/>
            </a:endParaRPr>
          </a:p>
          <a:p>
            <a:pPr algn="l" rtl="0"/>
            <a:br>
              <a:rPr lang="en-US" sz="1200" b="0" i="0" dirty="0">
                <a:solidFill>
                  <a:srgbClr val="222222"/>
                </a:solidFill>
                <a:effectLst/>
                <a:latin typeface="inheri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89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At the January Board of Trustees Meeting, the Trustees voted to increase the request maximum for Hunger and Matching Grants. Now Lions can request up to $150,000 for both Matching and Hunger grants instead of just $100,000. </a:t>
            </a:r>
            <a:r>
              <a:rPr lang="en-US" dirty="0">
                <a:cs typeface="Calibri" panose="020F0502020204030204"/>
              </a:rPr>
              <a:t>This is an update that you can now apply for. </a:t>
            </a:r>
          </a:p>
          <a:p>
            <a:pPr>
              <a:defRPr/>
            </a:pPr>
            <a:endParaRPr lang="en-US" dirty="0">
              <a:cs typeface="Calibri" panose="020F0502020204030204"/>
            </a:endParaRPr>
          </a:p>
          <a:p>
            <a:pPr>
              <a:defRPr/>
            </a:pPr>
            <a:r>
              <a:rPr lang="en-US" dirty="0">
                <a:cs typeface="Calibri" panose="020F0502020204030204"/>
              </a:rPr>
              <a:t>Lions helped make this increase possible with strong fundraising efforts which led to increased financial capacity for LCIF giving. Thank you so much for helping make this happen! I’m excited by the potential to receive even more grants in the upcoming year and help Lions have an even larger impact in their communities.  </a:t>
            </a: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077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individuals, we now have the Presidential LCIF Supporter pins for individual donations of at least fifty US dollars.</a:t>
            </a:r>
          </a:p>
          <a:p>
            <a:endParaRPr lang="en-US" dirty="0">
              <a:cs typeface="Calibri"/>
            </a:endParaRPr>
          </a:p>
          <a:p>
            <a:r>
              <a:rPr lang="en-US" dirty="0">
                <a:cs typeface="Calibri"/>
              </a:rPr>
              <a:t>Individuals can receive a presidential supporter pin each year and there are four levels.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10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a:cs typeface="Arial"/>
              </a:rPr>
              <a:t>I will begin with the District and Club Community Impact Grant. </a:t>
            </a:r>
            <a:endParaRPr lang="en-US" dirty="0">
              <a:latin typeface="Arial"/>
              <a:cs typeface="Arial"/>
            </a:endParaRPr>
          </a:p>
          <a:p>
            <a:endParaRPr lang="en-US" dirty="0">
              <a:latin typeface="Arial"/>
              <a:cs typeface="Arial"/>
            </a:endParaRPr>
          </a:p>
          <a:p>
            <a:r>
              <a:rPr lang="en-US" b="0" i="0" dirty="0">
                <a:effectLst/>
                <a:latin typeface="Arial"/>
                <a:cs typeface="Arial"/>
              </a:rPr>
              <a:t>Known as the DCG, these </a:t>
            </a:r>
            <a:r>
              <a:rPr lang="en-US" dirty="0">
                <a:latin typeface="Arial"/>
                <a:cs typeface="Arial"/>
              </a:rPr>
              <a:t>grants started</a:t>
            </a:r>
            <a:r>
              <a:rPr lang="en-US" b="0" i="0" dirty="0">
                <a:effectLst/>
                <a:latin typeface="Arial"/>
                <a:cs typeface="Arial"/>
              </a:rPr>
              <a:t> with Campaign </a:t>
            </a:r>
            <a:r>
              <a:rPr lang="en-US" dirty="0">
                <a:latin typeface="Arial"/>
                <a:cs typeface="Arial"/>
              </a:rPr>
              <a:t>100 and</a:t>
            </a:r>
            <a:r>
              <a:rPr lang="en-US" b="0" i="0" dirty="0">
                <a:effectLst/>
                <a:latin typeface="Arial"/>
                <a:cs typeface="Arial"/>
              </a:rPr>
              <a:t> allow 15% of your club and district donations to LCIF to be transformed into grant funds for you to use</a:t>
            </a:r>
            <a:r>
              <a:rPr lang="en-US" b="0" i="0" dirty="0">
                <a:effectLst/>
                <a:latin typeface="Lato"/>
                <a:ea typeface="Lato"/>
                <a:cs typeface="Lato"/>
              </a:rPr>
              <a:t> </a:t>
            </a:r>
            <a:r>
              <a:rPr lang="en-US" b="0" i="0" dirty="0">
                <a:effectLst/>
                <a:latin typeface="Arial"/>
                <a:cs typeface="Arial"/>
              </a:rPr>
              <a:t>on a local level, if your club </a:t>
            </a:r>
            <a:r>
              <a:rPr lang="en-US" dirty="0">
                <a:latin typeface="Arial"/>
                <a:cs typeface="Arial"/>
              </a:rPr>
              <a:t>gives</a:t>
            </a:r>
            <a:r>
              <a:rPr lang="en-US" b="0" i="0" dirty="0">
                <a:effectLst/>
                <a:latin typeface="Arial"/>
                <a:cs typeface="Arial"/>
              </a:rPr>
              <a:t> </a:t>
            </a:r>
            <a:r>
              <a:rPr lang="en-US" dirty="0">
                <a:latin typeface="Arial"/>
                <a:cs typeface="Arial"/>
              </a:rPr>
              <a:t>at least five thousand US dollars to LCIF or your district gives at least ten thousand US dollars </a:t>
            </a:r>
            <a:r>
              <a:rPr lang="en-US" b="0" i="0" dirty="0">
                <a:effectLst/>
                <a:latin typeface="Arial"/>
                <a:cs typeface="Arial"/>
              </a:rPr>
              <a:t>to LCIF in a Lion year.</a:t>
            </a:r>
            <a:r>
              <a:rPr lang="en-US" dirty="0">
                <a:latin typeface="Arial"/>
                <a:cs typeface="Arial"/>
              </a:rPr>
              <a:t> </a:t>
            </a:r>
            <a:endParaRPr lang="en-US" b="0" i="0" dirty="0">
              <a:effectLst/>
              <a:latin typeface="Arial" panose="020B0604020202020204" pitchFamily="34" charset="0"/>
              <a:cs typeface="Arial"/>
            </a:endParaRPr>
          </a:p>
          <a:p>
            <a:endParaRPr lang="en-US" dirty="0">
              <a:latin typeface="Lato"/>
              <a:cs typeface="Lato"/>
            </a:endParaRPr>
          </a:p>
          <a:p>
            <a:r>
              <a:rPr lang="en-US" b="0" i="0" dirty="0">
                <a:effectLst/>
                <a:latin typeface="Arial"/>
                <a:cs typeface="Arial"/>
              </a:rPr>
              <a:t>So, while you are donating to LCIF to help make an impact for people in need around the world,</a:t>
            </a:r>
            <a:r>
              <a:rPr lang="en-US" b="0" i="0" dirty="0">
                <a:effectLst/>
                <a:latin typeface="Lato"/>
                <a:ea typeface="Lato"/>
                <a:cs typeface="Lato"/>
              </a:rPr>
              <a:t> </a:t>
            </a:r>
            <a:r>
              <a:rPr lang="en-US" b="0" i="0" dirty="0">
                <a:effectLst/>
                <a:latin typeface="Arial"/>
                <a:cs typeface="Arial"/>
              </a:rPr>
              <a:t>you can also </a:t>
            </a:r>
            <a:r>
              <a:rPr lang="en-US" dirty="0">
                <a:latin typeface="Arial"/>
                <a:cs typeface="Arial"/>
              </a:rPr>
              <a:t>receive </a:t>
            </a:r>
            <a:r>
              <a:rPr lang="en-US" b="0" i="0" dirty="0">
                <a:effectLst/>
                <a:latin typeface="Arial"/>
                <a:cs typeface="Arial"/>
              </a:rPr>
              <a:t>some of that back to help in your local community. It’s a win-win.</a:t>
            </a:r>
            <a:endParaRPr lang="en-US" dirty="0"/>
          </a:p>
          <a:p>
            <a:br>
              <a:rPr lang="en-US" b="0" i="0" dirty="0">
                <a:effectLst/>
                <a:latin typeface="Lato" panose="020F0502020204030203" pitchFamily="34" charset="0"/>
                <a:cs typeface="Lato"/>
              </a:rPr>
            </a:br>
            <a:endParaRPr lang="en-US" i="1"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056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kern="100" dirty="0">
                <a:latin typeface="Aptos" panose="020B0004020202020204" pitchFamily="34" charset="0"/>
                <a:ea typeface="Times New Roman" panose="02020603050405020304" pitchFamily="18" charset="0"/>
                <a:cs typeface="Calibri" panose="020F0502020204030204" pitchFamily="34" charset="0"/>
              </a:rPr>
              <a:t>Terms and titles</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b="1" kern="100" dirty="0">
                <a:latin typeface="Aptos" panose="020B0004020202020204" pitchFamily="34" charset="0"/>
                <a:ea typeface="Times New Roman" panose="02020603050405020304" pitchFamily="18" charset="0"/>
                <a:cs typeface="Calibri" panose="020F0502020204030204" pitchFamily="34" charset="0"/>
              </a:rPr>
              <a:t>Grantee</a:t>
            </a:r>
            <a:r>
              <a:rPr lang="en-US" kern="100" dirty="0">
                <a:latin typeface="Aptos" panose="020B0004020202020204" pitchFamily="34" charset="0"/>
                <a:ea typeface="Times New Roman" panose="02020603050405020304" pitchFamily="18" charset="0"/>
                <a:cs typeface="Calibri" panose="020F0502020204030204" pitchFamily="34" charset="0"/>
              </a:rPr>
              <a:t>: the district, MD or club that submitted the application and was awarded to LCIF grant. Cannot be an individual Lion.</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b="1" kern="100" dirty="0">
                <a:latin typeface="Aptos" panose="020B0004020202020204" pitchFamily="34" charset="0"/>
                <a:ea typeface="Times New Roman" panose="02020603050405020304" pitchFamily="18" charset="0"/>
                <a:cs typeface="Calibri" panose="020F0502020204030204" pitchFamily="34" charset="0"/>
              </a:rPr>
              <a:t>Grant Administrator: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buFont typeface="+mj-lt"/>
              <a:buAutoNum type="alphaLcPeriod"/>
            </a:pPr>
            <a:r>
              <a:rPr lang="en-US" kern="100" dirty="0">
                <a:latin typeface="Aptos" panose="020B0004020202020204" pitchFamily="34" charset="0"/>
                <a:ea typeface="Times New Roman" panose="02020603050405020304" pitchFamily="18" charset="0"/>
                <a:cs typeface="Calibri" panose="020F0502020204030204" pitchFamily="34" charset="0"/>
              </a:rPr>
              <a:t>unless otherwise specified, If the grantee is a district, then the DG at the time the grant is approved is the GA. If the grantee is a MD, then the MCC is the GA.</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785372" lvl="1" indent="-302066">
              <a:buFont typeface="+mj-lt"/>
              <a:buAutoNum type="alphaLcPeriod"/>
            </a:pPr>
            <a:r>
              <a:rPr lang="en-US" kern="100" dirty="0">
                <a:latin typeface="Aptos" panose="020B0004020202020204" pitchFamily="34" charset="0"/>
                <a:ea typeface="Times New Roman" panose="02020603050405020304" pitchFamily="18" charset="0"/>
                <a:cs typeface="Calibri" panose="020F0502020204030204" pitchFamily="34" charset="0"/>
              </a:rPr>
              <a:t>GA manages the utilization of grant funds, project activities and reporting to LCIF</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b="1" kern="100" dirty="0">
                <a:latin typeface="Aptos" panose="020B0004020202020204" pitchFamily="34" charset="0"/>
                <a:ea typeface="Times New Roman" panose="02020603050405020304" pitchFamily="18" charset="0"/>
                <a:cs typeface="Calibri" panose="020F0502020204030204" pitchFamily="34" charset="0"/>
              </a:rPr>
              <a:t>Project Chairperson</a:t>
            </a:r>
            <a:r>
              <a:rPr lang="en-US" kern="100" dirty="0">
                <a:latin typeface="Aptos" panose="020B0004020202020204" pitchFamily="34" charset="0"/>
                <a:ea typeface="Times New Roman" panose="02020603050405020304" pitchFamily="18" charset="0"/>
                <a:cs typeface="Calibri" panose="020F0502020204030204" pitchFamily="34" charset="0"/>
              </a:rPr>
              <a:t>: GA assigns a Project Chairperson who will manage the day-to-day activities of the project.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kern="100" dirty="0">
                <a:latin typeface="Aptos" panose="020B0004020202020204" pitchFamily="34" charset="0"/>
                <a:ea typeface="Times New Roman" panose="02020603050405020304" pitchFamily="18" charset="0"/>
                <a:cs typeface="Calibri" panose="020F0502020204030204" pitchFamily="34" charset="0"/>
              </a:rPr>
              <a:t>Changes to the GA or PC must have prior LCIF approval.</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62480" indent="-362480">
              <a:buFont typeface="+mj-lt"/>
              <a:buAutoNum type="arabicPeriod"/>
            </a:pPr>
            <a:r>
              <a:rPr lang="en-US" b="1" kern="100" dirty="0">
                <a:latin typeface="Aptos" panose="020B0004020202020204" pitchFamily="34" charset="0"/>
                <a:ea typeface="Times New Roman" panose="02020603050405020304" pitchFamily="18" charset="0"/>
                <a:cs typeface="Calibri" panose="020F0502020204030204" pitchFamily="34" charset="0"/>
              </a:rPr>
              <a:t>Project Committee</a:t>
            </a:r>
            <a:r>
              <a:rPr lang="en-US" kern="100" dirty="0">
                <a:latin typeface="Aptos" panose="020B0004020202020204" pitchFamily="34" charset="0"/>
                <a:ea typeface="Times New Roman" panose="02020603050405020304" pitchFamily="18" charset="0"/>
                <a:cs typeface="Calibri" panose="020F0502020204030204" pitchFamily="34" charset="0"/>
              </a:rPr>
              <a:t>: GA, PC and other Lions and partners involved in the project’s activities.</a:t>
            </a:r>
            <a:endParaRPr lang="en-US"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67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individuals, we now have the Presidential LCIF Supporter pins for individual donations of at least fifty US dollars.</a:t>
            </a:r>
          </a:p>
          <a:p>
            <a:endParaRPr lang="en-US" dirty="0">
              <a:cs typeface="Calibri"/>
            </a:endParaRPr>
          </a:p>
          <a:p>
            <a:r>
              <a:rPr lang="en-US" dirty="0">
                <a:cs typeface="Calibri"/>
              </a:rPr>
              <a:t>Individuals can receive a presidential supporter pin each year and there are four levels.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34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individuals, we now have the Presidential LCIF Supporter pins for individual donations of at least fifty US dollars.</a:t>
            </a:r>
          </a:p>
          <a:p>
            <a:endParaRPr lang="en-US" dirty="0">
              <a:cs typeface="Calibri"/>
            </a:endParaRPr>
          </a:p>
          <a:p>
            <a:r>
              <a:rPr lang="en-US" dirty="0">
                <a:cs typeface="Calibri"/>
              </a:rPr>
              <a:t>Individuals can receive a presidential supporter pin each year and there are four levels.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47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691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7320831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372095754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2"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Open Sans Light"/>
            </a:endParaRPr>
          </a:p>
        </p:txBody>
      </p:sp>
    </p:spTree>
    <p:extLst>
      <p:ext uri="{BB962C8B-B14F-4D97-AF65-F5344CB8AC3E}">
        <p14:creationId xmlns:p14="http://schemas.microsoft.com/office/powerpoint/2010/main" val="3111574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77339815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98302281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sz="1800"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sz="180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22743081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1">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07038"/>
            <a:ext cx="11331573" cy="354965"/>
          </a:xfrm>
        </p:spPr>
        <p:txBody>
          <a:bodyPr lIns="0" tIns="0" rIns="0" bIns="0" anchor="t">
            <a:noAutofit/>
          </a:bodyPr>
          <a:lstStyle>
            <a:lvl1pPr>
              <a:lnSpc>
                <a:spcPct val="110000"/>
              </a:lnSpc>
              <a:defRPr sz="1801"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8" y="715581"/>
            <a:ext cx="11331575" cy="732220"/>
          </a:xfrm>
        </p:spPr>
        <p:txBody>
          <a:bodyPr/>
          <a:lstStyle>
            <a:lvl1pPr>
              <a:defRPr sz="48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8" y="1912714"/>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8" indent="-182888">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75" indent="-182888">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99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guide id="12" orient="horz" pos="12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CIF Logo W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16560"/>
            <a:ext cx="11331573" cy="914400"/>
          </a:xfrm>
        </p:spPr>
        <p:txBody>
          <a:bodyPr lIns="0" tIns="0" rIns="0" bIns="0" anchor="t">
            <a:noAutofit/>
          </a:bodyPr>
          <a:lstStyle>
            <a:lvl1pPr>
              <a:lnSpc>
                <a:spcPct val="85000"/>
              </a:lnSpc>
              <a:defRPr sz="5401" cap="none" spc="0" baseline="0">
                <a:solidFill>
                  <a:schemeClr val="accent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accent1"/>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7C30FFCA-AC15-074C-89F5-119A6E0A5742}"/>
              </a:ext>
            </a:extLst>
          </p:cNvPr>
          <p:cNvSpPr>
            <a:spLocks noGrp="1"/>
          </p:cNvSpPr>
          <p:nvPr>
            <p:ph type="body" sz="quarter" idx="10"/>
          </p:nvPr>
        </p:nvSpPr>
        <p:spPr>
          <a:xfrm>
            <a:off x="430218" y="2155783"/>
            <a:ext cx="11331575" cy="990600"/>
          </a:xfrm>
        </p:spPr>
        <p:txBody>
          <a:bodyPr/>
          <a:lstStyle>
            <a:lvl1pPr>
              <a:spcBef>
                <a:spcPts val="0"/>
              </a:spcBef>
              <a:spcAft>
                <a:spcPts val="1600"/>
              </a:spcAft>
              <a:defRPr sz="2000">
                <a:solidFill>
                  <a:schemeClr val="accent1"/>
                </a:solidFill>
              </a:defRPr>
            </a:lvl1pPr>
            <a:lvl2pPr>
              <a:spcAft>
                <a:spcPts val="1600"/>
              </a:spcAft>
              <a:defRPr sz="2000">
                <a:solidFill>
                  <a:schemeClr val="accent1"/>
                </a:solidFill>
              </a:defRPr>
            </a:lvl2pPr>
            <a:lvl3pPr>
              <a:spcAft>
                <a:spcPts val="1600"/>
              </a:spcAft>
              <a:defRPr sz="2000">
                <a:solidFill>
                  <a:schemeClr val="accent1"/>
                </a:solidFill>
              </a:defRPr>
            </a:lvl3pPr>
            <a:lvl4pPr>
              <a:spcAft>
                <a:spcPts val="1600"/>
              </a:spcAft>
              <a:defRPr sz="2000">
                <a:solidFill>
                  <a:schemeClr val="accent1"/>
                </a:solidFill>
              </a:defRPr>
            </a:lvl4pPr>
            <a:lvl5pPr>
              <a:spcAft>
                <a:spcPts val="1600"/>
              </a:spcAft>
              <a:defRPr sz="2000">
                <a:solidFill>
                  <a:schemeClr val="accent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94458883"/>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9" cy="1152144"/>
          </a:xfrm>
        </p:spPr>
        <p:txBody>
          <a:bodyPr anchor="t"/>
          <a:lstStyle>
            <a:lvl1pPr algn="ctr">
              <a:lnSpc>
                <a:spcPct val="130000"/>
              </a:lnSpc>
              <a:defRPr sz="1801" cap="all" spc="1001" baseline="0">
                <a:solidFill>
                  <a:schemeClr val="tx1"/>
                </a:solidFill>
              </a:defRPr>
            </a:lvl1pPr>
          </a:lstStyle>
          <a:p>
            <a:r>
              <a:rPr lang="en-US"/>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6004" y="5586983"/>
            <a:ext cx="5672137" cy="800369"/>
          </a:xfrm>
        </p:spPr>
        <p:txBody>
          <a:bodyPr anchor="t"/>
          <a:lstStyle>
            <a:lvl1pPr marL="0" indent="0" algn="ctr">
              <a:spcBef>
                <a:spcPts val="0"/>
              </a:spcBef>
              <a:spcAft>
                <a:spcPts val="1801"/>
              </a:spcAft>
              <a:buNone/>
              <a:defRPr sz="1401" cap="all" spc="1001" baseline="0">
                <a:solidFill>
                  <a:schemeClr val="tx1"/>
                </a:solidFill>
              </a:defRPr>
            </a:lvl1pPr>
            <a:lvl2pPr marL="457218" indent="0" algn="ctr">
              <a:buNone/>
              <a:defRPr sz="2000"/>
            </a:lvl2pPr>
            <a:lvl3pPr marL="914435" indent="0" algn="ctr">
              <a:buNone/>
              <a:defRPr sz="1801"/>
            </a:lvl3pPr>
            <a:lvl4pPr marL="1371651" indent="0" algn="ctr">
              <a:buNone/>
              <a:defRPr sz="1600"/>
            </a:lvl4pPr>
            <a:lvl5pPr marL="1828869" indent="0" algn="ctr">
              <a:buNone/>
              <a:defRPr sz="1600"/>
            </a:lvl5pPr>
            <a:lvl6pPr marL="2286085" indent="0" algn="ctr">
              <a:buNone/>
              <a:defRPr sz="1600"/>
            </a:lvl6pPr>
            <a:lvl7pPr marL="2743302" indent="0" algn="ctr">
              <a:buNone/>
              <a:defRPr sz="1600"/>
            </a:lvl7pPr>
            <a:lvl8pPr marL="3200520" indent="0" algn="ctr">
              <a:buNone/>
              <a:defRPr sz="1600"/>
            </a:lvl8pPr>
            <a:lvl9pPr marL="3657738" indent="0" algn="ctr">
              <a:buNone/>
              <a:defRPr sz="1600"/>
            </a:lvl9pPr>
          </a:lstStyle>
          <a:p>
            <a:r>
              <a:rPr lang="en-US"/>
              <a:t>Click to Enter date and location(10pt type and 5pt character spacing</a:t>
            </a:r>
          </a:p>
        </p:txBody>
      </p:sp>
    </p:spTree>
    <p:extLst>
      <p:ext uri="{BB962C8B-B14F-4D97-AF65-F5344CB8AC3E}">
        <p14:creationId xmlns:p14="http://schemas.microsoft.com/office/powerpoint/2010/main" val="250662617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8" y="478466"/>
            <a:ext cx="5665787" cy="2671762"/>
          </a:xfrm>
        </p:spPr>
        <p:txBody>
          <a:bodyPr anchor="t"/>
          <a:lstStyle>
            <a:lvl1pPr algn="l">
              <a:lnSpc>
                <a:spcPct val="80000"/>
              </a:lnSpc>
              <a:defRPr sz="6601" cap="none" spc="0" baseline="0">
                <a:solidFill>
                  <a:schemeClr val="tx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4120250212"/>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Left Bar Layou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1" y="1714500"/>
            <a:ext cx="5233988" cy="2903540"/>
          </a:xfrm>
        </p:spPr>
        <p:txBody>
          <a:bodyPr lIns="0" tIns="0" rIns="0" bIns="0">
            <a:noAutofit/>
          </a:bodyPr>
          <a:lstStyle>
            <a:lvl1pPr marL="0" indent="0" algn="l">
              <a:spcAft>
                <a:spcPts val="0"/>
              </a:spcAft>
              <a:buNone/>
              <a:defRPr sz="2601" b="1">
                <a:solidFill>
                  <a:schemeClr val="tx1"/>
                </a:solidFill>
              </a:defRPr>
            </a:lvl1pPr>
            <a:lvl2pPr marL="0" indent="0" algn="l">
              <a:spcAft>
                <a:spcPts val="1001"/>
              </a:spcAft>
              <a:buNone/>
              <a:defRPr sz="6601" b="1">
                <a:solidFill>
                  <a:schemeClr val="tx1"/>
                </a:solidFill>
              </a:defRPr>
            </a:lvl2pPr>
            <a:lvl3pPr marL="0" indent="0">
              <a:spcAft>
                <a:spcPts val="1200"/>
              </a:spcAft>
              <a:buSzPct val="115000"/>
              <a:buFontTx/>
              <a:buNone/>
              <a:defRPr sz="2000">
                <a:solidFill>
                  <a:schemeClr val="tx1"/>
                </a:solidFill>
              </a:defRPr>
            </a:lvl3pPr>
            <a:lvl4pPr marL="342913" indent="-342913" algn="l">
              <a:spcAft>
                <a:spcPts val="1200"/>
              </a:spcAft>
              <a:buSzPct val="115000"/>
              <a:buFontTx/>
              <a:buBlip>
                <a:blip r:embed="rId2"/>
              </a:buBlip>
              <a:tabLst/>
              <a:defRPr sz="2000">
                <a:solidFill>
                  <a:schemeClr val="tx1"/>
                </a:solidFill>
              </a:defRPr>
            </a:lvl4pPr>
            <a:lvl5pPr marL="0" indent="0" algn="l">
              <a:buSzPct val="90000"/>
              <a:buFont typeface="Wingdings" pitchFamily="2" charset="2"/>
              <a:buNone/>
              <a:tabLst/>
              <a:defRPr sz="1401">
                <a:solidFill>
                  <a:schemeClr val="tx1"/>
                </a:solidFill>
              </a:defRPr>
            </a:lvl5pPr>
          </a:lstStyle>
          <a:p>
            <a:pPr lvl="0"/>
            <a:r>
              <a:rPr lang="en-US"/>
              <a:t>First Level Indent</a:t>
            </a:r>
          </a:p>
          <a:p>
            <a:pPr lvl="1"/>
            <a:r>
              <a:rPr lang="en-US"/>
              <a:t>2nd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4040187" cy="319405"/>
          </a:xfrm>
          <a:prstGeom prst="rect">
            <a:avLst/>
          </a:prstGeom>
        </p:spPr>
        <p:txBody>
          <a:bodyPr vert="horz" lIns="0" tIns="0" rIns="0" bIns="0" rtlCol="0" anchor="ctr"/>
          <a:lstStyle>
            <a:lvl1pPr algn="l">
              <a:defRPr sz="1001">
                <a:solidFill>
                  <a:schemeClr val="tx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9" y="1714499"/>
            <a:ext cx="2813431" cy="998413"/>
          </a:xfrm>
        </p:spPr>
        <p:txBody>
          <a:bodyPr lIns="0" tIns="0" rIns="182880" bIns="0" anchor="t">
            <a:noAutofit/>
          </a:bodyPr>
          <a:lstStyle>
            <a:lvl1pPr algn="r">
              <a:lnSpc>
                <a:spcPct val="130000"/>
              </a:lnSpc>
              <a:defRPr sz="1801" cap="all" spc="7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998625985"/>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5">
          <p15:clr>
            <a:srgbClr val="FBAE40"/>
          </p15:clr>
        </p15:guide>
        <p15:guide id="4" pos="6491">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83502132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Generic Layout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16560"/>
            <a:ext cx="11331573" cy="914400"/>
          </a:xfrm>
        </p:spPr>
        <p:txBody>
          <a:bodyPr lIns="0" tIns="0" rIns="0" bIns="0" anchor="t">
            <a:noAutofit/>
          </a:bodyPr>
          <a:lstStyle>
            <a:lvl1pPr>
              <a:lnSpc>
                <a:spcPct val="110000"/>
              </a:lnSpc>
              <a:defRPr sz="1801" cap="all" spc="70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733B861-15DD-C049-9B3E-714B1EF8BA31}"/>
              </a:ext>
            </a:extLst>
          </p:cNvPr>
          <p:cNvSpPr>
            <a:spLocks noGrp="1"/>
          </p:cNvSpPr>
          <p:nvPr>
            <p:ph idx="1"/>
          </p:nvPr>
        </p:nvSpPr>
        <p:spPr>
          <a:noFill/>
        </p:spPr>
        <p:txBody>
          <a:bodyPr lIns="0" tIns="0" rIns="0" bIns="0">
            <a:noAutofit/>
          </a:bodyPr>
          <a:lstStyle>
            <a:lvl1pPr marL="0" indent="0">
              <a:buNone/>
              <a:defRPr sz="2601" b="1">
                <a:solidFill>
                  <a:schemeClr val="bg1"/>
                </a:solidFill>
              </a:defRPr>
            </a:lvl1pPr>
            <a:lvl2pPr marL="0" indent="0">
              <a:spcAft>
                <a:spcPts val="601"/>
              </a:spcAft>
              <a:buNone/>
              <a:defRPr sz="6601" b="1">
                <a:solidFill>
                  <a:schemeClr val="bg1"/>
                </a:solidFill>
              </a:defRPr>
            </a:lvl2pPr>
            <a:lvl3pPr marL="0" indent="0">
              <a:spcAft>
                <a:spcPts val="601"/>
              </a:spcAft>
              <a:buSzPct val="115000"/>
              <a:buFont typeface="Arial" panose="020B0604020202020204" pitchFamily="34" charset="0"/>
              <a:buNone/>
              <a:defRPr sz="2000">
                <a:solidFill>
                  <a:schemeClr val="bg1"/>
                </a:solidFill>
              </a:defRPr>
            </a:lvl3pPr>
            <a:lvl4pPr marL="342913" indent="-342913">
              <a:spcAft>
                <a:spcPts val="601"/>
              </a:spcAft>
              <a:buFontTx/>
              <a:buBlip>
                <a:blip r:embed="rId2"/>
              </a:buBlip>
              <a:tabLst/>
              <a:defRPr sz="2000">
                <a:solidFill>
                  <a:schemeClr val="bg1"/>
                </a:solidFill>
              </a:defRPr>
            </a:lvl4pPr>
            <a:lvl5pPr marL="0" indent="0" algn="l">
              <a:spcAft>
                <a:spcPts val="601"/>
              </a:spcAft>
              <a:buSzPct val="90000"/>
              <a:buFont typeface="Wingdings" pitchFamily="2" charset="2"/>
              <a:buNone/>
              <a:tabLst/>
              <a:defRPr sz="1401">
                <a:solidFill>
                  <a:schemeClr val="bg1"/>
                </a:solidFill>
              </a:defRPr>
            </a:lvl5pPr>
          </a:lstStyle>
          <a:p>
            <a:pPr lvl="0"/>
            <a:r>
              <a:rPr lang="en-US"/>
              <a:t>Click to edit Master text styles</a:t>
            </a:r>
          </a:p>
          <a:p>
            <a:pPr lvl="1"/>
            <a:r>
              <a:rPr lang="en-US"/>
              <a:t>Second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979490551"/>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961044540"/>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dirty="0"/>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941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CIF Logo W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85000"/>
              </a:lnSpc>
              <a:defRPr sz="5400" cap="none" spc="0" baseline="0">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accent1"/>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7C30FFCA-AC15-074C-89F5-119A6E0A5742}"/>
              </a:ext>
            </a:extLst>
          </p:cNvPr>
          <p:cNvSpPr>
            <a:spLocks noGrp="1"/>
          </p:cNvSpPr>
          <p:nvPr>
            <p:ph type="body" sz="quarter" idx="10"/>
          </p:nvPr>
        </p:nvSpPr>
        <p:spPr>
          <a:xfrm>
            <a:off x="430213" y="2155783"/>
            <a:ext cx="11331575" cy="990600"/>
          </a:xfrm>
        </p:spPr>
        <p:txBody>
          <a:bodyPr/>
          <a:lstStyle>
            <a:lvl1pPr>
              <a:spcBef>
                <a:spcPts val="0"/>
              </a:spcBef>
              <a:spcAft>
                <a:spcPts val="1600"/>
              </a:spcAft>
              <a:defRPr sz="2000">
                <a:solidFill>
                  <a:schemeClr val="accent1"/>
                </a:solidFill>
              </a:defRPr>
            </a:lvl1pPr>
            <a:lvl2pPr>
              <a:spcAft>
                <a:spcPts val="1600"/>
              </a:spcAft>
              <a:defRPr sz="2000">
                <a:solidFill>
                  <a:schemeClr val="accent1"/>
                </a:solidFill>
              </a:defRPr>
            </a:lvl2pPr>
            <a:lvl3pPr>
              <a:spcAft>
                <a:spcPts val="1600"/>
              </a:spcAft>
              <a:defRPr sz="2000">
                <a:solidFill>
                  <a:schemeClr val="accent1"/>
                </a:solidFill>
              </a:defRPr>
            </a:lvl3pPr>
            <a:lvl4pPr>
              <a:spcAft>
                <a:spcPts val="1600"/>
              </a:spcAft>
              <a:defRPr sz="2000">
                <a:solidFill>
                  <a:schemeClr val="accent1"/>
                </a:solidFill>
              </a:defRPr>
            </a:lvl4pPr>
            <a:lvl5pPr>
              <a:spcAft>
                <a:spcPts val="1600"/>
              </a:spcAft>
              <a:defRPr sz="2000">
                <a:solidFill>
                  <a:schemeClr val="accent1"/>
                </a:solidFill>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829832596"/>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date and location(10pt type and 5pt character spacing</a:t>
            </a:r>
          </a:p>
        </p:txBody>
      </p:sp>
    </p:spTree>
    <p:extLst>
      <p:ext uri="{BB962C8B-B14F-4D97-AF65-F5344CB8AC3E}">
        <p14:creationId xmlns:p14="http://schemas.microsoft.com/office/powerpoint/2010/main" val="384647824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3" y="478466"/>
            <a:ext cx="5665787" cy="2671762"/>
          </a:xfrm>
        </p:spPr>
        <p:txBody>
          <a:bodyPr anchor="t"/>
          <a:lstStyle>
            <a:lvl1pPr algn="l">
              <a:lnSpc>
                <a:spcPct val="80000"/>
              </a:lnSpc>
              <a:defRPr sz="6600" cap="none" spc="0" baseline="0">
                <a:solidFill>
                  <a:schemeClr val="tx1"/>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086319944"/>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Left Bar Layou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0" y="1714500"/>
            <a:ext cx="5233988" cy="2903540"/>
          </a:xfrm>
        </p:spPr>
        <p:txBody>
          <a:bodyPr lIns="0" tIns="0" rIns="0" bIns="0">
            <a:noAutofit/>
          </a:bodyPr>
          <a:lstStyle>
            <a:lvl1pPr marL="0" indent="0" algn="l">
              <a:spcAft>
                <a:spcPts val="0"/>
              </a:spcAft>
              <a:buNone/>
              <a:defRPr sz="2600" b="1">
                <a:solidFill>
                  <a:schemeClr val="tx1"/>
                </a:solidFill>
              </a:defRPr>
            </a:lvl1pPr>
            <a:lvl2pPr marL="0" indent="0" algn="l">
              <a:spcAft>
                <a:spcPts val="1000"/>
              </a:spcAft>
              <a:buNone/>
              <a:defRPr sz="6600" b="1">
                <a:solidFill>
                  <a:schemeClr val="tx1"/>
                </a:solidFill>
              </a:defRPr>
            </a:lvl2pPr>
            <a:lvl3pPr marL="0" indent="0">
              <a:spcAft>
                <a:spcPts val="1200"/>
              </a:spcAft>
              <a:buSzPct val="115000"/>
              <a:buFontTx/>
              <a:buNone/>
              <a:defRPr sz="2000">
                <a:solidFill>
                  <a:schemeClr val="tx1"/>
                </a:solidFill>
              </a:defRPr>
            </a:lvl3pPr>
            <a:lvl4pPr marL="342900" indent="-342900" algn="l">
              <a:spcAft>
                <a:spcPts val="1200"/>
              </a:spcAft>
              <a:buSzPct val="115000"/>
              <a:buFontTx/>
              <a:buBlip>
                <a:blip r:embed="rId2"/>
              </a:buBlip>
              <a:tabLst/>
              <a:defRPr sz="2000">
                <a:solidFill>
                  <a:schemeClr val="tx1"/>
                </a:solidFill>
              </a:defRPr>
            </a:lvl4pPr>
            <a:lvl5pPr marL="0" indent="0" algn="l">
              <a:buSzPct val="90000"/>
              <a:buFont typeface="Wingdings" pitchFamily="2" charset="2"/>
              <a:buNone/>
              <a:tabLst/>
              <a:defRPr sz="1400">
                <a:solidFill>
                  <a:schemeClr val="tx1"/>
                </a:solidFill>
              </a:defRPr>
            </a:lvl5pPr>
          </a:lstStyle>
          <a:p>
            <a:pPr lvl="0"/>
            <a:r>
              <a:rPr lang="en-US" dirty="0"/>
              <a:t>First Level Indent</a:t>
            </a:r>
          </a:p>
          <a:p>
            <a:pPr lvl="1"/>
            <a:r>
              <a:rPr lang="en-US" dirty="0"/>
              <a:t>2nd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4040187" cy="319405"/>
          </a:xfrm>
          <a:prstGeom prst="rect">
            <a:avLst/>
          </a:prstGeom>
        </p:spPr>
        <p:txBody>
          <a:bodyPr vert="horz" lIns="0" tIns="0" rIns="0" bIns="0" rtlCol="0" anchor="ctr"/>
          <a:lstStyle>
            <a:lvl1pPr algn="l">
              <a:defRPr sz="10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4" y="1714499"/>
            <a:ext cx="2813431" cy="998413"/>
          </a:xfrm>
        </p:spPr>
        <p:txBody>
          <a:bodyPr lIns="0" tIns="0" rIns="182880" bIns="0" anchor="t">
            <a:noAutofit/>
          </a:bodyPr>
          <a:lstStyle>
            <a:lvl1pPr algn="r">
              <a:lnSpc>
                <a:spcPct val="130000"/>
              </a:lnSpc>
              <a:defRPr sz="1800" cap="all" spc="700"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25074273"/>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4">
          <p15:clr>
            <a:srgbClr val="FBAE40"/>
          </p15:clr>
        </p15:guide>
        <p15:guide id="4" pos="6490">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Generic Layout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33B861-15DD-C049-9B3E-714B1EF8BA31}"/>
              </a:ext>
            </a:extLst>
          </p:cNvPr>
          <p:cNvSpPr>
            <a:spLocks noGrp="1"/>
          </p:cNvSpPr>
          <p:nvPr>
            <p:ph idx="1"/>
          </p:nvPr>
        </p:nvSpPr>
        <p:spPr>
          <a:noFill/>
        </p:spPr>
        <p:txBody>
          <a:bodyPr lIns="0" tIns="0" rIns="0" bIns="0">
            <a:noAutofit/>
          </a:bodyPr>
          <a:lstStyle>
            <a:lvl1pPr marL="0" indent="0">
              <a:buNone/>
              <a:defRPr sz="2600" b="1">
                <a:solidFill>
                  <a:schemeClr val="bg1"/>
                </a:solidFill>
              </a:defRPr>
            </a:lvl1pPr>
            <a:lvl2pPr marL="0" indent="0">
              <a:spcAft>
                <a:spcPts val="600"/>
              </a:spcAft>
              <a:buNone/>
              <a:defRPr sz="6600" b="1">
                <a:solidFill>
                  <a:schemeClr val="bg1"/>
                </a:solidFill>
              </a:defRPr>
            </a:lvl2pPr>
            <a:lvl3pPr marL="0" indent="0">
              <a:spcAft>
                <a:spcPts val="600"/>
              </a:spcAft>
              <a:buSzPct val="115000"/>
              <a:buFont typeface="Arial" panose="020B0604020202020204" pitchFamily="34" charset="0"/>
              <a:buNone/>
              <a:defRPr sz="2000">
                <a:solidFill>
                  <a:schemeClr val="bg1"/>
                </a:solidFill>
              </a:defRPr>
            </a:lvl3pPr>
            <a:lvl4pPr marL="342900" indent="-342900">
              <a:spcAft>
                <a:spcPts val="600"/>
              </a:spcAft>
              <a:buFontTx/>
              <a:buBlip>
                <a:blip r:embed="rId2"/>
              </a:buBlip>
              <a:tabLst/>
              <a:defRPr sz="2000">
                <a:solidFill>
                  <a:schemeClr val="bg1"/>
                </a:solidFill>
              </a:defRPr>
            </a:lvl4pPr>
            <a:lvl5pPr marL="0" indent="0" algn="l">
              <a:spcAft>
                <a:spcPts val="600"/>
              </a:spcAft>
              <a:buSzPct val="90000"/>
              <a:buFont typeface="Wingdings" pitchFamily="2" charset="2"/>
              <a:buNone/>
              <a:tabLst/>
              <a:defRPr sz="1400">
                <a:solidFill>
                  <a:schemeClr val="bg1"/>
                </a:solidFill>
              </a:defRPr>
            </a:lvl5pPr>
          </a:lstStyle>
          <a:p>
            <a:pPr lvl="0"/>
            <a:r>
              <a:rPr lang="en-US" dirty="0"/>
              <a:t>Click to edit Master text styles</a:t>
            </a:r>
          </a:p>
          <a:p>
            <a:pPr lvl="1"/>
            <a:r>
              <a:rPr lang="en-US" dirty="0"/>
              <a:t>Second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3564661134"/>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1545843330"/>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Reno Logo" descr="A picture containing transport, aircraft, balloon&#10;&#10;Description automatically generated">
            <a:extLst>
              <a:ext uri="{FF2B5EF4-FFF2-40B4-BE49-F238E27FC236}">
                <a16:creationId xmlns:a16="http://schemas.microsoft.com/office/drawing/2014/main" id="{21C25014-A75C-2D20-32EC-C3D7C9E28200}"/>
              </a:ext>
            </a:extLst>
          </p:cNvPr>
          <p:cNvPicPr>
            <a:picLocks noChangeAspect="1"/>
          </p:cNvPicPr>
          <p:nvPr userDrawn="1"/>
        </p:nvPicPr>
        <p:blipFill>
          <a:blip r:embed="rId2"/>
          <a:stretch>
            <a:fillRect/>
          </a:stretch>
        </p:blipFill>
        <p:spPr>
          <a:xfrm>
            <a:off x="10724322" y="187381"/>
            <a:ext cx="1331844" cy="1183862"/>
          </a:xfrm>
          <a:prstGeom prst="rect">
            <a:avLst/>
          </a:prstGeom>
        </p:spPr>
      </p:pic>
      <p:pic>
        <p:nvPicPr>
          <p:cNvPr id="6" name="Forum Logo" descr="Logo, company name&#10;&#10;Description automatically generated">
            <a:extLst>
              <a:ext uri="{FF2B5EF4-FFF2-40B4-BE49-F238E27FC236}">
                <a16:creationId xmlns:a16="http://schemas.microsoft.com/office/drawing/2014/main" id="{F49188E2-B791-41A5-DA50-AC21CB7E5781}"/>
              </a:ext>
            </a:extLst>
          </p:cNvPr>
          <p:cNvPicPr>
            <a:picLocks noChangeAspect="1"/>
          </p:cNvPicPr>
          <p:nvPr userDrawn="1"/>
        </p:nvPicPr>
        <p:blipFill>
          <a:blip r:embed="rId3"/>
          <a:stretch>
            <a:fillRect/>
          </a:stretch>
        </p:blipFill>
        <p:spPr>
          <a:xfrm>
            <a:off x="235222" y="187380"/>
            <a:ext cx="1725061" cy="1284068"/>
          </a:xfrm>
          <a:prstGeom prst="rect">
            <a:avLst/>
          </a:prstGeom>
        </p:spPr>
      </p:pic>
      <p:sp>
        <p:nvSpPr>
          <p:cNvPr id="7" name="Footer Box">
            <a:extLst>
              <a:ext uri="{FF2B5EF4-FFF2-40B4-BE49-F238E27FC236}">
                <a16:creationId xmlns:a16="http://schemas.microsoft.com/office/drawing/2014/main" id="{7924B21A-ED2B-906A-98C8-EA2606267478}"/>
              </a:ext>
            </a:extLst>
          </p:cNvPr>
          <p:cNvSpPr/>
          <p:nvPr userDrawn="1"/>
        </p:nvSpPr>
        <p:spPr>
          <a:xfrm>
            <a:off x="0" y="6544482"/>
            <a:ext cx="12192000" cy="51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Line">
            <a:extLst>
              <a:ext uri="{FF2B5EF4-FFF2-40B4-BE49-F238E27FC236}">
                <a16:creationId xmlns:a16="http://schemas.microsoft.com/office/drawing/2014/main" id="{A4D1D00D-1794-81CC-5B1A-C4E1253E0FF3}"/>
              </a:ext>
            </a:extLst>
          </p:cNvPr>
          <p:cNvSpPr/>
          <p:nvPr userDrawn="1"/>
        </p:nvSpPr>
        <p:spPr>
          <a:xfrm>
            <a:off x="-1" y="6498763"/>
            <a:ext cx="1219200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Footer Text">
            <a:extLst>
              <a:ext uri="{FF2B5EF4-FFF2-40B4-BE49-F238E27FC236}">
                <a16:creationId xmlns:a16="http://schemas.microsoft.com/office/drawing/2014/main" id="{A57CC61A-3BEC-8FC7-8D90-7B79E9CD4CA8}"/>
              </a:ext>
            </a:extLst>
          </p:cNvPr>
          <p:cNvSpPr txBox="1">
            <a:spLocks/>
          </p:cNvSpPr>
          <p:nvPr userDrawn="1"/>
        </p:nvSpPr>
        <p:spPr>
          <a:xfrm>
            <a:off x="3684586" y="6576040"/>
            <a:ext cx="48228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dirty="0">
                <a:solidFill>
                  <a:schemeClr val="bg1"/>
                </a:solidFill>
              </a:rPr>
              <a:t>Up and Away With Leadership #</a:t>
            </a:r>
            <a:r>
              <a:rPr lang="en-US" sz="2000" b="1" dirty="0" err="1">
                <a:solidFill>
                  <a:schemeClr val="bg1"/>
                </a:solidFill>
              </a:rPr>
              <a:t>LionsForum</a:t>
            </a:r>
            <a:endParaRPr lang="en-US" sz="2000" b="1" dirty="0">
              <a:solidFill>
                <a:schemeClr val="bg1"/>
              </a:solidFill>
            </a:endParaRPr>
          </a:p>
        </p:txBody>
      </p:sp>
    </p:spTree>
    <p:extLst>
      <p:ext uri="{BB962C8B-B14F-4D97-AF65-F5344CB8AC3E}">
        <p14:creationId xmlns:p14="http://schemas.microsoft.com/office/powerpoint/2010/main" val="321703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665890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486913537"/>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974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479552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322662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306970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455557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748529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226981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133612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854619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63864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0947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921005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41449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393505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84293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756461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903061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8994364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69384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95752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62628046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796158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251015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242105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929643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2115396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6157233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703501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687678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941629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2726052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009628532"/>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1068375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227075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086078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3200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233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020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365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48320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09058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59456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1998598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33792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884453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5871624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591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604912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1388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dirty="0"/>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20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CIF Logo W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85000"/>
              </a:lnSpc>
              <a:defRPr sz="5400" cap="none" spc="0" baseline="0">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accent1"/>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7C30FFCA-AC15-074C-89F5-119A6E0A5742}"/>
              </a:ext>
            </a:extLst>
          </p:cNvPr>
          <p:cNvSpPr>
            <a:spLocks noGrp="1"/>
          </p:cNvSpPr>
          <p:nvPr>
            <p:ph type="body" sz="quarter" idx="10"/>
          </p:nvPr>
        </p:nvSpPr>
        <p:spPr>
          <a:xfrm>
            <a:off x="430213" y="2155783"/>
            <a:ext cx="11331575" cy="990600"/>
          </a:xfrm>
        </p:spPr>
        <p:txBody>
          <a:bodyPr/>
          <a:lstStyle>
            <a:lvl1pPr>
              <a:spcBef>
                <a:spcPts val="0"/>
              </a:spcBef>
              <a:spcAft>
                <a:spcPts val="1600"/>
              </a:spcAft>
              <a:defRPr sz="2000">
                <a:solidFill>
                  <a:schemeClr val="accent1"/>
                </a:solidFill>
              </a:defRPr>
            </a:lvl1pPr>
            <a:lvl2pPr>
              <a:spcAft>
                <a:spcPts val="1600"/>
              </a:spcAft>
              <a:defRPr sz="2000">
                <a:solidFill>
                  <a:schemeClr val="accent1"/>
                </a:solidFill>
              </a:defRPr>
            </a:lvl2pPr>
            <a:lvl3pPr>
              <a:spcAft>
                <a:spcPts val="1600"/>
              </a:spcAft>
              <a:defRPr sz="2000">
                <a:solidFill>
                  <a:schemeClr val="accent1"/>
                </a:solidFill>
              </a:defRPr>
            </a:lvl3pPr>
            <a:lvl4pPr>
              <a:spcAft>
                <a:spcPts val="1600"/>
              </a:spcAft>
              <a:defRPr sz="2000">
                <a:solidFill>
                  <a:schemeClr val="accent1"/>
                </a:solidFill>
              </a:defRPr>
            </a:lvl4pPr>
            <a:lvl5pPr>
              <a:spcAft>
                <a:spcPts val="1600"/>
              </a:spcAft>
              <a:defRPr sz="2000">
                <a:solidFill>
                  <a:schemeClr val="accent1"/>
                </a:solidFill>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298927318"/>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date and location(10pt type and 5pt character spacing</a:t>
            </a:r>
          </a:p>
        </p:txBody>
      </p:sp>
    </p:spTree>
    <p:extLst>
      <p:ext uri="{BB962C8B-B14F-4D97-AF65-F5344CB8AC3E}">
        <p14:creationId xmlns:p14="http://schemas.microsoft.com/office/powerpoint/2010/main" val="312944808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3" y="478466"/>
            <a:ext cx="5665787" cy="2671762"/>
          </a:xfrm>
        </p:spPr>
        <p:txBody>
          <a:bodyPr anchor="t"/>
          <a:lstStyle>
            <a:lvl1pPr algn="l">
              <a:lnSpc>
                <a:spcPct val="80000"/>
              </a:lnSpc>
              <a:defRPr sz="6600" cap="none" spc="0" baseline="0">
                <a:solidFill>
                  <a:schemeClr val="tx1"/>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064997948"/>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6436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Left Bar Layou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0" y="1714500"/>
            <a:ext cx="5233988" cy="2903540"/>
          </a:xfrm>
        </p:spPr>
        <p:txBody>
          <a:bodyPr lIns="0" tIns="0" rIns="0" bIns="0">
            <a:noAutofit/>
          </a:bodyPr>
          <a:lstStyle>
            <a:lvl1pPr marL="0" indent="0" algn="l">
              <a:spcAft>
                <a:spcPts val="0"/>
              </a:spcAft>
              <a:buNone/>
              <a:defRPr sz="2600" b="1">
                <a:solidFill>
                  <a:schemeClr val="tx1"/>
                </a:solidFill>
              </a:defRPr>
            </a:lvl1pPr>
            <a:lvl2pPr marL="0" indent="0" algn="l">
              <a:spcAft>
                <a:spcPts val="1000"/>
              </a:spcAft>
              <a:buNone/>
              <a:defRPr sz="6600" b="1">
                <a:solidFill>
                  <a:schemeClr val="tx1"/>
                </a:solidFill>
              </a:defRPr>
            </a:lvl2pPr>
            <a:lvl3pPr marL="0" indent="0">
              <a:spcAft>
                <a:spcPts val="1200"/>
              </a:spcAft>
              <a:buSzPct val="115000"/>
              <a:buFontTx/>
              <a:buNone/>
              <a:defRPr sz="2000">
                <a:solidFill>
                  <a:schemeClr val="tx1"/>
                </a:solidFill>
              </a:defRPr>
            </a:lvl3pPr>
            <a:lvl4pPr marL="342900" indent="-342900" algn="l">
              <a:spcAft>
                <a:spcPts val="1200"/>
              </a:spcAft>
              <a:buSzPct val="115000"/>
              <a:buFontTx/>
              <a:buBlip>
                <a:blip r:embed="rId2"/>
              </a:buBlip>
              <a:tabLst/>
              <a:defRPr sz="2000">
                <a:solidFill>
                  <a:schemeClr val="tx1"/>
                </a:solidFill>
              </a:defRPr>
            </a:lvl4pPr>
            <a:lvl5pPr marL="0" indent="0" algn="l">
              <a:buSzPct val="90000"/>
              <a:buFont typeface="Wingdings" pitchFamily="2" charset="2"/>
              <a:buNone/>
              <a:tabLst/>
              <a:defRPr sz="1400">
                <a:solidFill>
                  <a:schemeClr val="tx1"/>
                </a:solidFill>
              </a:defRPr>
            </a:lvl5pPr>
          </a:lstStyle>
          <a:p>
            <a:pPr lvl="0"/>
            <a:r>
              <a:rPr lang="en-US" dirty="0"/>
              <a:t>First Level Indent</a:t>
            </a:r>
          </a:p>
          <a:p>
            <a:pPr lvl="1"/>
            <a:r>
              <a:rPr lang="en-US" dirty="0"/>
              <a:t>2nd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4040187" cy="319405"/>
          </a:xfrm>
          <a:prstGeom prst="rect">
            <a:avLst/>
          </a:prstGeom>
        </p:spPr>
        <p:txBody>
          <a:bodyPr vert="horz" lIns="0" tIns="0" rIns="0" bIns="0" rtlCol="0" anchor="ctr"/>
          <a:lstStyle>
            <a:lvl1pPr algn="l">
              <a:defRPr sz="10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4" y="1714499"/>
            <a:ext cx="2813431" cy="998413"/>
          </a:xfrm>
        </p:spPr>
        <p:txBody>
          <a:bodyPr lIns="0" tIns="0" rIns="182880" bIns="0" anchor="t">
            <a:noAutofit/>
          </a:bodyPr>
          <a:lstStyle>
            <a:lvl1pPr algn="r">
              <a:lnSpc>
                <a:spcPct val="130000"/>
              </a:lnSpc>
              <a:defRPr sz="1800" cap="all" spc="700"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80147380"/>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4">
          <p15:clr>
            <a:srgbClr val="FBAE40"/>
          </p15:clr>
        </p15:guide>
        <p15:guide id="4" pos="6490">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Generic Layout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33B861-15DD-C049-9B3E-714B1EF8BA31}"/>
              </a:ext>
            </a:extLst>
          </p:cNvPr>
          <p:cNvSpPr>
            <a:spLocks noGrp="1"/>
          </p:cNvSpPr>
          <p:nvPr>
            <p:ph idx="1"/>
          </p:nvPr>
        </p:nvSpPr>
        <p:spPr>
          <a:noFill/>
        </p:spPr>
        <p:txBody>
          <a:bodyPr lIns="0" tIns="0" rIns="0" bIns="0">
            <a:noAutofit/>
          </a:bodyPr>
          <a:lstStyle>
            <a:lvl1pPr marL="0" indent="0">
              <a:buNone/>
              <a:defRPr sz="2600" b="1">
                <a:solidFill>
                  <a:schemeClr val="bg1"/>
                </a:solidFill>
              </a:defRPr>
            </a:lvl1pPr>
            <a:lvl2pPr marL="0" indent="0">
              <a:spcAft>
                <a:spcPts val="600"/>
              </a:spcAft>
              <a:buNone/>
              <a:defRPr sz="6600" b="1">
                <a:solidFill>
                  <a:schemeClr val="bg1"/>
                </a:solidFill>
              </a:defRPr>
            </a:lvl2pPr>
            <a:lvl3pPr marL="0" indent="0">
              <a:spcAft>
                <a:spcPts val="600"/>
              </a:spcAft>
              <a:buSzPct val="115000"/>
              <a:buFont typeface="Arial" panose="020B0604020202020204" pitchFamily="34" charset="0"/>
              <a:buNone/>
              <a:defRPr sz="2000">
                <a:solidFill>
                  <a:schemeClr val="bg1"/>
                </a:solidFill>
              </a:defRPr>
            </a:lvl3pPr>
            <a:lvl4pPr marL="342900" indent="-342900">
              <a:spcAft>
                <a:spcPts val="600"/>
              </a:spcAft>
              <a:buFontTx/>
              <a:buBlip>
                <a:blip r:embed="rId2"/>
              </a:buBlip>
              <a:tabLst/>
              <a:defRPr sz="2000">
                <a:solidFill>
                  <a:schemeClr val="bg1"/>
                </a:solidFill>
              </a:defRPr>
            </a:lvl4pPr>
            <a:lvl5pPr marL="0" indent="0" algn="l">
              <a:spcAft>
                <a:spcPts val="600"/>
              </a:spcAft>
              <a:buSzPct val="90000"/>
              <a:buFont typeface="Wingdings" pitchFamily="2" charset="2"/>
              <a:buNone/>
              <a:tabLst/>
              <a:defRPr sz="1400">
                <a:solidFill>
                  <a:schemeClr val="bg1"/>
                </a:solidFill>
              </a:defRPr>
            </a:lvl5pPr>
          </a:lstStyle>
          <a:p>
            <a:pPr lvl="0"/>
            <a:r>
              <a:rPr lang="en-US" dirty="0"/>
              <a:t>Click to edit Master text styles</a:t>
            </a:r>
          </a:p>
          <a:p>
            <a:pPr lvl="1"/>
            <a:r>
              <a:rPr lang="en-US" dirty="0"/>
              <a:t>Second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549575897"/>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3981910888"/>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sz="180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sz="180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spTree>
    <p:extLst>
      <p:ext uri="{BB962C8B-B14F-4D97-AF65-F5344CB8AC3E}">
        <p14:creationId xmlns:p14="http://schemas.microsoft.com/office/powerpoint/2010/main" val="6380106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8" Type="http://schemas.openxmlformats.org/officeDocument/2006/relationships/slideLayout" Target="../slideLayouts/slideLayout37.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theme" Target="../theme/theme5.xml"/><Relationship Id="rId20" Type="http://schemas.openxmlformats.org/officeDocument/2006/relationships/slideLayout" Target="../slideLayouts/slideLayout49.xml"/><Relationship Id="rId41"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47835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41030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8" y="375924"/>
            <a:ext cx="11337925" cy="60350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8" y="1447800"/>
            <a:ext cx="11337925" cy="4879846"/>
          </a:xfrm>
          <a:prstGeom prst="rect">
            <a:avLst/>
          </a:prstGeom>
        </p:spPr>
        <p:txBody>
          <a:bodyPr vert="horz" lIns="0" tIns="0" rIns="0" bIns="0" rtlCol="0">
            <a:noAutofit/>
          </a:bodyPr>
          <a:lstStyle/>
          <a:p>
            <a:pPr lvl="0"/>
            <a:r>
              <a:rPr lang="en-US"/>
              <a:t>Click to edit Master text styles</a:t>
            </a:r>
          </a:p>
          <a:p>
            <a:pPr lvl="2"/>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94452345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hf hdr="0" ftr="0" dt="0"/>
  <p:txStyles>
    <p:titleStyle>
      <a:lvl1pPr algn="l" defTabSz="914435" rtl="0" eaLnBrk="1" latinLnBrk="0" hangingPunct="1">
        <a:lnSpc>
          <a:spcPct val="130000"/>
        </a:lnSpc>
        <a:spcBef>
          <a:spcPct val="0"/>
        </a:spcBef>
        <a:buNone/>
        <a:defRPr sz="1801" kern="1200" cap="all" spc="1001" baseline="0">
          <a:solidFill>
            <a:schemeClr val="tx1"/>
          </a:solidFill>
          <a:latin typeface="+mj-lt"/>
          <a:ea typeface="+mj-ea"/>
          <a:cs typeface="+mj-cs"/>
        </a:defRPr>
      </a:lvl1pPr>
    </p:titleStyle>
    <p:bodyStyle>
      <a:lvl1pPr marL="0" indent="0" algn="l" defTabSz="914435" rtl="0" eaLnBrk="1" latinLnBrk="0" hangingPunct="1">
        <a:lnSpc>
          <a:spcPct val="90000"/>
        </a:lnSpc>
        <a:spcBef>
          <a:spcPts val="1001"/>
        </a:spcBef>
        <a:spcAft>
          <a:spcPts val="601"/>
        </a:spcAft>
        <a:buFont typeface="Arial" panose="020B0604020202020204" pitchFamily="34" charset="0"/>
        <a:buNone/>
        <a:defRPr sz="2400" kern="1200">
          <a:solidFill>
            <a:schemeClr val="tx1"/>
          </a:solidFill>
          <a:latin typeface="+mn-lt"/>
          <a:ea typeface="+mn-ea"/>
          <a:cs typeface="+mn-cs"/>
        </a:defRPr>
      </a:lvl1pPr>
      <a:lvl2pPr marL="0" indent="0" algn="l" defTabSz="914435" rtl="0" eaLnBrk="1" latinLnBrk="0" hangingPunct="1">
        <a:lnSpc>
          <a:spcPct val="90000"/>
        </a:lnSpc>
        <a:spcBef>
          <a:spcPts val="500"/>
        </a:spcBef>
        <a:spcAft>
          <a:spcPts val="601"/>
        </a:spcAft>
        <a:buFont typeface="Arial" panose="020B0604020202020204" pitchFamily="34" charset="0"/>
        <a:buNone/>
        <a:defRPr sz="1801" kern="1200">
          <a:solidFill>
            <a:schemeClr val="tx1"/>
          </a:solidFill>
          <a:latin typeface="+mn-lt"/>
          <a:ea typeface="+mn-ea"/>
          <a:cs typeface="+mn-cs"/>
        </a:defRPr>
      </a:lvl2pPr>
      <a:lvl3pPr marL="0" indent="0" algn="l" defTabSz="914435" rtl="0" eaLnBrk="1" latinLnBrk="0" hangingPunct="1">
        <a:lnSpc>
          <a:spcPct val="90000"/>
        </a:lnSpc>
        <a:spcBef>
          <a:spcPts val="500"/>
        </a:spcBef>
        <a:spcAft>
          <a:spcPts val="601"/>
        </a:spcAft>
        <a:buFont typeface="Arial" panose="020B0604020202020204" pitchFamily="34" charset="0"/>
        <a:buNone/>
        <a:tabLst/>
        <a:defRPr sz="2000" kern="1200">
          <a:solidFill>
            <a:schemeClr val="tx1"/>
          </a:solidFill>
          <a:latin typeface="+mn-lt"/>
          <a:ea typeface="+mn-ea"/>
          <a:cs typeface="+mn-cs"/>
        </a:defRPr>
      </a:lvl3pPr>
      <a:lvl4pPr marL="0" indent="0" algn="l" defTabSz="914435" rtl="0" eaLnBrk="1" latinLnBrk="0" hangingPunct="1">
        <a:lnSpc>
          <a:spcPct val="90000"/>
        </a:lnSpc>
        <a:spcBef>
          <a:spcPts val="500"/>
        </a:spcBef>
        <a:spcAft>
          <a:spcPts val="1200"/>
        </a:spcAft>
        <a:buFont typeface="Arial" panose="020B0604020202020204" pitchFamily="34" charset="0"/>
        <a:buNone/>
        <a:tabLst/>
        <a:defRPr sz="1401" kern="1200">
          <a:solidFill>
            <a:schemeClr val="tx1"/>
          </a:solidFill>
          <a:latin typeface="+mn-lt"/>
          <a:ea typeface="+mn-ea"/>
          <a:cs typeface="+mn-cs"/>
        </a:defRPr>
      </a:lvl4pPr>
      <a:lvl5pPr marL="0" indent="0" algn="l" defTabSz="914435"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96"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913"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129"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345"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35" rtl="0" eaLnBrk="1" latinLnBrk="0" hangingPunct="1">
        <a:defRPr sz="1801" kern="1200">
          <a:solidFill>
            <a:schemeClr val="tx1"/>
          </a:solidFill>
          <a:latin typeface="+mn-lt"/>
          <a:ea typeface="+mn-ea"/>
          <a:cs typeface="+mn-cs"/>
        </a:defRPr>
      </a:lvl1pPr>
      <a:lvl2pPr marL="457218" algn="l" defTabSz="914435" rtl="0" eaLnBrk="1" latinLnBrk="0" hangingPunct="1">
        <a:defRPr sz="1801" kern="1200">
          <a:solidFill>
            <a:schemeClr val="tx1"/>
          </a:solidFill>
          <a:latin typeface="+mn-lt"/>
          <a:ea typeface="+mn-ea"/>
          <a:cs typeface="+mn-cs"/>
        </a:defRPr>
      </a:lvl2pPr>
      <a:lvl3pPr marL="914435" algn="l" defTabSz="914435" rtl="0" eaLnBrk="1" latinLnBrk="0" hangingPunct="1">
        <a:defRPr sz="1801" kern="1200">
          <a:solidFill>
            <a:schemeClr val="tx1"/>
          </a:solidFill>
          <a:latin typeface="+mn-lt"/>
          <a:ea typeface="+mn-ea"/>
          <a:cs typeface="+mn-cs"/>
        </a:defRPr>
      </a:lvl3pPr>
      <a:lvl4pPr marL="1371651" algn="l" defTabSz="914435" rtl="0" eaLnBrk="1" latinLnBrk="0" hangingPunct="1">
        <a:defRPr sz="1801" kern="1200">
          <a:solidFill>
            <a:schemeClr val="tx1"/>
          </a:solidFill>
          <a:latin typeface="+mn-lt"/>
          <a:ea typeface="+mn-ea"/>
          <a:cs typeface="+mn-cs"/>
        </a:defRPr>
      </a:lvl4pPr>
      <a:lvl5pPr marL="1828869" algn="l" defTabSz="914435" rtl="0" eaLnBrk="1" latinLnBrk="0" hangingPunct="1">
        <a:defRPr sz="1801" kern="1200">
          <a:solidFill>
            <a:schemeClr val="tx1"/>
          </a:solidFill>
          <a:latin typeface="+mn-lt"/>
          <a:ea typeface="+mn-ea"/>
          <a:cs typeface="+mn-cs"/>
        </a:defRPr>
      </a:lvl5pPr>
      <a:lvl6pPr marL="2286085" algn="l" defTabSz="914435" rtl="0" eaLnBrk="1" latinLnBrk="0" hangingPunct="1">
        <a:defRPr sz="1801" kern="1200">
          <a:solidFill>
            <a:schemeClr val="tx1"/>
          </a:solidFill>
          <a:latin typeface="+mn-lt"/>
          <a:ea typeface="+mn-ea"/>
          <a:cs typeface="+mn-cs"/>
        </a:defRPr>
      </a:lvl6pPr>
      <a:lvl7pPr marL="2743302" algn="l" defTabSz="914435" rtl="0" eaLnBrk="1" latinLnBrk="0" hangingPunct="1">
        <a:defRPr sz="1801" kern="1200">
          <a:solidFill>
            <a:schemeClr val="tx1"/>
          </a:solidFill>
          <a:latin typeface="+mn-lt"/>
          <a:ea typeface="+mn-ea"/>
          <a:cs typeface="+mn-cs"/>
        </a:defRPr>
      </a:lvl7pPr>
      <a:lvl8pPr marL="3200520" algn="l" defTabSz="914435" rtl="0" eaLnBrk="1" latinLnBrk="0" hangingPunct="1">
        <a:defRPr sz="1801" kern="1200">
          <a:solidFill>
            <a:schemeClr val="tx1"/>
          </a:solidFill>
          <a:latin typeface="+mn-lt"/>
          <a:ea typeface="+mn-ea"/>
          <a:cs typeface="+mn-cs"/>
        </a:defRPr>
      </a:lvl8pPr>
      <a:lvl9pPr marL="3657738" algn="l" defTabSz="914435"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0">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dirty="0"/>
              <a:t>Click to edit Master text styles</a:t>
            </a:r>
          </a:p>
          <a:p>
            <a:pPr lvl="2"/>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10604617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6" r:id="rId8"/>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05042282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dirty="0"/>
              <a:t>Click to edit Master text styles</a:t>
            </a:r>
          </a:p>
          <a:p>
            <a:pPr lvl="2"/>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110646896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3.xml"/><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5.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5.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72036F92-75D7-9423-4DE7-7A7A5E74F2EA}"/>
              </a:ext>
            </a:extLst>
          </p:cNvPr>
          <p:cNvPicPr>
            <a:picLocks noChangeAspect="1"/>
          </p:cNvPicPr>
          <p:nvPr/>
        </p:nvPicPr>
        <p:blipFill>
          <a:blip r:embed="rId3"/>
          <a:stretch>
            <a:fillRect/>
          </a:stretch>
        </p:blipFill>
        <p:spPr>
          <a:xfrm>
            <a:off x="0" y="602"/>
            <a:ext cx="12192000" cy="6856795"/>
          </a:xfrm>
          <a:prstGeom prst="rect">
            <a:avLst/>
          </a:prstGeom>
        </p:spPr>
      </p:pic>
      <p:sp>
        <p:nvSpPr>
          <p:cNvPr id="2" name="Slide Number Placeholder 1">
            <a:extLst>
              <a:ext uri="{FF2B5EF4-FFF2-40B4-BE49-F238E27FC236}">
                <a16:creationId xmlns:a16="http://schemas.microsoft.com/office/drawing/2014/main" id="{BAD27795-036E-F714-6CBD-4346362BF8FF}"/>
              </a:ext>
            </a:extLst>
          </p:cNvPr>
          <p:cNvSpPr>
            <a:spLocks noGrp="1"/>
          </p:cNvSpPr>
          <p:nvPr/>
        </p:nvSpPr>
        <p:spPr>
          <a:xfrm>
            <a:off x="8610603" y="6300787"/>
            <a:ext cx="3157538"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smtClean="0">
                <a:ln>
                  <a:noFill/>
                </a:ln>
                <a:solidFill>
                  <a:srgbClr val="002F87">
                    <a:lumMod val="60000"/>
                    <a:lumOff val="40000"/>
                  </a:srgbClr>
                </a:solidFill>
                <a:effectLst/>
                <a:uLnTx/>
                <a:uFillTx/>
                <a:latin typeface="Segoe UI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2F87">
                  <a:lumMod val="60000"/>
                  <a:lumOff val="40000"/>
                </a:srgbClr>
              </a:solidFill>
              <a:effectLst/>
              <a:uLnTx/>
              <a:uFillTx/>
              <a:latin typeface="Segoe UI Semibold"/>
              <a:ea typeface="+mn-ea"/>
              <a:cs typeface="+mn-cs"/>
            </a:endParaRPr>
          </a:p>
        </p:txBody>
      </p:sp>
      <p:sp>
        <p:nvSpPr>
          <p:cNvPr id="3" name="Background - Overlay">
            <a:extLst>
              <a:ext uri="{FF2B5EF4-FFF2-40B4-BE49-F238E27FC236}">
                <a16:creationId xmlns:a16="http://schemas.microsoft.com/office/drawing/2014/main" id="{B886D20D-845C-F9F2-DE75-72174F6C2579}"/>
              </a:ext>
            </a:extLst>
          </p:cNvPr>
          <p:cNvSpPr>
            <a:spLocks/>
          </p:cNvSpPr>
          <p:nvPr/>
        </p:nvSpPr>
        <p:spPr>
          <a:xfrm>
            <a:off x="1" y="-736"/>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6" name="Page Number - White">
            <a:extLst>
              <a:ext uri="{FF2B5EF4-FFF2-40B4-BE49-F238E27FC236}">
                <a16:creationId xmlns:a16="http://schemas.microsoft.com/office/drawing/2014/main" id="{A8555F43-18B2-9B98-552E-13203FD517E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wrap="square"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Segoe UI Semibold"/>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1</a:t>
            </a:fld>
            <a:endParaRPr kumimoji="0" lang="en-US" sz="10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7" name="Picture 6">
            <a:extLst>
              <a:ext uri="{FF2B5EF4-FFF2-40B4-BE49-F238E27FC236}">
                <a16:creationId xmlns:a16="http://schemas.microsoft.com/office/drawing/2014/main" id="{F79770A0-4D48-01BB-0388-F598C30F53FF}"/>
              </a:ext>
            </a:extLst>
          </p:cNvPr>
          <p:cNvPicPr>
            <a:picLocks noChangeAspect="1"/>
          </p:cNvPicPr>
          <p:nvPr/>
        </p:nvPicPr>
        <p:blipFill>
          <a:blip r:embed="rId4"/>
          <a:stretch>
            <a:fillRect/>
          </a:stretch>
        </p:blipFill>
        <p:spPr>
          <a:xfrm>
            <a:off x="2000842" y="1818847"/>
            <a:ext cx="8184519" cy="2401446"/>
          </a:xfrm>
          <a:prstGeom prst="rect">
            <a:avLst/>
          </a:prstGeom>
        </p:spPr>
      </p:pic>
      <p:sp>
        <p:nvSpPr>
          <p:cNvPr id="4" name="TextBox 3">
            <a:extLst>
              <a:ext uri="{FF2B5EF4-FFF2-40B4-BE49-F238E27FC236}">
                <a16:creationId xmlns:a16="http://schemas.microsoft.com/office/drawing/2014/main" id="{B6FCA045-B068-4778-53E6-D4C2150A3050}"/>
              </a:ext>
            </a:extLst>
          </p:cNvPr>
          <p:cNvSpPr txBox="1"/>
          <p:nvPr/>
        </p:nvSpPr>
        <p:spPr>
          <a:xfrm>
            <a:off x="4724403" y="4572000"/>
            <a:ext cx="777239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BB700"/>
                </a:solidFill>
                <a:effectLst/>
                <a:uLnTx/>
                <a:uFillTx/>
                <a:latin typeface="Arial" panose="020B0604020202020204"/>
                <a:ea typeface="+mn-ea"/>
                <a:cs typeface="+mn-cs"/>
              </a:rPr>
              <a:t>LCIF Global Grants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EFFFF"/>
                </a:solidFill>
                <a:effectLst/>
                <a:uLnTx/>
                <a:uFillTx/>
                <a:latin typeface="Arial" panose="020B0604020202020204"/>
                <a:ea typeface="+mn-ea"/>
                <a:cs typeface="+mn-cs"/>
              </a:rPr>
              <a:t>Changes to LCIF Grant Programs and Introduction to the New Vision Grant</a:t>
            </a:r>
          </a:p>
        </p:txBody>
      </p:sp>
    </p:spTree>
    <p:extLst>
      <p:ext uri="{BB962C8B-B14F-4D97-AF65-F5344CB8AC3E}">
        <p14:creationId xmlns:p14="http://schemas.microsoft.com/office/powerpoint/2010/main" val="326052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48FF1701-0946-F143-9751-EB1504B9767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alpha val="44000"/>
                </a:srgbClr>
              </a:solidFill>
              <a:effectLst/>
              <a:uLnTx/>
              <a:uFillTx/>
              <a:latin typeface="Arial" panose="020B0604020202020204"/>
              <a:ea typeface="+mn-ea"/>
              <a:cs typeface="+mn-cs"/>
            </a:endParaRPr>
          </a:p>
        </p:txBody>
      </p:sp>
      <p:sp>
        <p:nvSpPr>
          <p:cNvPr id="7" name="TextBox 6"/>
          <p:cNvSpPr txBox="1"/>
          <p:nvPr/>
        </p:nvSpPr>
        <p:spPr>
          <a:xfrm>
            <a:off x="533401" y="533400"/>
            <a:ext cx="480060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dirty="0">
                <a:ln>
                  <a:noFill/>
                </a:ln>
                <a:solidFill>
                  <a:srgbClr val="EBB700"/>
                </a:solidFill>
                <a:effectLst/>
                <a:uLnTx/>
                <a:uFillTx/>
                <a:latin typeface="Arial" charset="0"/>
                <a:ea typeface="Arial" charset="0"/>
                <a:cs typeface="Arial" charset="0"/>
              </a:rPr>
              <a:t>195</a:t>
            </a:r>
          </a:p>
        </p:txBody>
      </p:sp>
      <p:sp>
        <p:nvSpPr>
          <p:cNvPr id="4" name="TextBox 3"/>
          <p:cNvSpPr txBox="1"/>
          <p:nvPr/>
        </p:nvSpPr>
        <p:spPr>
          <a:xfrm>
            <a:off x="952501" y="3276600"/>
            <a:ext cx="39624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EFFFF"/>
                </a:solidFill>
                <a:effectLst/>
                <a:uLnTx/>
                <a:uFillTx/>
                <a:latin typeface="Arial" charset="0"/>
                <a:ea typeface="Arial" charset="0"/>
                <a:cs typeface="Arial" charset="0"/>
              </a:rPr>
              <a:t>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Arial" charset="0"/>
                <a:ea typeface="Arial" charset="0"/>
                <a:cs typeface="Arial" charset="0"/>
              </a:rPr>
              <a:t>People had their sight preserved</a:t>
            </a:r>
          </a:p>
        </p:txBody>
      </p:sp>
      <p:sp>
        <p:nvSpPr>
          <p:cNvPr id="9" name="TextBox 8"/>
          <p:cNvSpPr txBox="1"/>
          <p:nvPr/>
        </p:nvSpPr>
        <p:spPr>
          <a:xfrm>
            <a:off x="5953836" y="533400"/>
            <a:ext cx="5824818"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dirty="0">
                <a:ln>
                  <a:noFill/>
                </a:ln>
                <a:solidFill>
                  <a:srgbClr val="407CCA"/>
                </a:solidFill>
                <a:effectLst/>
                <a:uLnTx/>
                <a:uFillTx/>
                <a:latin typeface="Arial" charset="0"/>
                <a:ea typeface="Arial" charset="0"/>
                <a:cs typeface="Arial" charset="0"/>
              </a:rPr>
              <a:t>190</a:t>
            </a:r>
          </a:p>
        </p:txBody>
      </p:sp>
      <p:cxnSp>
        <p:nvCxnSpPr>
          <p:cNvPr id="12" name="Straight Connector 11">
            <a:extLst>
              <a:ext uri="{FF2B5EF4-FFF2-40B4-BE49-F238E27FC236}">
                <a16:creationId xmlns:a16="http://schemas.microsoft.com/office/drawing/2014/main" id="{01DB811F-EADD-9047-8D4C-B01E67573B6F}"/>
              </a:ext>
            </a:extLst>
          </p:cNvPr>
          <p:cNvCxnSpPr/>
          <p:nvPr/>
        </p:nvCxnSpPr>
        <p:spPr bwMode="auto">
          <a:xfrm>
            <a:off x="6096000" y="1219200"/>
            <a:ext cx="0" cy="4800600"/>
          </a:xfrm>
          <a:prstGeom prst="line">
            <a:avLst/>
          </a:prstGeom>
          <a:solidFill>
            <a:srgbClr val="FFFFFF"/>
          </a:solidFill>
          <a:ln w="47625" cap="flat" cmpd="sng" algn="ctr">
            <a:solidFill>
              <a:srgbClr val="EBB700"/>
            </a:solidFill>
            <a:prstDash val="sysDot"/>
            <a:round/>
            <a:headEnd type="none" w="med" len="med"/>
            <a:tailEnd type="none" w="med" len="med"/>
          </a:ln>
          <a:effectLst/>
        </p:spPr>
      </p:cxnSp>
      <p:sp>
        <p:nvSpPr>
          <p:cNvPr id="23" name="Page Number - White">
            <a:extLst>
              <a:ext uri="{FF2B5EF4-FFF2-40B4-BE49-F238E27FC236}">
                <a16:creationId xmlns:a16="http://schemas.microsoft.com/office/drawing/2014/main" id="{09835167-AA6D-3548-84BA-DC61391D742F}"/>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EFFFF"/>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srgbClr val="FEFFFF"/>
              </a:solidFill>
              <a:effectLst/>
              <a:uLnTx/>
              <a:uFillTx/>
              <a:latin typeface="Arial" charset="0"/>
            </a:endParaRPr>
          </a:p>
        </p:txBody>
      </p:sp>
      <p:sp>
        <p:nvSpPr>
          <p:cNvPr id="2" name="Background - Solid">
            <a:extLst>
              <a:ext uri="{FF2B5EF4-FFF2-40B4-BE49-F238E27FC236}">
                <a16:creationId xmlns:a16="http://schemas.microsoft.com/office/drawing/2014/main" id="{F8ECC5C2-9677-950B-E66E-3A48A60C38EA}"/>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ACBBDD4-F096-5708-2A03-66EA39A658B1}"/>
              </a:ext>
            </a:extLst>
          </p:cNvPr>
          <p:cNvSpPr txBox="1"/>
          <p:nvPr/>
        </p:nvSpPr>
        <p:spPr>
          <a:xfrm>
            <a:off x="7045599" y="3274071"/>
            <a:ext cx="3962400"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EFFFF"/>
                </a:solidFill>
                <a:effectLst/>
                <a:uLnTx/>
                <a:uFillTx/>
                <a:latin typeface="Arial" charset="0"/>
                <a:ea typeface="Arial" charset="0"/>
                <a:cs typeface="Arial" charset="0"/>
              </a:rPr>
              <a:t>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Arial" charset="0"/>
                <a:ea typeface="Arial" charset="0"/>
                <a:cs typeface="Arial" charset="0"/>
              </a:rPr>
              <a:t>US dollars awarded in grants for </a:t>
            </a:r>
            <a:r>
              <a:rPr kumimoji="0" lang="en-US" sz="2000" b="0" i="0" u="none" strike="noStrike" kern="1200" cap="none" spc="0" normalizeH="0" baseline="0" noProof="0" dirty="0" err="1">
                <a:ln>
                  <a:noFill/>
                </a:ln>
                <a:solidFill>
                  <a:srgbClr val="FEFFFF"/>
                </a:solidFill>
                <a:effectLst/>
                <a:uLnTx/>
                <a:uFillTx/>
                <a:latin typeface="Arial" charset="0"/>
                <a:ea typeface="Arial" charset="0"/>
                <a:cs typeface="Arial" charset="0"/>
              </a:rPr>
              <a:t>SightFirst</a:t>
            </a:r>
            <a:r>
              <a:rPr kumimoji="0" lang="en-US" sz="2000" b="0" i="0" u="none" strike="noStrike" kern="1200" cap="none" spc="0" normalizeH="0" baseline="0" noProof="0" dirty="0">
                <a:ln>
                  <a:noFill/>
                </a:ln>
                <a:solidFill>
                  <a:srgbClr val="FEFFFF"/>
                </a:solidFill>
                <a:effectLst/>
                <a:uLnTx/>
                <a:uFillTx/>
                <a:latin typeface="Arial" charset="0"/>
                <a:ea typeface="Arial" charset="0"/>
                <a:cs typeface="Arial" charset="0"/>
              </a:rPr>
              <a:t> due to success of Campaign </a:t>
            </a:r>
            <a:r>
              <a:rPr kumimoji="0" lang="en-US" sz="2000" b="0" i="0" u="none" strike="noStrike" kern="1200" cap="none" spc="0" normalizeH="0" baseline="0" noProof="0" dirty="0" err="1">
                <a:ln>
                  <a:noFill/>
                </a:ln>
                <a:solidFill>
                  <a:srgbClr val="FEFFFF"/>
                </a:solidFill>
                <a:effectLst/>
                <a:uLnTx/>
                <a:uFillTx/>
                <a:latin typeface="Arial" charset="0"/>
                <a:ea typeface="Arial" charset="0"/>
                <a:cs typeface="Arial" charset="0"/>
              </a:rPr>
              <a:t>SightFirst</a:t>
            </a:r>
            <a:r>
              <a:rPr kumimoji="0" lang="en-US" sz="2000" b="0" i="0" u="none" strike="noStrike" kern="1200" cap="none" spc="0" normalizeH="0" baseline="0" noProof="0" dirty="0">
                <a:ln>
                  <a:noFill/>
                </a:ln>
                <a:solidFill>
                  <a:srgbClr val="FEFFFF"/>
                </a:solidFill>
                <a:effectLst/>
                <a:uLnTx/>
                <a:uFillTx/>
                <a:latin typeface="Arial" charset="0"/>
                <a:ea typeface="Arial" charset="0"/>
                <a:cs typeface="Arial" charset="0"/>
              </a:rPr>
              <a:t> II. </a:t>
            </a:r>
          </a:p>
        </p:txBody>
      </p:sp>
      <p:sp>
        <p:nvSpPr>
          <p:cNvPr id="5" name="TextBox 4">
            <a:extLst>
              <a:ext uri="{FF2B5EF4-FFF2-40B4-BE49-F238E27FC236}">
                <a16:creationId xmlns:a16="http://schemas.microsoft.com/office/drawing/2014/main" id="{8D7F2BB3-F2E8-D3AA-AF0E-D57A19014868}"/>
              </a:ext>
            </a:extLst>
          </p:cNvPr>
          <p:cNvSpPr txBox="1"/>
          <p:nvPr/>
        </p:nvSpPr>
        <p:spPr>
          <a:xfrm>
            <a:off x="381000" y="191868"/>
            <a:ext cx="7391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BB700"/>
                </a:solidFill>
                <a:effectLst/>
                <a:uLnTx/>
                <a:uFillTx/>
                <a:latin typeface="Arial" panose="020B0604020202020204"/>
                <a:ea typeface="+mn-ea"/>
                <a:cs typeface="+mn-cs"/>
              </a:rPr>
              <a:t>CONCLUSION OF SIGHTFIRST</a:t>
            </a:r>
          </a:p>
        </p:txBody>
      </p:sp>
    </p:spTree>
    <p:extLst>
      <p:ext uri="{BB962C8B-B14F-4D97-AF65-F5344CB8AC3E}">
        <p14:creationId xmlns:p14="http://schemas.microsoft.com/office/powerpoint/2010/main" val="2813575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A7130-83AC-0F86-A6BC-EA8271505F92}"/>
              </a:ext>
            </a:extLst>
          </p:cNvPr>
          <p:cNvPicPr>
            <a:picLocks noChangeAspect="1"/>
          </p:cNvPicPr>
          <p:nvPr/>
        </p:nvPicPr>
        <p:blipFill>
          <a:blip r:embed="rId2"/>
          <a:stretch>
            <a:fillRect/>
          </a:stretch>
        </p:blipFill>
        <p:spPr>
          <a:xfrm>
            <a:off x="0" y="288636"/>
            <a:ext cx="12192000" cy="6280727"/>
          </a:xfrm>
          <a:prstGeom prst="rect">
            <a:avLst/>
          </a:prstGeom>
        </p:spPr>
      </p:pic>
    </p:spTree>
    <p:extLst>
      <p:ext uri="{BB962C8B-B14F-4D97-AF65-F5344CB8AC3E}">
        <p14:creationId xmlns:p14="http://schemas.microsoft.com/office/powerpoint/2010/main" val="4031177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558846-8EA2-30C5-0C0D-7773F3681EC0}"/>
              </a:ext>
            </a:extLst>
          </p:cNvPr>
          <p:cNvGrpSpPr>
            <a:grpSpLocks noGrp="1" noUngrp="1" noRot="1" noMove="1" noResize="1"/>
          </p:cNvGrpSpPr>
          <p:nvPr/>
        </p:nvGrpSpPr>
        <p:grpSpPr>
          <a:xfrm>
            <a:off x="-2" y="-2"/>
            <a:ext cx="12192000" cy="6858002"/>
            <a:chOff x="-2" y="-2"/>
            <a:chExt cx="12192000" cy="6858002"/>
          </a:xfrm>
        </p:grpSpPr>
        <p:sp>
          <p:nvSpPr>
            <p:cNvPr id="4" name="Rectangle 3">
              <a:extLst>
                <a:ext uri="{FF2B5EF4-FFF2-40B4-BE49-F238E27FC236}">
                  <a16:creationId xmlns:a16="http://schemas.microsoft.com/office/drawing/2014/main" id="{CB071EA0-49C5-9F61-F551-0163E5BB11F7}"/>
                </a:ext>
              </a:extLst>
            </p:cNvPr>
            <p:cNvSpPr>
              <a:spLocks noGrp="1" noRot="1" noMove="1" noResize="1" noEditPoints="1" noAdjustHandles="1" noChangeArrowheads="1" noChangeShapeType="1"/>
            </p:cNvSpPr>
            <p:nvPr/>
          </p:nvSpPr>
          <p:spPr>
            <a:xfrm>
              <a:off x="-2" y="-2"/>
              <a:ext cx="12192000" cy="6858000"/>
            </a:xfrm>
            <a:prstGeom prst="rect">
              <a:avLst/>
            </a:prstGeom>
            <a:gradFill flip="none" rotWithShape="1">
              <a:gsLst>
                <a:gs pos="100000">
                  <a:srgbClr val="7A2582"/>
                </a:gs>
                <a:gs pos="2000">
                  <a:srgbClr val="00338D"/>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Open Sans Regular" charset="0"/>
                <a:ea typeface="+mn-ea"/>
                <a:cs typeface="+mn-cs"/>
              </a:endParaRPr>
            </a:p>
          </p:txBody>
        </p:sp>
        <p:sp>
          <p:nvSpPr>
            <p:cNvPr id="5" name="Graphic 6">
              <a:extLst>
                <a:ext uri="{FF2B5EF4-FFF2-40B4-BE49-F238E27FC236}">
                  <a16:creationId xmlns:a16="http://schemas.microsoft.com/office/drawing/2014/main" id="{89894A52-F00C-6DF5-4559-C46B59DD0F3A}"/>
                </a:ext>
              </a:extLst>
            </p:cNvPr>
            <p:cNvSpPr>
              <a:spLocks noGrp="1" noRot="1" noMove="1" noResize="1" noEditPoints="1" noAdjustHandles="1" noChangeArrowheads="1" noChangeShapeType="1"/>
            </p:cNvSpPr>
            <p:nvPr/>
          </p:nvSpPr>
          <p:spPr>
            <a:xfrm flipH="1">
              <a:off x="-1"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4000"/>
              </a:schemeClr>
            </a:solidFill>
            <a:ln w="4763"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7" name="Graphic 7">
              <a:extLst>
                <a:ext uri="{FF2B5EF4-FFF2-40B4-BE49-F238E27FC236}">
                  <a16:creationId xmlns:a16="http://schemas.microsoft.com/office/drawing/2014/main" id="{08310E03-A522-A485-CC30-5F6C015D92CF}"/>
                </a:ext>
              </a:extLst>
            </p:cNvPr>
            <p:cNvSpPr>
              <a:spLocks noGrp="1" noRot="1" noMove="1" noResize="1" noEditPoints="1" noAdjustHandles="1" noChangeArrowheads="1" noChangeShapeType="1"/>
            </p:cNvSpPr>
            <p:nvPr/>
          </p:nvSpPr>
          <p:spPr>
            <a:xfrm rot="10800000">
              <a:off x="-1" y="-2"/>
              <a:ext cx="3167577" cy="5486401"/>
            </a:xfrm>
            <a:custGeom>
              <a:avLst/>
              <a:gdLst>
                <a:gd name="connsiteX0" fmla="*/ 0 w 3167577"/>
                <a:gd name="connsiteY0" fmla="*/ 5486401 h 5486401"/>
                <a:gd name="connsiteX1" fmla="*/ 3167578 w 3167577"/>
                <a:gd name="connsiteY1" fmla="*/ 0 h 5486401"/>
                <a:gd name="connsiteX2" fmla="*/ 3167578 w 3167577"/>
                <a:gd name="connsiteY2" fmla="*/ 5486401 h 5486401"/>
              </a:gdLst>
              <a:ahLst/>
              <a:cxnLst>
                <a:cxn ang="0">
                  <a:pos x="connsiteX0" y="connsiteY0"/>
                </a:cxn>
                <a:cxn ang="0">
                  <a:pos x="connsiteX1" y="connsiteY1"/>
                </a:cxn>
                <a:cxn ang="0">
                  <a:pos x="connsiteX2" y="connsiteY2"/>
                </a:cxn>
              </a:cxnLst>
              <a:rect l="l" t="t" r="r" b="b"/>
              <a:pathLst>
                <a:path w="3167577" h="5486401">
                  <a:moveTo>
                    <a:pt x="0" y="5486401"/>
                  </a:moveTo>
                  <a:lnTo>
                    <a:pt x="3167578" y="0"/>
                  </a:lnTo>
                  <a:lnTo>
                    <a:pt x="3167578" y="5486401"/>
                  </a:lnTo>
                  <a:close/>
                </a:path>
              </a:pathLst>
            </a:custGeom>
            <a:solidFill>
              <a:schemeClr val="bg1">
                <a:alpha val="4000"/>
              </a:schemeClr>
            </a:solidFill>
            <a:ln w="635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grpSp>
      <p:sp>
        <p:nvSpPr>
          <p:cNvPr id="6" name="Page Number - White">
            <a:extLst>
              <a:ext uri="{FF2B5EF4-FFF2-40B4-BE49-F238E27FC236}">
                <a16:creationId xmlns:a16="http://schemas.microsoft.com/office/drawing/2014/main" id="{2306B59B-E747-3D7B-4714-2914864F6B3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2" name="TextBox 1">
            <a:extLst>
              <a:ext uri="{FF2B5EF4-FFF2-40B4-BE49-F238E27FC236}">
                <a16:creationId xmlns:a16="http://schemas.microsoft.com/office/drawing/2014/main" id="{7C6A4FBC-74D2-3145-ED77-F41451BC174E}"/>
              </a:ext>
            </a:extLst>
          </p:cNvPr>
          <p:cNvSpPr txBox="1"/>
          <p:nvPr/>
        </p:nvSpPr>
        <p:spPr>
          <a:xfrm>
            <a:off x="403151" y="417980"/>
            <a:ext cx="10506075"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BB700"/>
                </a:solidFill>
                <a:effectLst/>
                <a:uLnTx/>
                <a:uFillTx/>
                <a:latin typeface="Arial" panose="020B0604020202020204"/>
                <a:ea typeface="+mn-ea"/>
                <a:cs typeface="+mn-cs"/>
              </a:rPr>
              <a:t>NEW VISION GRANT</a:t>
            </a:r>
          </a:p>
        </p:txBody>
      </p:sp>
      <p:sp>
        <p:nvSpPr>
          <p:cNvPr id="10" name="TextBox 3">
            <a:extLst>
              <a:ext uri="{FF2B5EF4-FFF2-40B4-BE49-F238E27FC236}">
                <a16:creationId xmlns:a16="http://schemas.microsoft.com/office/drawing/2014/main" id="{811BBF0C-972D-DE5B-6314-C17E537D83D5}"/>
              </a:ext>
            </a:extLst>
          </p:cNvPr>
          <p:cNvSpPr txBox="1"/>
          <p:nvPr/>
        </p:nvSpPr>
        <p:spPr>
          <a:xfrm>
            <a:off x="609600" y="1431537"/>
            <a:ext cx="6122216" cy="498598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Arial"/>
                <a:ea typeface="+mn-ea"/>
                <a:cs typeface="Arial"/>
              </a:rPr>
              <a:t>All vision projects, including </a:t>
            </a:r>
            <a:r>
              <a:rPr kumimoji="0" lang="en-US" sz="2000" b="0" i="0" u="none" strike="noStrike" kern="1200" cap="none" spc="0" normalizeH="0" baseline="0" noProof="0" dirty="0" err="1">
                <a:ln>
                  <a:noFill/>
                </a:ln>
                <a:solidFill>
                  <a:srgbClr val="FEFFFF"/>
                </a:solidFill>
                <a:effectLst/>
                <a:uLnTx/>
                <a:uFillTx/>
                <a:latin typeface="Arial"/>
                <a:ea typeface="+mn-ea"/>
                <a:cs typeface="Arial"/>
              </a:rPr>
              <a:t>SightFirst</a:t>
            </a:r>
            <a:r>
              <a:rPr kumimoji="0" lang="en-US" sz="2000" b="0" i="0" u="none" strike="noStrike" kern="1200" cap="none" spc="0" normalizeH="0" baseline="0" noProof="0" dirty="0">
                <a:ln>
                  <a:noFill/>
                </a:ln>
                <a:solidFill>
                  <a:srgbClr val="FEFFFF"/>
                </a:solidFill>
                <a:effectLst/>
                <a:uLnTx/>
                <a:uFillTx/>
                <a:latin typeface="Arial"/>
                <a:ea typeface="+mn-ea"/>
                <a:cs typeface="Arial"/>
              </a:rPr>
              <a:t> Grants, will be consolidated under a new Vision Grant </a:t>
            </a:r>
            <a:r>
              <a:rPr kumimoji="0" lang="en-US" sz="2000" b="0" i="0" u="none" strike="noStrike" kern="1200" cap="none" spc="0" normalizeH="0" baseline="0" noProof="0" dirty="0" err="1">
                <a:ln>
                  <a:noFill/>
                </a:ln>
                <a:solidFill>
                  <a:srgbClr val="FEFFFF"/>
                </a:solidFill>
                <a:effectLst/>
                <a:uLnTx/>
                <a:uFillTx/>
                <a:latin typeface="Arial"/>
                <a:ea typeface="+mn-ea"/>
                <a:cs typeface="Arial"/>
              </a:rPr>
              <a:t>Progra</a:t>
            </a:r>
            <a:r>
              <a:rPr kumimoji="0" lang="en-US" sz="2000" b="0" i="0" u="none" strike="noStrike" kern="1200" cap="none" spc="0" normalizeH="0" baseline="0" noProof="0" dirty="0">
                <a:ln>
                  <a:noFill/>
                </a:ln>
                <a:solidFill>
                  <a:srgbClr val="FEFFFF"/>
                </a:solidFill>
                <a:effectLst/>
                <a:uLnTx/>
                <a:uFillTx/>
                <a:latin typeface="Arial"/>
                <a:ea typeface="+mn-ea"/>
                <a:cs typeface="Arial"/>
              </a:rPr>
              <a: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Arial"/>
                <a:ea typeface="+mn-ea"/>
                <a:cs typeface="Arial"/>
              </a:rPr>
              <a:t>Funding is available to support:</a:t>
            </a:r>
            <a:endParaRPr kumimoji="0" lang="en-US" sz="2000" b="0" i="0" u="none" strike="noStrike" kern="1200" cap="none" spc="0" normalizeH="0" baseline="0" noProof="0" dirty="0">
              <a:ln>
                <a:noFill/>
              </a:ln>
              <a:solidFill>
                <a:srgbClr val="FEFFFF"/>
              </a:solidFill>
              <a:effectLst/>
              <a:uLnTx/>
              <a:uFillTx/>
              <a:latin typeface="Arial"/>
              <a:ea typeface="+mn-ea"/>
              <a:cs typeface="Segoe UI Semi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a:ea typeface="+mn-ea"/>
                <a:cs typeface="Arial"/>
              </a:rPr>
              <a:t>All countries can apply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a:ea typeface="+mn-ea"/>
                <a:cs typeface="Arial"/>
              </a:rPr>
              <a:t>Major equipment acquisition</a:t>
            </a:r>
            <a:r>
              <a:rPr kumimoji="0" lang="en-US" sz="2000" b="0" i="0" u="none" strike="noStrike" kern="1200" cap="none" spc="0" normalizeH="0" baseline="0" noProof="0" dirty="0">
                <a:ln>
                  <a:noFill/>
                </a:ln>
                <a:solidFill>
                  <a:srgbClr val="FEFFFF"/>
                </a:solidFill>
                <a:effectLst/>
                <a:uLnTx/>
                <a:uFillTx/>
                <a:latin typeface="Arial"/>
                <a:ea typeface="+mn-ea"/>
                <a:cs typeface="Segoe UI Semibold"/>
              </a:rPr>
              <a:t>, </a:t>
            </a:r>
            <a:r>
              <a:rPr kumimoji="0" lang="en-US" sz="2000" b="0" i="0" u="none" strike="noStrike" kern="1200" cap="none" spc="0" normalizeH="0" baseline="0" noProof="0" dirty="0">
                <a:ln>
                  <a:noFill/>
                </a:ln>
                <a:solidFill>
                  <a:srgbClr val="FEFFFF"/>
                </a:solidFill>
                <a:effectLst/>
                <a:uLnTx/>
                <a:uFillTx/>
                <a:latin typeface="Arial"/>
                <a:ea typeface="+mn-ea"/>
                <a:cs typeface="Arial"/>
              </a:rPr>
              <a:t>i</a:t>
            </a:r>
            <a:r>
              <a:rPr kumimoji="0" lang="en-US" sz="2000" b="0" i="0" u="none" strike="noStrike" kern="1200" cap="none" spc="0" normalizeH="0" baseline="0" noProof="0" dirty="0" err="1">
                <a:ln>
                  <a:noFill/>
                </a:ln>
                <a:solidFill>
                  <a:srgbClr val="FEFFFF"/>
                </a:solidFill>
                <a:effectLst/>
                <a:uLnTx/>
                <a:uFillTx/>
                <a:latin typeface="Arial"/>
                <a:ea typeface="+mn-ea"/>
                <a:cs typeface="Arial"/>
              </a:rPr>
              <a:t>nfrastructure</a:t>
            </a:r>
            <a:r>
              <a:rPr kumimoji="0" lang="en-US" sz="2000" b="0" i="0" u="none" strike="noStrike" kern="1200" cap="none" spc="0" normalizeH="0" baseline="0" noProof="0" dirty="0">
                <a:ln>
                  <a:noFill/>
                </a:ln>
                <a:solidFill>
                  <a:srgbClr val="FEFFFF"/>
                </a:solidFill>
                <a:effectLst/>
                <a:uLnTx/>
                <a:uFillTx/>
                <a:latin typeface="Arial"/>
                <a:ea typeface="+mn-ea"/>
                <a:cs typeface="Arial"/>
              </a:rPr>
              <a:t> renovations (no construction of new eye hospitals), training of medical professionals*, limited consumables*.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a:ea typeface="+mn-ea"/>
                <a:cs typeface="Arial"/>
              </a:rPr>
              <a:t>US$10,000 up to US$300,000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a:ea typeface="+mn-ea"/>
                <a:cs typeface="Arial"/>
              </a:rPr>
              <a:t>50/50 Match</a:t>
            </a:r>
            <a:endParaRPr kumimoji="0" lang="en-US" sz="2000" b="0" i="0" u="none" strike="noStrike" kern="1200" cap="none" spc="0" normalizeH="0" baseline="0" noProof="0" dirty="0">
              <a:ln>
                <a:noFill/>
              </a:ln>
              <a:solidFill>
                <a:srgbClr val="FEFFFF"/>
              </a:solidFill>
              <a:effectLst/>
              <a:uLnTx/>
              <a:uFillTx/>
              <a:latin typeface="Arial"/>
              <a:ea typeface="+mn-ea"/>
              <a:cs typeface="Segoe UI Semi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EFFFF"/>
                </a:solidFill>
                <a:effectLst/>
                <a:uLnTx/>
                <a:uFillTx/>
                <a:latin typeface="Arial"/>
                <a:ea typeface="+mn-ea"/>
                <a:cs typeface="Arial"/>
              </a:rPr>
              <a:t>*Developing country applicants only</a:t>
            </a:r>
          </a:p>
        </p:txBody>
      </p:sp>
      <p:pic>
        <p:nvPicPr>
          <p:cNvPr id="11" name="Picture 10">
            <a:extLst>
              <a:ext uri="{FF2B5EF4-FFF2-40B4-BE49-F238E27FC236}">
                <a16:creationId xmlns:a16="http://schemas.microsoft.com/office/drawing/2014/main" id="{48374717-F8F3-2E4F-8054-898D1B0E6553}"/>
              </a:ext>
            </a:extLst>
          </p:cNvPr>
          <p:cNvPicPr>
            <a:picLocks noChangeAspect="1"/>
          </p:cNvPicPr>
          <p:nvPr/>
        </p:nvPicPr>
        <p:blipFill>
          <a:blip r:embed="rId3"/>
          <a:stretch>
            <a:fillRect/>
          </a:stretch>
        </p:blipFill>
        <p:spPr>
          <a:xfrm>
            <a:off x="7493822" y="914398"/>
            <a:ext cx="3936170" cy="5029200"/>
          </a:xfrm>
          <a:prstGeom prst="rect">
            <a:avLst/>
          </a:prstGeom>
        </p:spPr>
      </p:pic>
    </p:spTree>
    <p:extLst>
      <p:ext uri="{BB962C8B-B14F-4D97-AF65-F5344CB8AC3E}">
        <p14:creationId xmlns:p14="http://schemas.microsoft.com/office/powerpoint/2010/main" val="562285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558846-8EA2-30C5-0C0D-7773F3681EC0}"/>
              </a:ext>
            </a:extLst>
          </p:cNvPr>
          <p:cNvGrpSpPr>
            <a:grpSpLocks noGrp="1" noUngrp="1" noRot="1" noMove="1" noResize="1"/>
          </p:cNvGrpSpPr>
          <p:nvPr/>
        </p:nvGrpSpPr>
        <p:grpSpPr>
          <a:xfrm>
            <a:off x="-2" y="-2"/>
            <a:ext cx="12192000" cy="6858002"/>
            <a:chOff x="-2" y="-2"/>
            <a:chExt cx="12192000" cy="6858002"/>
          </a:xfrm>
        </p:grpSpPr>
        <p:sp>
          <p:nvSpPr>
            <p:cNvPr id="4" name="Rectangle 3">
              <a:extLst>
                <a:ext uri="{FF2B5EF4-FFF2-40B4-BE49-F238E27FC236}">
                  <a16:creationId xmlns:a16="http://schemas.microsoft.com/office/drawing/2014/main" id="{CB071EA0-49C5-9F61-F551-0163E5BB11F7}"/>
                </a:ext>
              </a:extLst>
            </p:cNvPr>
            <p:cNvSpPr>
              <a:spLocks noGrp="1" noRot="1" noMove="1" noResize="1" noEditPoints="1" noAdjustHandles="1" noChangeArrowheads="1" noChangeShapeType="1"/>
            </p:cNvSpPr>
            <p:nvPr/>
          </p:nvSpPr>
          <p:spPr>
            <a:xfrm>
              <a:off x="-2" y="-2"/>
              <a:ext cx="12192000" cy="6858000"/>
            </a:xfrm>
            <a:prstGeom prst="rect">
              <a:avLst/>
            </a:prstGeom>
            <a:gradFill flip="none" rotWithShape="1">
              <a:gsLst>
                <a:gs pos="100000">
                  <a:srgbClr val="7A2582"/>
                </a:gs>
                <a:gs pos="2000">
                  <a:srgbClr val="00338D"/>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Open Sans Regular" charset="0"/>
                <a:ea typeface="+mn-ea"/>
                <a:cs typeface="+mn-cs"/>
              </a:endParaRPr>
            </a:p>
          </p:txBody>
        </p:sp>
        <p:sp>
          <p:nvSpPr>
            <p:cNvPr id="5" name="Graphic 6">
              <a:extLst>
                <a:ext uri="{FF2B5EF4-FFF2-40B4-BE49-F238E27FC236}">
                  <a16:creationId xmlns:a16="http://schemas.microsoft.com/office/drawing/2014/main" id="{89894A52-F00C-6DF5-4559-C46B59DD0F3A}"/>
                </a:ext>
              </a:extLst>
            </p:cNvPr>
            <p:cNvSpPr>
              <a:spLocks noGrp="1" noRot="1" noMove="1" noResize="1" noEditPoints="1" noAdjustHandles="1" noChangeArrowheads="1" noChangeShapeType="1"/>
            </p:cNvSpPr>
            <p:nvPr/>
          </p:nvSpPr>
          <p:spPr>
            <a:xfrm flipH="1">
              <a:off x="-1"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4000"/>
              </a:schemeClr>
            </a:solidFill>
            <a:ln w="4763"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7" name="Graphic 7">
              <a:extLst>
                <a:ext uri="{FF2B5EF4-FFF2-40B4-BE49-F238E27FC236}">
                  <a16:creationId xmlns:a16="http://schemas.microsoft.com/office/drawing/2014/main" id="{08310E03-A522-A485-CC30-5F6C015D92CF}"/>
                </a:ext>
              </a:extLst>
            </p:cNvPr>
            <p:cNvSpPr>
              <a:spLocks noGrp="1" noRot="1" noMove="1" noResize="1" noEditPoints="1" noAdjustHandles="1" noChangeArrowheads="1" noChangeShapeType="1"/>
            </p:cNvSpPr>
            <p:nvPr/>
          </p:nvSpPr>
          <p:spPr>
            <a:xfrm rot="10800000">
              <a:off x="-1" y="-2"/>
              <a:ext cx="3167577" cy="5486401"/>
            </a:xfrm>
            <a:custGeom>
              <a:avLst/>
              <a:gdLst>
                <a:gd name="connsiteX0" fmla="*/ 0 w 3167577"/>
                <a:gd name="connsiteY0" fmla="*/ 5486401 h 5486401"/>
                <a:gd name="connsiteX1" fmla="*/ 3167578 w 3167577"/>
                <a:gd name="connsiteY1" fmla="*/ 0 h 5486401"/>
                <a:gd name="connsiteX2" fmla="*/ 3167578 w 3167577"/>
                <a:gd name="connsiteY2" fmla="*/ 5486401 h 5486401"/>
              </a:gdLst>
              <a:ahLst/>
              <a:cxnLst>
                <a:cxn ang="0">
                  <a:pos x="connsiteX0" y="connsiteY0"/>
                </a:cxn>
                <a:cxn ang="0">
                  <a:pos x="connsiteX1" y="connsiteY1"/>
                </a:cxn>
                <a:cxn ang="0">
                  <a:pos x="connsiteX2" y="connsiteY2"/>
                </a:cxn>
              </a:cxnLst>
              <a:rect l="l" t="t" r="r" b="b"/>
              <a:pathLst>
                <a:path w="3167577" h="5486401">
                  <a:moveTo>
                    <a:pt x="0" y="5486401"/>
                  </a:moveTo>
                  <a:lnTo>
                    <a:pt x="3167578" y="0"/>
                  </a:lnTo>
                  <a:lnTo>
                    <a:pt x="3167578" y="5486401"/>
                  </a:lnTo>
                  <a:close/>
                </a:path>
              </a:pathLst>
            </a:custGeom>
            <a:solidFill>
              <a:schemeClr val="bg1">
                <a:alpha val="4000"/>
              </a:schemeClr>
            </a:solidFill>
            <a:ln w="635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grpSp>
      <p:sp>
        <p:nvSpPr>
          <p:cNvPr id="6" name="Page Number - White">
            <a:extLst>
              <a:ext uri="{FF2B5EF4-FFF2-40B4-BE49-F238E27FC236}">
                <a16:creationId xmlns:a16="http://schemas.microsoft.com/office/drawing/2014/main" id="{2306B59B-E747-3D7B-4714-2914864F6B3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2" name="TextBox 1">
            <a:extLst>
              <a:ext uri="{FF2B5EF4-FFF2-40B4-BE49-F238E27FC236}">
                <a16:creationId xmlns:a16="http://schemas.microsoft.com/office/drawing/2014/main" id="{7C6A4FBC-74D2-3145-ED77-F41451BC174E}"/>
              </a:ext>
            </a:extLst>
          </p:cNvPr>
          <p:cNvSpPr txBox="1"/>
          <p:nvPr/>
        </p:nvSpPr>
        <p:spPr>
          <a:xfrm>
            <a:off x="403151" y="417980"/>
            <a:ext cx="10506075"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BB700"/>
                </a:solidFill>
                <a:effectLst/>
                <a:uLnTx/>
                <a:uFillTx/>
                <a:latin typeface="Arial" panose="020B0604020202020204"/>
                <a:ea typeface="+mn-ea"/>
                <a:cs typeface="+mn-cs"/>
              </a:rPr>
              <a:t>NEW VISION GRANT</a:t>
            </a:r>
          </a:p>
        </p:txBody>
      </p:sp>
      <p:sp>
        <p:nvSpPr>
          <p:cNvPr id="10" name="TextBox 3">
            <a:extLst>
              <a:ext uri="{FF2B5EF4-FFF2-40B4-BE49-F238E27FC236}">
                <a16:creationId xmlns:a16="http://schemas.microsoft.com/office/drawing/2014/main" id="{811BBF0C-972D-DE5B-6314-C17E537D83D5}"/>
              </a:ext>
            </a:extLst>
          </p:cNvPr>
          <p:cNvSpPr txBox="1"/>
          <p:nvPr/>
        </p:nvSpPr>
        <p:spPr>
          <a:xfrm>
            <a:off x="641131" y="989981"/>
            <a:ext cx="6122216" cy="59093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Segoe UI Semi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a:ea typeface="+mn-ea"/>
                <a:cs typeface="Arial"/>
              </a:rPr>
              <a:t>The Vision Grant incorporates core aspects of SightFirst criteria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a:ea typeface="+mn-ea"/>
                <a:cs typeface="Arial"/>
              </a:rPr>
              <a:t>Vision grant program is not disease specific (i.e. cataract surgeries)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a:ea typeface="+mn-ea"/>
                <a:cs typeface="Arial"/>
              </a:rPr>
              <a:t>It supports small and large-scale vision-related projects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a:ea typeface="+mn-ea"/>
                <a:cs typeface="Arial"/>
              </a:rPr>
              <a:t>Technical Advisors will review the grant requests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a:ea typeface="+mn-ea"/>
                <a:cs typeface="Arial"/>
              </a:rPr>
              <a:t>The application is being translated into all official languages and will be available on or around October 1, </a:t>
            </a:r>
            <a:r>
              <a:rPr kumimoji="0" lang="en-US" sz="2000" b="0" i="0" u="none" strike="noStrike" kern="1200" cap="none" spc="0" normalizeH="0" baseline="0" noProof="0" dirty="0">
                <a:ln>
                  <a:noFill/>
                </a:ln>
                <a:solidFill>
                  <a:srgbClr val="FEFFFF"/>
                </a:solidFill>
                <a:effectLst/>
                <a:uLnTx/>
                <a:uFillTx/>
                <a:latin typeface="Arial"/>
                <a:ea typeface="+mn-ea"/>
                <a:cs typeface="Segoe UI Semibold"/>
              </a:rPr>
              <a:t>2024</a:t>
            </a: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EFFF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a:ea typeface="+mn-ea"/>
              <a:cs typeface="Arial"/>
            </a:endParaRPr>
          </a:p>
        </p:txBody>
      </p:sp>
      <p:pic>
        <p:nvPicPr>
          <p:cNvPr id="9" name="Picture 8" descr="A young child getting her eyes checked&#10;&#10;Description automatically generated">
            <a:extLst>
              <a:ext uri="{FF2B5EF4-FFF2-40B4-BE49-F238E27FC236}">
                <a16:creationId xmlns:a16="http://schemas.microsoft.com/office/drawing/2014/main" id="{232A53D2-928F-F7CA-0B2C-81C6B7CAA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4874" y="1995140"/>
            <a:ext cx="4867124" cy="2737757"/>
          </a:xfrm>
          <a:prstGeom prst="rect">
            <a:avLst/>
          </a:prstGeom>
        </p:spPr>
      </p:pic>
    </p:spTree>
    <p:extLst>
      <p:ext uri="{BB962C8B-B14F-4D97-AF65-F5344CB8AC3E}">
        <p14:creationId xmlns:p14="http://schemas.microsoft.com/office/powerpoint/2010/main" val="1435863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Overlay">
            <a:extLst>
              <a:ext uri="{FF2B5EF4-FFF2-40B4-BE49-F238E27FC236}">
                <a16:creationId xmlns:a16="http://schemas.microsoft.com/office/drawing/2014/main" id="{8CC60AFD-58DF-E6B5-4E65-6C116BFB4189}"/>
              </a:ext>
            </a:extLst>
          </p:cNvPr>
          <p:cNvSpPr>
            <a:spLocks noGrp="1" noRot="1" noMove="1" noResize="1" noEditPoints="1" noAdjustHandles="1" noChangeArrowheads="1" noChangeShapeType="1"/>
          </p:cNvSpPr>
          <p:nvPr/>
        </p:nvSpPr>
        <p:spPr>
          <a:xfrm>
            <a:off x="0" y="-8159"/>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6" name="Title 1">
            <a:extLst>
              <a:ext uri="{FF2B5EF4-FFF2-40B4-BE49-F238E27FC236}">
                <a16:creationId xmlns:a16="http://schemas.microsoft.com/office/drawing/2014/main" id="{BE5CE7D0-AE24-51D1-E0D3-63022C87CC56}"/>
              </a:ext>
            </a:extLst>
          </p:cNvPr>
          <p:cNvSpPr txBox="1">
            <a:spLocks/>
          </p:cNvSpPr>
          <p:nvPr/>
        </p:nvSpPr>
        <p:spPr>
          <a:xfrm>
            <a:off x="1066800" y="2457289"/>
            <a:ext cx="4716758"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EBB700"/>
                </a:solidFill>
                <a:effectLst/>
                <a:uLnTx/>
                <a:uFillTx/>
                <a:latin typeface="Arial" panose="020B0604020202020204"/>
                <a:ea typeface="Helvetica Neue" charset="0"/>
                <a:cs typeface="Helvetica Neue" charset="0"/>
              </a:rPr>
              <a:t>Thank You! </a:t>
            </a:r>
          </a:p>
          <a:p>
            <a:pPr marL="0" marR="0" lvl="0" indent="0" algn="ctr" defTabSz="407690" rtl="0" eaLnBrk="1" fontAlgn="auto" latinLnBrk="0" hangingPunct="1">
              <a:lnSpc>
                <a:spcPct val="15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Helvetica Neue" charset="0"/>
                <a:cs typeface="Helvetica Neue" charset="0"/>
              </a:rPr>
              <a:t>Scan the QR Code to access the LCIF Grants Toolkit and learn more</a:t>
            </a:r>
            <a:r>
              <a:rPr kumimoji="0" lang="en-US" sz="28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p>
        </p:txBody>
      </p:sp>
      <p:sp>
        <p:nvSpPr>
          <p:cNvPr id="5" name="Page Number - Blue">
            <a:extLst>
              <a:ext uri="{FF2B5EF4-FFF2-40B4-BE49-F238E27FC236}">
                <a16:creationId xmlns:a16="http://schemas.microsoft.com/office/drawing/2014/main" id="{1F11009F-E1F2-420E-D635-E9FCE507613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wrap="square"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 name="Rectangle 1">
            <a:extLst>
              <a:ext uri="{FF2B5EF4-FFF2-40B4-BE49-F238E27FC236}">
                <a16:creationId xmlns:a16="http://schemas.microsoft.com/office/drawing/2014/main" id="{CED0D322-FE6D-9A92-664C-81C3D56EB7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8" name="Rectangle 2">
            <a:extLst>
              <a:ext uri="{FF2B5EF4-FFF2-40B4-BE49-F238E27FC236}">
                <a16:creationId xmlns:a16="http://schemas.microsoft.com/office/drawing/2014/main" id="{175C6821-0769-72C1-E72B-440803879904}"/>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sp>
        <p:nvSpPr>
          <p:cNvPr id="10" name="Rectangle 3">
            <a:extLst>
              <a:ext uri="{FF2B5EF4-FFF2-40B4-BE49-F238E27FC236}">
                <a16:creationId xmlns:a16="http://schemas.microsoft.com/office/drawing/2014/main" id="{19F1484E-980B-461B-0B06-3C7215AAE121}"/>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5659"/>
              </a:solidFill>
              <a:effectLst/>
              <a:uLnTx/>
              <a:uFillTx/>
              <a:latin typeface="Arial" panose="020B0604020202020204"/>
              <a:ea typeface="+mn-ea"/>
              <a:cs typeface="+mn-cs"/>
            </a:endParaRPr>
          </a:p>
        </p:txBody>
      </p:sp>
      <p:pic>
        <p:nvPicPr>
          <p:cNvPr id="12" name="Picture 11" descr="A qr code on a white background&#10;&#10;Description automatically generated">
            <a:extLst>
              <a:ext uri="{FF2B5EF4-FFF2-40B4-BE49-F238E27FC236}">
                <a16:creationId xmlns:a16="http://schemas.microsoft.com/office/drawing/2014/main" id="{B38923B8-5F5B-0E23-535C-AE1D293B2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242" y="990600"/>
            <a:ext cx="4716758" cy="4716758"/>
          </a:xfrm>
          <a:prstGeom prst="rect">
            <a:avLst/>
          </a:prstGeom>
        </p:spPr>
      </p:pic>
      <p:pic>
        <p:nvPicPr>
          <p:cNvPr id="13" name="Picture 12">
            <a:extLst>
              <a:ext uri="{FF2B5EF4-FFF2-40B4-BE49-F238E27FC236}">
                <a16:creationId xmlns:a16="http://schemas.microsoft.com/office/drawing/2014/main" id="{CC5DD8AE-2347-742A-260A-C6D8B9D98035}"/>
              </a:ext>
            </a:extLst>
          </p:cNvPr>
          <p:cNvPicPr>
            <a:picLocks noChangeAspect="1"/>
          </p:cNvPicPr>
          <p:nvPr/>
        </p:nvPicPr>
        <p:blipFill>
          <a:blip r:embed="rId4"/>
          <a:stretch>
            <a:fillRect/>
          </a:stretch>
        </p:blipFill>
        <p:spPr>
          <a:xfrm>
            <a:off x="516597" y="5752680"/>
            <a:ext cx="2531403" cy="742747"/>
          </a:xfrm>
          <a:prstGeom prst="rect">
            <a:avLst/>
          </a:prstGeom>
        </p:spPr>
      </p:pic>
    </p:spTree>
    <p:extLst>
      <p:ext uri="{BB962C8B-B14F-4D97-AF65-F5344CB8AC3E}">
        <p14:creationId xmlns:p14="http://schemas.microsoft.com/office/powerpoint/2010/main" val="323497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clothing, outdoor, human face&#10;&#10;Description automatically generated">
            <a:extLst>
              <a:ext uri="{FF2B5EF4-FFF2-40B4-BE49-F238E27FC236}">
                <a16:creationId xmlns:a16="http://schemas.microsoft.com/office/drawing/2014/main" id="{B2B8A493-A9C0-C31D-5B2A-87155671FC7F}"/>
              </a:ext>
            </a:extLst>
          </p:cNvPr>
          <p:cNvPicPr>
            <a:picLocks noChangeAspect="1"/>
          </p:cNvPicPr>
          <p:nvPr/>
        </p:nvPicPr>
        <p:blipFill rotWithShape="1">
          <a:blip r:embed="rId3"/>
          <a:srcRect b="25716"/>
          <a:stretch/>
        </p:blipFill>
        <p:spPr>
          <a:xfrm>
            <a:off x="3447" y="-13606"/>
            <a:ext cx="6144987" cy="6874328"/>
          </a:xfrm>
          <a:prstGeom prst="rect">
            <a:avLst/>
          </a:prstGeom>
        </p:spPr>
      </p:pic>
      <p:pic>
        <p:nvPicPr>
          <p:cNvPr id="4" name="Picture 4" descr="Shape, rectangle&#10;&#10;Description automatically generated">
            <a:extLst>
              <a:ext uri="{FF2B5EF4-FFF2-40B4-BE49-F238E27FC236}">
                <a16:creationId xmlns:a16="http://schemas.microsoft.com/office/drawing/2014/main" id="{2BB29E0C-FF04-4F85-B933-50A68747BCB5}"/>
              </a:ext>
            </a:extLst>
          </p:cNvPr>
          <p:cNvPicPr>
            <a:picLocks noChangeAspect="1"/>
          </p:cNvPicPr>
          <p:nvPr/>
        </p:nvPicPr>
        <p:blipFill>
          <a:blip r:embed="rId4"/>
          <a:stretch>
            <a:fillRect/>
          </a:stretch>
        </p:blipFill>
        <p:spPr>
          <a:xfrm>
            <a:off x="2721" y="-9525"/>
            <a:ext cx="12186557" cy="6863442"/>
          </a:xfrm>
          <a:prstGeom prst="rect">
            <a:avLst/>
          </a:prstGeom>
        </p:spPr>
      </p:pic>
      <p:sp>
        <p:nvSpPr>
          <p:cNvPr id="2" name="Slide Number Placeholder 1">
            <a:extLst>
              <a:ext uri="{FF2B5EF4-FFF2-40B4-BE49-F238E27FC236}">
                <a16:creationId xmlns:a16="http://schemas.microsoft.com/office/drawing/2014/main" id="{4C95B823-6848-97FE-0DA5-7960F712327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smtClean="0">
                <a:ln>
                  <a:noFill/>
                </a:ln>
                <a:solidFill>
                  <a:srgbClr val="555659">
                    <a:lumMod val="60000"/>
                    <a:lumOff val="40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555659">
                  <a:lumMod val="60000"/>
                  <a:lumOff val="40000"/>
                </a:srgbClr>
              </a:solidFill>
              <a:effectLst/>
              <a:uLnTx/>
              <a:uFillTx/>
              <a:latin typeface="Century Gothic" panose="020F0302020204030204"/>
              <a:ea typeface="+mn-ea"/>
              <a:cs typeface="+mn-cs"/>
            </a:endParaRPr>
          </a:p>
        </p:txBody>
      </p:sp>
      <p:sp>
        <p:nvSpPr>
          <p:cNvPr id="3" name="Freeform 13">
            <a:extLst>
              <a:ext uri="{FF2B5EF4-FFF2-40B4-BE49-F238E27FC236}">
                <a16:creationId xmlns:a16="http://schemas.microsoft.com/office/drawing/2014/main" id="{1908A92F-0E94-2BD6-7C49-79B96EA4AF26}"/>
              </a:ext>
            </a:extLst>
          </p:cNvPr>
          <p:cNvSpPr/>
          <p:nvPr/>
        </p:nvSpPr>
        <p:spPr>
          <a:xfrm>
            <a:off x="2149929" y="-8164"/>
            <a:ext cx="10042071" cy="6871607"/>
          </a:xfrm>
          <a:custGeom>
            <a:avLst/>
            <a:gdLst>
              <a:gd name="connsiteX0" fmla="*/ 7143542 w 10042071"/>
              <a:gd name="connsiteY0" fmla="*/ 0 h 6858000"/>
              <a:gd name="connsiteX1" fmla="*/ 10042071 w 10042071"/>
              <a:gd name="connsiteY1" fmla="*/ 0 h 6858000"/>
              <a:gd name="connsiteX2" fmla="*/ 10042071 w 10042071"/>
              <a:gd name="connsiteY2" fmla="*/ 6858000 h 6858000"/>
              <a:gd name="connsiteX3" fmla="*/ 7380514 w 10042071"/>
              <a:gd name="connsiteY3" fmla="*/ 6858000 h 6858000"/>
              <a:gd name="connsiteX4" fmla="*/ 6858000 w 10042071"/>
              <a:gd name="connsiteY4" fmla="*/ 6858000 h 6858000"/>
              <a:gd name="connsiteX5" fmla="*/ 3184071 w 10042071"/>
              <a:gd name="connsiteY5" fmla="*/ 6858000 h 6858000"/>
              <a:gd name="connsiteX6" fmla="*/ 522515 w 10042071"/>
              <a:gd name="connsiteY6" fmla="*/ 6858000 h 6858000"/>
              <a:gd name="connsiteX7" fmla="*/ 0 w 10042071"/>
              <a:gd name="connsiteY7" fmla="*/ 6858000 h 6858000"/>
              <a:gd name="connsiteX8" fmla="*/ 3959471 w 10042071"/>
              <a:gd name="connsiteY8" fmla="*/ 0 h 6858000"/>
              <a:gd name="connsiteX9" fmla="*/ 4481985 w 10042071"/>
              <a:gd name="connsiteY9" fmla="*/ 0 h 6858000"/>
              <a:gd name="connsiteX10" fmla="*/ 6858000 w 10042071"/>
              <a:gd name="connsiteY10" fmla="*/ 0 h 6858000"/>
              <a:gd name="connsiteX11" fmla="*/ 7143542 w 10042071"/>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2071" h="6858000">
                <a:moveTo>
                  <a:pt x="7143542" y="0"/>
                </a:moveTo>
                <a:lnTo>
                  <a:pt x="10042071" y="0"/>
                </a:lnTo>
                <a:lnTo>
                  <a:pt x="10042071" y="6858000"/>
                </a:lnTo>
                <a:lnTo>
                  <a:pt x="7380514" y="6858000"/>
                </a:lnTo>
                <a:lnTo>
                  <a:pt x="6858000" y="6858000"/>
                </a:lnTo>
                <a:lnTo>
                  <a:pt x="3184071" y="6858000"/>
                </a:lnTo>
                <a:lnTo>
                  <a:pt x="522515" y="6858000"/>
                </a:lnTo>
                <a:lnTo>
                  <a:pt x="0" y="6858000"/>
                </a:lnTo>
                <a:lnTo>
                  <a:pt x="3959471" y="0"/>
                </a:lnTo>
                <a:lnTo>
                  <a:pt x="4481985" y="0"/>
                </a:lnTo>
                <a:lnTo>
                  <a:pt x="6858000" y="0"/>
                </a:lnTo>
                <a:lnTo>
                  <a:pt x="7143542" y="0"/>
                </a:lnTo>
                <a:close/>
              </a:path>
            </a:pathLst>
          </a:custGeom>
          <a:solidFill>
            <a:srgbClr val="0D2240"/>
          </a:solidFill>
          <a:ln w="79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6" name="Page Number - White">
            <a:extLst>
              <a:ext uri="{FF2B5EF4-FFF2-40B4-BE49-F238E27FC236}">
                <a16:creationId xmlns:a16="http://schemas.microsoft.com/office/drawing/2014/main" id="{2306B59B-E747-3D7B-4714-2914864F6B3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9" name="Graphic 8">
            <a:extLst>
              <a:ext uri="{FF2B5EF4-FFF2-40B4-BE49-F238E27FC236}">
                <a16:creationId xmlns:a16="http://schemas.microsoft.com/office/drawing/2014/main" id="{6E2F6304-2C6C-4EBE-A901-5788930C69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0800" y="-16329"/>
            <a:ext cx="3145972" cy="3145972"/>
          </a:xfrm>
          <a:prstGeom prst="rect">
            <a:avLst/>
          </a:prstGeom>
        </p:spPr>
      </p:pic>
      <p:sp>
        <p:nvSpPr>
          <p:cNvPr id="13" name="TextBox 12">
            <a:extLst>
              <a:ext uri="{FF2B5EF4-FFF2-40B4-BE49-F238E27FC236}">
                <a16:creationId xmlns:a16="http://schemas.microsoft.com/office/drawing/2014/main" id="{A0A882A5-40B4-C728-D119-D73E75B5B111}"/>
              </a:ext>
            </a:extLst>
          </p:cNvPr>
          <p:cNvSpPr txBox="1"/>
          <p:nvPr/>
        </p:nvSpPr>
        <p:spPr>
          <a:xfrm>
            <a:off x="5274061" y="4461502"/>
            <a:ext cx="6172672" cy="18158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EFFFF"/>
                </a:solidFill>
                <a:effectLst/>
                <a:uLnTx/>
                <a:uFillTx/>
                <a:latin typeface="Arial" panose="020B0604020202020204"/>
                <a:ea typeface="+mn-ea"/>
                <a:cs typeface="+mn-cs"/>
              </a:rPr>
              <a:t>LCIF is updating all our grant programs. These changes aim to streamline processes and improve effectiveness.</a:t>
            </a:r>
          </a:p>
        </p:txBody>
      </p:sp>
      <p:sp>
        <p:nvSpPr>
          <p:cNvPr id="14" name="Large #">
            <a:extLst>
              <a:ext uri="{FF2B5EF4-FFF2-40B4-BE49-F238E27FC236}">
                <a16:creationId xmlns:a16="http://schemas.microsoft.com/office/drawing/2014/main" id="{8723B3DB-F779-00FB-DA85-C9B5DCB14446}"/>
              </a:ext>
            </a:extLst>
          </p:cNvPr>
          <p:cNvSpPr txBox="1"/>
          <p:nvPr/>
        </p:nvSpPr>
        <p:spPr>
          <a:xfrm>
            <a:off x="5222794" y="2315310"/>
            <a:ext cx="6775617"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Helvetica Neue"/>
                <a:ea typeface="Arial" charset="0"/>
                <a:cs typeface="Arial"/>
              </a:rPr>
              <a:t>LCIF Grant Program Updates</a:t>
            </a:r>
          </a:p>
        </p:txBody>
      </p:sp>
      <p:cxnSp>
        <p:nvCxnSpPr>
          <p:cNvPr id="5" name="Straight Connector 4">
            <a:extLst>
              <a:ext uri="{FF2B5EF4-FFF2-40B4-BE49-F238E27FC236}">
                <a16:creationId xmlns:a16="http://schemas.microsoft.com/office/drawing/2014/main" id="{98B9ADC6-4CE2-0A6C-95A4-167AAC9F1B46}"/>
              </a:ext>
            </a:extLst>
          </p:cNvPr>
          <p:cNvCxnSpPr>
            <a:cxnSpLocks/>
          </p:cNvCxnSpPr>
          <p:nvPr/>
        </p:nvCxnSpPr>
        <p:spPr>
          <a:xfrm>
            <a:off x="5344039" y="4037881"/>
            <a:ext cx="2296838"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581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558846-8EA2-30C5-0C0D-7773F3681EC0}"/>
              </a:ext>
            </a:extLst>
          </p:cNvPr>
          <p:cNvGrpSpPr>
            <a:grpSpLocks noGrp="1" noUngrp="1" noRot="1" noMove="1" noResize="1"/>
          </p:cNvGrpSpPr>
          <p:nvPr/>
        </p:nvGrpSpPr>
        <p:grpSpPr>
          <a:xfrm>
            <a:off x="-2" y="-2"/>
            <a:ext cx="12192000" cy="6858002"/>
            <a:chOff x="-2" y="-2"/>
            <a:chExt cx="12192000" cy="6858002"/>
          </a:xfrm>
        </p:grpSpPr>
        <p:sp>
          <p:nvSpPr>
            <p:cNvPr id="4" name="Rectangle 3">
              <a:extLst>
                <a:ext uri="{FF2B5EF4-FFF2-40B4-BE49-F238E27FC236}">
                  <a16:creationId xmlns:a16="http://schemas.microsoft.com/office/drawing/2014/main" id="{CB071EA0-49C5-9F61-F551-0163E5BB11F7}"/>
                </a:ext>
              </a:extLst>
            </p:cNvPr>
            <p:cNvSpPr>
              <a:spLocks noGrp="1" noRot="1" noMove="1" noResize="1" noEditPoints="1" noAdjustHandles="1" noChangeArrowheads="1" noChangeShapeType="1"/>
            </p:cNvSpPr>
            <p:nvPr/>
          </p:nvSpPr>
          <p:spPr>
            <a:xfrm>
              <a:off x="-2" y="-2"/>
              <a:ext cx="12192000" cy="6858000"/>
            </a:xfrm>
            <a:prstGeom prst="rect">
              <a:avLst/>
            </a:prstGeom>
            <a:gradFill flip="none" rotWithShape="1">
              <a:gsLst>
                <a:gs pos="100000">
                  <a:srgbClr val="7A2582"/>
                </a:gs>
                <a:gs pos="2000">
                  <a:srgbClr val="00338D"/>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Open Sans Regular" charset="0"/>
                <a:ea typeface="+mn-ea"/>
                <a:cs typeface="+mn-cs"/>
              </a:endParaRPr>
            </a:p>
          </p:txBody>
        </p:sp>
        <p:sp>
          <p:nvSpPr>
            <p:cNvPr id="5" name="Graphic 6">
              <a:extLst>
                <a:ext uri="{FF2B5EF4-FFF2-40B4-BE49-F238E27FC236}">
                  <a16:creationId xmlns:a16="http://schemas.microsoft.com/office/drawing/2014/main" id="{89894A52-F00C-6DF5-4559-C46B59DD0F3A}"/>
                </a:ext>
              </a:extLst>
            </p:cNvPr>
            <p:cNvSpPr>
              <a:spLocks noGrp="1" noRot="1" noMove="1" noResize="1" noEditPoints="1" noAdjustHandles="1" noChangeArrowheads="1" noChangeShapeType="1"/>
            </p:cNvSpPr>
            <p:nvPr/>
          </p:nvSpPr>
          <p:spPr>
            <a:xfrm flipH="1">
              <a:off x="-1"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4000"/>
              </a:schemeClr>
            </a:solidFill>
            <a:ln w="4763"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7" name="Graphic 7">
              <a:extLst>
                <a:ext uri="{FF2B5EF4-FFF2-40B4-BE49-F238E27FC236}">
                  <a16:creationId xmlns:a16="http://schemas.microsoft.com/office/drawing/2014/main" id="{08310E03-A522-A485-CC30-5F6C015D92CF}"/>
                </a:ext>
              </a:extLst>
            </p:cNvPr>
            <p:cNvSpPr>
              <a:spLocks noGrp="1" noRot="1" noMove="1" noResize="1" noEditPoints="1" noAdjustHandles="1" noChangeArrowheads="1" noChangeShapeType="1"/>
            </p:cNvSpPr>
            <p:nvPr/>
          </p:nvSpPr>
          <p:spPr>
            <a:xfrm rot="10800000">
              <a:off x="-1" y="-2"/>
              <a:ext cx="3167577" cy="5486401"/>
            </a:xfrm>
            <a:custGeom>
              <a:avLst/>
              <a:gdLst>
                <a:gd name="connsiteX0" fmla="*/ 0 w 3167577"/>
                <a:gd name="connsiteY0" fmla="*/ 5486401 h 5486401"/>
                <a:gd name="connsiteX1" fmla="*/ 3167578 w 3167577"/>
                <a:gd name="connsiteY1" fmla="*/ 0 h 5486401"/>
                <a:gd name="connsiteX2" fmla="*/ 3167578 w 3167577"/>
                <a:gd name="connsiteY2" fmla="*/ 5486401 h 5486401"/>
              </a:gdLst>
              <a:ahLst/>
              <a:cxnLst>
                <a:cxn ang="0">
                  <a:pos x="connsiteX0" y="connsiteY0"/>
                </a:cxn>
                <a:cxn ang="0">
                  <a:pos x="connsiteX1" y="connsiteY1"/>
                </a:cxn>
                <a:cxn ang="0">
                  <a:pos x="connsiteX2" y="connsiteY2"/>
                </a:cxn>
              </a:cxnLst>
              <a:rect l="l" t="t" r="r" b="b"/>
              <a:pathLst>
                <a:path w="3167577" h="5486401">
                  <a:moveTo>
                    <a:pt x="0" y="5486401"/>
                  </a:moveTo>
                  <a:lnTo>
                    <a:pt x="3167578" y="0"/>
                  </a:lnTo>
                  <a:lnTo>
                    <a:pt x="3167578" y="5486401"/>
                  </a:lnTo>
                  <a:close/>
                </a:path>
              </a:pathLst>
            </a:custGeom>
            <a:solidFill>
              <a:schemeClr val="bg1">
                <a:alpha val="4000"/>
              </a:schemeClr>
            </a:solidFill>
            <a:ln w="635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grpSp>
      <p:sp>
        <p:nvSpPr>
          <p:cNvPr id="6" name="Page Number - White">
            <a:extLst>
              <a:ext uri="{FF2B5EF4-FFF2-40B4-BE49-F238E27FC236}">
                <a16:creationId xmlns:a16="http://schemas.microsoft.com/office/drawing/2014/main" id="{2306B59B-E747-3D7B-4714-2914864F6B3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2" name="TextBox 1">
            <a:extLst>
              <a:ext uri="{FF2B5EF4-FFF2-40B4-BE49-F238E27FC236}">
                <a16:creationId xmlns:a16="http://schemas.microsoft.com/office/drawing/2014/main" id="{7C6A4FBC-74D2-3145-ED77-F41451BC174E}"/>
              </a:ext>
            </a:extLst>
          </p:cNvPr>
          <p:cNvSpPr txBox="1"/>
          <p:nvPr/>
        </p:nvSpPr>
        <p:spPr>
          <a:xfrm>
            <a:off x="495745" y="366130"/>
            <a:ext cx="6858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BB700"/>
                </a:solidFill>
                <a:effectLst/>
                <a:uLnTx/>
                <a:uFillTx/>
                <a:latin typeface="Arial" panose="020B0604020202020204"/>
                <a:ea typeface="+mn-ea"/>
                <a:cs typeface="+mn-cs"/>
              </a:rPr>
              <a:t>EXCITING UPDATES </a:t>
            </a:r>
          </a:p>
        </p:txBody>
      </p:sp>
      <p:sp>
        <p:nvSpPr>
          <p:cNvPr id="9" name="TextBox 8">
            <a:extLst>
              <a:ext uri="{FF2B5EF4-FFF2-40B4-BE49-F238E27FC236}">
                <a16:creationId xmlns:a16="http://schemas.microsoft.com/office/drawing/2014/main" id="{E3A1A39D-4415-5A84-3FF0-26CD92DFA8B0}"/>
              </a:ext>
            </a:extLst>
          </p:cNvPr>
          <p:cNvSpPr txBox="1"/>
          <p:nvPr/>
        </p:nvSpPr>
        <p:spPr>
          <a:xfrm>
            <a:off x="402176" y="1322776"/>
            <a:ext cx="6380513" cy="193899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rPr>
              <a:t>At the January 2024 Board of Trustees Meeting, the Trustees voted to increase the request maximum for </a:t>
            </a:r>
            <a:r>
              <a:rPr kumimoji="0" lang="en-US" sz="2400" b="1" i="0" u="none" strike="noStrike" kern="1200" cap="none" spc="0" normalizeH="0" baseline="0" noProof="0" dirty="0">
                <a:ln>
                  <a:noFill/>
                </a:ln>
                <a:solidFill>
                  <a:srgbClr val="EBB700"/>
                </a:solidFill>
                <a:effectLst/>
                <a:uLnTx/>
                <a:uFillTx/>
                <a:latin typeface="Arial" panose="020B0604020202020204"/>
                <a:ea typeface="+mn-ea"/>
                <a:cs typeface="+mn-cs"/>
              </a:rPr>
              <a:t>Hunger and Matching Grants to US$150,000</a:t>
            </a:r>
            <a:r>
              <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rPr>
              <a:t>. </a:t>
            </a: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pic>
        <p:nvPicPr>
          <p:cNvPr id="14" name="Graphic 13" descr="Megaphone1 with solid fill">
            <a:extLst>
              <a:ext uri="{FF2B5EF4-FFF2-40B4-BE49-F238E27FC236}">
                <a16:creationId xmlns:a16="http://schemas.microsoft.com/office/drawing/2014/main" id="{E3FC1EC2-D397-1997-C490-4ED12BE332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4800" y="92001"/>
            <a:ext cx="2461549" cy="2461549"/>
          </a:xfrm>
          <a:prstGeom prst="rect">
            <a:avLst/>
          </a:prstGeom>
        </p:spPr>
      </p:pic>
      <p:grpSp>
        <p:nvGrpSpPr>
          <p:cNvPr id="3" name="Group 2">
            <a:extLst>
              <a:ext uri="{FF2B5EF4-FFF2-40B4-BE49-F238E27FC236}">
                <a16:creationId xmlns:a16="http://schemas.microsoft.com/office/drawing/2014/main" id="{8353922A-055B-A720-572C-DE97865D8934}"/>
              </a:ext>
            </a:extLst>
          </p:cNvPr>
          <p:cNvGrpSpPr/>
          <p:nvPr/>
        </p:nvGrpSpPr>
        <p:grpSpPr>
          <a:xfrm>
            <a:off x="685800" y="3783533"/>
            <a:ext cx="11022734" cy="2437500"/>
            <a:chOff x="726260" y="1854109"/>
            <a:chExt cx="11022734" cy="2437500"/>
          </a:xfrm>
        </p:grpSpPr>
        <p:pic>
          <p:nvPicPr>
            <p:cNvPr id="10" name="Picture 9">
              <a:extLst>
                <a:ext uri="{FF2B5EF4-FFF2-40B4-BE49-F238E27FC236}">
                  <a16:creationId xmlns:a16="http://schemas.microsoft.com/office/drawing/2014/main" id="{A2413982-62E8-B295-9C42-5ABAF8614D4E}"/>
                </a:ext>
              </a:extLst>
            </p:cNvPr>
            <p:cNvPicPr>
              <a:picLocks noChangeAspect="1"/>
            </p:cNvPicPr>
            <p:nvPr/>
          </p:nvPicPr>
          <p:blipFill rotWithShape="1">
            <a:blip r:embed="rId5"/>
            <a:srcRect l="1298" r="-1" b="2214"/>
            <a:stretch/>
          </p:blipFill>
          <p:spPr>
            <a:xfrm>
              <a:off x="3058930" y="1874081"/>
              <a:ext cx="1840091" cy="2363550"/>
            </a:xfrm>
            <a:prstGeom prst="rect">
              <a:avLst/>
            </a:prstGeom>
          </p:spPr>
        </p:pic>
        <p:pic>
          <p:nvPicPr>
            <p:cNvPr id="11" name="Picture 10">
              <a:extLst>
                <a:ext uri="{FF2B5EF4-FFF2-40B4-BE49-F238E27FC236}">
                  <a16:creationId xmlns:a16="http://schemas.microsoft.com/office/drawing/2014/main" id="{69A588A0-6B86-2A49-F861-DB5ED95F6B70}"/>
                </a:ext>
              </a:extLst>
            </p:cNvPr>
            <p:cNvPicPr>
              <a:picLocks noChangeAspect="1"/>
            </p:cNvPicPr>
            <p:nvPr/>
          </p:nvPicPr>
          <p:blipFill rotWithShape="1">
            <a:blip r:embed="rId6"/>
            <a:srcRect r="2796"/>
            <a:stretch/>
          </p:blipFill>
          <p:spPr>
            <a:xfrm>
              <a:off x="5403285" y="1874081"/>
              <a:ext cx="1773232" cy="2363550"/>
            </a:xfrm>
            <a:prstGeom prst="rect">
              <a:avLst/>
            </a:prstGeom>
          </p:spPr>
        </p:pic>
        <p:pic>
          <p:nvPicPr>
            <p:cNvPr id="12" name="Picture 11">
              <a:extLst>
                <a:ext uri="{FF2B5EF4-FFF2-40B4-BE49-F238E27FC236}">
                  <a16:creationId xmlns:a16="http://schemas.microsoft.com/office/drawing/2014/main" id="{D5AD9846-708A-6F58-2E5B-4EF8A7C757B0}"/>
                </a:ext>
              </a:extLst>
            </p:cNvPr>
            <p:cNvPicPr>
              <a:picLocks noChangeAspect="1"/>
            </p:cNvPicPr>
            <p:nvPr/>
          </p:nvPicPr>
          <p:blipFill>
            <a:blip r:embed="rId7"/>
            <a:stretch>
              <a:fillRect/>
            </a:stretch>
          </p:blipFill>
          <p:spPr>
            <a:xfrm>
              <a:off x="726260" y="1872607"/>
              <a:ext cx="1864296" cy="2419002"/>
            </a:xfrm>
            <a:prstGeom prst="rect">
              <a:avLst/>
            </a:prstGeom>
          </p:spPr>
        </p:pic>
        <p:pic>
          <p:nvPicPr>
            <p:cNvPr id="13" name="Picture 12" descr="A group of children reading books&#10;&#10;Description automatically generated">
              <a:extLst>
                <a:ext uri="{FF2B5EF4-FFF2-40B4-BE49-F238E27FC236}">
                  <a16:creationId xmlns:a16="http://schemas.microsoft.com/office/drawing/2014/main" id="{C5637078-3D8B-85A8-8727-B2678D7875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9023" y="1876144"/>
              <a:ext cx="1831359" cy="2363549"/>
            </a:xfrm>
            <a:prstGeom prst="rect">
              <a:avLst/>
            </a:prstGeom>
          </p:spPr>
        </p:pic>
        <p:pic>
          <p:nvPicPr>
            <p:cNvPr id="15" name="Picture 14" descr="A close-up of a diabetes application&#10;&#10;Description automatically generated">
              <a:extLst>
                <a:ext uri="{FF2B5EF4-FFF2-40B4-BE49-F238E27FC236}">
                  <a16:creationId xmlns:a16="http://schemas.microsoft.com/office/drawing/2014/main" id="{40940BA7-66CC-CF36-9050-AF7531AA1E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8757" y="1854109"/>
              <a:ext cx="1840237" cy="2383522"/>
            </a:xfrm>
            <a:prstGeom prst="rect">
              <a:avLst/>
            </a:prstGeom>
          </p:spPr>
        </p:pic>
      </p:grpSp>
    </p:spTree>
    <p:extLst>
      <p:ext uri="{BB962C8B-B14F-4D97-AF65-F5344CB8AC3E}">
        <p14:creationId xmlns:p14="http://schemas.microsoft.com/office/powerpoint/2010/main" val="113372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3C920DCA-40F3-FBCD-D608-9588622C8C1D}"/>
              </a:ext>
            </a:extLst>
          </p:cNvPr>
          <p:cNvSpPr/>
          <p:nvPr/>
        </p:nvSpPr>
        <p:spPr>
          <a:xfrm>
            <a:off x="-2952" y="12504"/>
            <a:ext cx="12192000" cy="6857999"/>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5" name="Title 1">
            <a:extLst>
              <a:ext uri="{FF2B5EF4-FFF2-40B4-BE49-F238E27FC236}">
                <a16:creationId xmlns:a16="http://schemas.microsoft.com/office/drawing/2014/main" id="{B1F23C7B-417B-6DA2-B556-809CFA4F099B}"/>
              </a:ext>
            </a:extLst>
          </p:cNvPr>
          <p:cNvSpPr txBox="1">
            <a:spLocks/>
          </p:cNvSpPr>
          <p:nvPr/>
        </p:nvSpPr>
        <p:spPr>
          <a:xfrm>
            <a:off x="755874" y="124214"/>
            <a:ext cx="11337925" cy="60350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Helvetica Neue"/>
                <a:ea typeface="+mn-ea"/>
                <a:cs typeface="Arial"/>
              </a:rPr>
              <a:t>Diabetes Grant Changes</a:t>
            </a:r>
            <a:endParaRPr kumimoji="0" lang="en-US" sz="4400" b="1" i="0" u="none" strike="noStrike" kern="1200" cap="all" spc="1000" normalizeH="0" baseline="0" noProof="0" dirty="0">
              <a:ln>
                <a:noFill/>
              </a:ln>
              <a:solidFill>
                <a:srgbClr val="FFFFFF"/>
              </a:solidFill>
              <a:effectLst/>
              <a:uLnTx/>
              <a:uFillTx/>
              <a:latin typeface="Helvetica Neue"/>
              <a:ea typeface="+mn-ea"/>
              <a:cs typeface="Arial" panose="020B0604020202020204" pitchFamily="34" charset="0"/>
            </a:endParaRPr>
          </a:p>
        </p:txBody>
      </p:sp>
      <p:sp>
        <p:nvSpPr>
          <p:cNvPr id="9" name="TextBox 8">
            <a:extLst>
              <a:ext uri="{FF2B5EF4-FFF2-40B4-BE49-F238E27FC236}">
                <a16:creationId xmlns:a16="http://schemas.microsoft.com/office/drawing/2014/main" id="{004845B3-72A9-56E6-A1E9-5ADD10C58415}"/>
              </a:ext>
            </a:extLst>
          </p:cNvPr>
          <p:cNvSpPr txBox="1"/>
          <p:nvPr/>
        </p:nvSpPr>
        <p:spPr>
          <a:xfrm>
            <a:off x="5482810" y="2004133"/>
            <a:ext cx="6502060" cy="3416320"/>
          </a:xfrm>
          <a:prstGeom prst="rect">
            <a:avLst/>
          </a:prstGeom>
          <a:noFill/>
          <a:ln w="25400">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Neue"/>
                <a:ea typeface="+mn-ea"/>
                <a:cs typeface="+mn-cs"/>
              </a:rPr>
              <a:t>One grant per district at any time</a:t>
            </a:r>
            <a:r>
              <a:rPr kumimoji="0" lang="en-US" sz="2400" b="0" i="0" u="none" strike="noStrike" kern="1200" cap="none" spc="0" normalizeH="0" baseline="0" noProof="0" dirty="0">
                <a:ln>
                  <a:noFill/>
                </a:ln>
                <a:solidFill>
                  <a:srgbClr val="FFFFFF"/>
                </a:solidFill>
                <a:effectLst/>
                <a:uLnTx/>
                <a:uFillTx/>
                <a:latin typeface="Helvetica Neue"/>
                <a:ea typeface="+mn-ea"/>
                <a:cs typeface="+mn-cs"/>
              </a:rPr>
              <a:t>.</a:t>
            </a:r>
            <a:endParaRPr kumimoji="0" lang="en-US" sz="2400" b="1" i="0" u="none" strike="noStrike" kern="1200" cap="none" spc="0" normalizeH="0" baseline="0" noProof="0" dirty="0">
              <a:ln>
                <a:noFill/>
              </a:ln>
              <a:solidFill>
                <a:srgbClr val="FFFFFF"/>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Neue"/>
                <a:ea typeface="+mn-ea"/>
                <a:cs typeface="+mn-cs"/>
              </a:rPr>
              <a:t>Half of local matching funds must be collected before approval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Neue"/>
                <a:ea typeface="+mn-ea"/>
                <a:cs typeface="+mn-cs"/>
              </a:rPr>
              <a:t>Entire local matching funds must be collected within six months of 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Neue"/>
                <a:ea typeface="+mn-ea"/>
                <a:cs typeface="+mn-cs"/>
              </a:rPr>
              <a:t>No longer collecting local match as you go</a:t>
            </a:r>
          </a:p>
        </p:txBody>
      </p:sp>
      <p:pic>
        <p:nvPicPr>
          <p:cNvPr id="10" name="Picture 9" descr="A picture containing icon&#10;&#10;Description automatically generated">
            <a:extLst>
              <a:ext uri="{FF2B5EF4-FFF2-40B4-BE49-F238E27FC236}">
                <a16:creationId xmlns:a16="http://schemas.microsoft.com/office/drawing/2014/main" id="{C296C353-CE2F-A06C-432F-CD69FFE2E670}"/>
              </a:ext>
            </a:extLst>
          </p:cNvPr>
          <p:cNvPicPr>
            <a:picLocks noChangeAspect="1"/>
          </p:cNvPicPr>
          <p:nvPr/>
        </p:nvPicPr>
        <p:blipFill rotWithShape="1">
          <a:blip r:embed="rId3"/>
          <a:srcRect l="317931" t="87857" r="-313103" b="-53572"/>
          <a:stretch/>
        </p:blipFill>
        <p:spPr>
          <a:xfrm>
            <a:off x="5385278" y="3144424"/>
            <a:ext cx="1432298" cy="963932"/>
          </a:xfrm>
          <a:prstGeom prst="rect">
            <a:avLst/>
          </a:prstGeom>
        </p:spPr>
      </p:pic>
      <p:cxnSp>
        <p:nvCxnSpPr>
          <p:cNvPr id="12" name="Straight Connector 11">
            <a:extLst>
              <a:ext uri="{FF2B5EF4-FFF2-40B4-BE49-F238E27FC236}">
                <a16:creationId xmlns:a16="http://schemas.microsoft.com/office/drawing/2014/main" id="{93760931-01A4-550D-44F1-4580AD3C3A6F}"/>
              </a:ext>
            </a:extLst>
          </p:cNvPr>
          <p:cNvCxnSpPr>
            <a:cxnSpLocks/>
          </p:cNvCxnSpPr>
          <p:nvPr/>
        </p:nvCxnSpPr>
        <p:spPr>
          <a:xfrm>
            <a:off x="852816" y="1126554"/>
            <a:ext cx="2221894"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Graphic 35">
            <a:extLst>
              <a:ext uri="{FF2B5EF4-FFF2-40B4-BE49-F238E27FC236}">
                <a16:creationId xmlns:a16="http://schemas.microsoft.com/office/drawing/2014/main" id="{83652F61-6C99-22C8-6326-7D9A1DF9126C}"/>
              </a:ext>
            </a:extLst>
          </p:cNvPr>
          <p:cNvSpPr/>
          <p:nvPr/>
        </p:nvSpPr>
        <p:spPr>
          <a:xfrm rot="10800000" flipH="1">
            <a:off x="10863642" y="12504"/>
            <a:ext cx="1328358" cy="1902656"/>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9" name="Graphic 35">
            <a:extLst>
              <a:ext uri="{FF2B5EF4-FFF2-40B4-BE49-F238E27FC236}">
                <a16:creationId xmlns:a16="http://schemas.microsoft.com/office/drawing/2014/main" id="{3E126EB9-068E-607E-E945-05325597824C}"/>
              </a:ext>
            </a:extLst>
          </p:cNvPr>
          <p:cNvSpPr/>
          <p:nvPr/>
        </p:nvSpPr>
        <p:spPr>
          <a:xfrm flipH="1">
            <a:off x="2952" y="4952365"/>
            <a:ext cx="1328358" cy="1902656"/>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8" name="Page Number - White">
            <a:extLst>
              <a:ext uri="{FF2B5EF4-FFF2-40B4-BE49-F238E27FC236}">
                <a16:creationId xmlns:a16="http://schemas.microsoft.com/office/drawing/2014/main" id="{2A148318-A0E8-A13D-1085-2DA1F451791C}"/>
              </a:ext>
            </a:extLst>
          </p:cNvPr>
          <p:cNvSpPr txBox="1">
            <a:spLocks noChangeArrowheads="1"/>
          </p:cNvSpPr>
          <p:nvPr/>
        </p:nvSpPr>
        <p:spPr bwMode="auto">
          <a:xfrm>
            <a:off x="11551535"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3" name="Picture 2">
            <a:extLst>
              <a:ext uri="{FF2B5EF4-FFF2-40B4-BE49-F238E27FC236}">
                <a16:creationId xmlns:a16="http://schemas.microsoft.com/office/drawing/2014/main" id="{EA6F600E-EF8C-1869-D9CF-C60059A57BBB}"/>
              </a:ext>
            </a:extLst>
          </p:cNvPr>
          <p:cNvPicPr>
            <a:picLocks noChangeAspect="1"/>
          </p:cNvPicPr>
          <p:nvPr/>
        </p:nvPicPr>
        <p:blipFill>
          <a:blip r:embed="rId4"/>
          <a:stretch>
            <a:fillRect/>
          </a:stretch>
        </p:blipFill>
        <p:spPr>
          <a:xfrm>
            <a:off x="992907" y="1423264"/>
            <a:ext cx="3749999" cy="4778813"/>
          </a:xfrm>
          <a:prstGeom prst="rect">
            <a:avLst/>
          </a:prstGeom>
        </p:spPr>
      </p:pic>
    </p:spTree>
    <p:extLst>
      <p:ext uri="{BB962C8B-B14F-4D97-AF65-F5344CB8AC3E}">
        <p14:creationId xmlns:p14="http://schemas.microsoft.com/office/powerpoint/2010/main" val="69174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555659">
                    <a:lumMod val="60000"/>
                    <a:lumOff val="40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555659">
                  <a:lumMod val="60000"/>
                  <a:lumOff val="40000"/>
                </a:srgbClr>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E039442B-A5CE-CE91-5DE7-7457B17253E5}"/>
              </a:ext>
            </a:extLst>
          </p:cNvPr>
          <p:cNvPicPr>
            <a:picLocks noChangeAspect="1"/>
          </p:cNvPicPr>
          <p:nvPr/>
        </p:nvPicPr>
        <p:blipFill rotWithShape="1">
          <a:blip r:embed="rId3" cstate="screen">
            <a:alphaModFix amt="8000"/>
            <a:extLst>
              <a:ext uri="{28A0092B-C50C-407E-A947-70E740481C1C}">
                <a14:useLocalDpi xmlns:a14="http://schemas.microsoft.com/office/drawing/2010/main"/>
              </a:ext>
            </a:extLst>
          </a:blip>
          <a:srcRect/>
          <a:stretch/>
        </p:blipFill>
        <p:spPr>
          <a:xfrm>
            <a:off x="-17418" y="-13770"/>
            <a:ext cx="12209418" cy="6858000"/>
          </a:xfrm>
          <a:prstGeom prst="rect">
            <a:avLst/>
          </a:prstGeom>
          <a:solidFill>
            <a:srgbClr val="0D2240"/>
          </a:solidFill>
        </p:spPr>
      </p:pic>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63526" y="838042"/>
            <a:ext cx="9154632"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FFFFF"/>
                </a:solidFill>
                <a:effectLst/>
                <a:uLnTx/>
                <a:uFillTx/>
                <a:latin typeface="Helvetica Neue"/>
                <a:ea typeface="Arial" charset="0"/>
                <a:cs typeface="Arial"/>
              </a:rPr>
              <a:t>Lions Quest Grant Changes</a:t>
            </a:r>
          </a:p>
        </p:txBody>
      </p:sp>
      <p:sp>
        <p:nvSpPr>
          <p:cNvPr id="5" name="Rectangle 4">
            <a:extLst>
              <a:ext uri="{FF2B5EF4-FFF2-40B4-BE49-F238E27FC236}">
                <a16:creationId xmlns:a16="http://schemas.microsoft.com/office/drawing/2014/main" id="{26E597D8-C5E7-23A9-6800-7790D0050518}"/>
              </a:ext>
            </a:extLst>
          </p:cNvPr>
          <p:cNvSpPr/>
          <p:nvPr/>
        </p:nvSpPr>
        <p:spPr>
          <a:xfrm>
            <a:off x="676067" y="1642647"/>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11" name="Page Number - White">
            <a:extLst>
              <a:ext uri="{FF2B5EF4-FFF2-40B4-BE49-F238E27FC236}">
                <a16:creationId xmlns:a16="http://schemas.microsoft.com/office/drawing/2014/main" id="{0EE609B4-E29B-6832-6188-073EB3CD8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H="1">
            <a:off x="9201717" y="2800"/>
            <a:ext cx="2990283" cy="2990283"/>
          </a:xfrm>
          <a:prstGeom prst="rect">
            <a:avLst/>
          </a:prstGeom>
        </p:spPr>
      </p:pic>
      <p:pic>
        <p:nvPicPr>
          <p:cNvPr id="12" name="Picture 11">
            <a:extLst>
              <a:ext uri="{FF2B5EF4-FFF2-40B4-BE49-F238E27FC236}">
                <a16:creationId xmlns:a16="http://schemas.microsoft.com/office/drawing/2014/main" id="{45080F60-1D8B-C836-CC90-EE5BF121B04E}"/>
              </a:ext>
            </a:extLst>
          </p:cNvPr>
          <p:cNvPicPr>
            <a:picLocks noChangeAspect="1"/>
          </p:cNvPicPr>
          <p:nvPr/>
        </p:nvPicPr>
        <p:blipFill>
          <a:blip r:embed="rId6"/>
          <a:stretch>
            <a:fillRect/>
          </a:stretch>
        </p:blipFill>
        <p:spPr>
          <a:xfrm>
            <a:off x="8086342" y="1752904"/>
            <a:ext cx="3263632" cy="4225985"/>
          </a:xfrm>
          <a:prstGeom prst="rect">
            <a:avLst/>
          </a:prstGeom>
        </p:spPr>
      </p:pic>
      <p:sp>
        <p:nvSpPr>
          <p:cNvPr id="14" name="TextBox 13">
            <a:extLst>
              <a:ext uri="{FF2B5EF4-FFF2-40B4-BE49-F238E27FC236}">
                <a16:creationId xmlns:a16="http://schemas.microsoft.com/office/drawing/2014/main" id="{575BCC25-7C54-F0E3-E3FF-A6428A0C7334}"/>
              </a:ext>
            </a:extLst>
          </p:cNvPr>
          <p:cNvSpPr txBox="1"/>
          <p:nvPr/>
        </p:nvSpPr>
        <p:spPr>
          <a:xfrm>
            <a:off x="688616" y="1925421"/>
            <a:ext cx="6188148" cy="4456605"/>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500" b="1" i="1"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Eligible Program Expenses</a:t>
            </a:r>
            <a:br>
              <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b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Workshop logistics and trainer expenses  </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Expenses could include venue rental, supplies for workshops, audio-visual equipment rental, and trainer expenses. </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Program materials </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Expenses could include curriculum for teachers and students’ workbook adaptation, printing, translation, and supplemental content development.</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Program facilitation and support</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Expenses could include administrative allowances, special meetings, food for workshops, group transportation to and from workshops, and evaluation activities.</a:t>
            </a:r>
          </a:p>
        </p:txBody>
      </p:sp>
    </p:spTree>
    <p:extLst>
      <p:ext uri="{BB962C8B-B14F-4D97-AF65-F5344CB8AC3E}">
        <p14:creationId xmlns:p14="http://schemas.microsoft.com/office/powerpoint/2010/main" val="1353294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0595AD-2C8C-DD92-5ACA-25548127C85E}"/>
              </a:ext>
            </a:extLst>
          </p:cNvPr>
          <p:cNvSpPr/>
          <p:nvPr/>
        </p:nvSpPr>
        <p:spPr>
          <a:xfrm>
            <a:off x="-49365" y="-1656"/>
            <a:ext cx="12236725" cy="686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Slide Number Placeholder 1">
            <a:extLst>
              <a:ext uri="{FF2B5EF4-FFF2-40B4-BE49-F238E27FC236}">
                <a16:creationId xmlns:a16="http://schemas.microsoft.com/office/drawing/2014/main" id="{44A0D5C3-F142-0E57-5E7E-D25FF70A7F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dirty="0" smtClean="0">
                <a:ln>
                  <a:noFill/>
                </a:ln>
                <a:solidFill>
                  <a:srgbClr val="555659">
                    <a:lumMod val="60000"/>
                    <a:lumOff val="40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555659">
                  <a:lumMod val="60000"/>
                  <a:lumOff val="40000"/>
                </a:srgbClr>
              </a:solidFill>
              <a:effectLst/>
              <a:uLnTx/>
              <a:uFillTx/>
              <a:latin typeface="Century Gothic" panose="020F0302020204030204"/>
              <a:ea typeface="+mn-ea"/>
              <a:cs typeface="+mn-cs"/>
            </a:endParaRPr>
          </a:p>
        </p:txBody>
      </p:sp>
      <p:sp>
        <p:nvSpPr>
          <p:cNvPr id="4" name="Text Placeholder 18">
            <a:extLst>
              <a:ext uri="{FF2B5EF4-FFF2-40B4-BE49-F238E27FC236}">
                <a16:creationId xmlns:a16="http://schemas.microsoft.com/office/drawing/2014/main" id="{B1A69FA8-A04F-F2D3-7B44-0CA475CED74F}"/>
              </a:ext>
            </a:extLst>
          </p:cNvPr>
          <p:cNvSpPr txBox="1">
            <a:spLocks/>
          </p:cNvSpPr>
          <p:nvPr/>
        </p:nvSpPr>
        <p:spPr>
          <a:xfrm>
            <a:off x="543149" y="1110830"/>
            <a:ext cx="10770310" cy="59296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800" b="1" i="0" u="none" strike="noStrike" kern="0" cap="none" spc="0" normalizeH="0" baseline="0" noProof="0" dirty="0">
                <a:ln>
                  <a:noFill/>
                </a:ln>
                <a:solidFill>
                  <a:srgbClr val="FFFFFF"/>
                </a:solidFill>
                <a:effectLst/>
                <a:uLnTx/>
                <a:uFillTx/>
                <a:latin typeface="Helvetica Neue"/>
                <a:ea typeface="Arial" charset="0"/>
                <a:cs typeface="Arial"/>
              </a:rPr>
              <a:t>Lions Quest Grant Changes</a:t>
            </a:r>
          </a:p>
        </p:txBody>
      </p:sp>
      <p:sp>
        <p:nvSpPr>
          <p:cNvPr id="5" name="Rectangle 4">
            <a:extLst>
              <a:ext uri="{FF2B5EF4-FFF2-40B4-BE49-F238E27FC236}">
                <a16:creationId xmlns:a16="http://schemas.microsoft.com/office/drawing/2014/main" id="{26E597D8-C5E7-23A9-6800-7790D0050518}"/>
              </a:ext>
            </a:extLst>
          </p:cNvPr>
          <p:cNvSpPr/>
          <p:nvPr/>
        </p:nvSpPr>
        <p:spPr>
          <a:xfrm>
            <a:off x="691331" y="1960902"/>
            <a:ext cx="3392093" cy="9694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17" name="Graphic 35">
            <a:extLst>
              <a:ext uri="{FF2B5EF4-FFF2-40B4-BE49-F238E27FC236}">
                <a16:creationId xmlns:a16="http://schemas.microsoft.com/office/drawing/2014/main" id="{A15F86B4-8817-9A17-9FE6-37B8DB8C5B85}"/>
              </a:ext>
            </a:extLst>
          </p:cNvPr>
          <p:cNvSpPr/>
          <p:nvPr/>
        </p:nvSpPr>
        <p:spPr>
          <a:xfrm rot="10800000" flipH="1">
            <a:off x="10031574" y="-13770"/>
            <a:ext cx="2160426" cy="3741965"/>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pic>
        <p:nvPicPr>
          <p:cNvPr id="15" name="Graphic 14">
            <a:extLst>
              <a:ext uri="{FF2B5EF4-FFF2-40B4-BE49-F238E27FC236}">
                <a16:creationId xmlns:a16="http://schemas.microsoft.com/office/drawing/2014/main" id="{FAF9D0C4-F721-9599-2B48-4B0A0D7915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910101" y="-10632"/>
            <a:ext cx="2281900" cy="2281899"/>
          </a:xfrm>
          <a:prstGeom prst="rect">
            <a:avLst/>
          </a:prstGeom>
        </p:spPr>
      </p:pic>
      <p:pic>
        <p:nvPicPr>
          <p:cNvPr id="16" name="Graphic 15">
            <a:extLst>
              <a:ext uri="{FF2B5EF4-FFF2-40B4-BE49-F238E27FC236}">
                <a16:creationId xmlns:a16="http://schemas.microsoft.com/office/drawing/2014/main" id="{14565A3D-E4C9-96FF-9D54-C996AC28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9201717" y="2800"/>
            <a:ext cx="2990283" cy="2990283"/>
          </a:xfrm>
          <a:prstGeom prst="rect">
            <a:avLst/>
          </a:prstGeom>
        </p:spPr>
      </p:pic>
      <p:sp>
        <p:nvSpPr>
          <p:cNvPr id="3" name="Background - Solid">
            <a:extLst>
              <a:ext uri="{FF2B5EF4-FFF2-40B4-BE49-F238E27FC236}">
                <a16:creationId xmlns:a16="http://schemas.microsoft.com/office/drawing/2014/main" id="{E1530986-B704-72FA-6834-E99940966F6F}"/>
              </a:ext>
            </a:extLst>
          </p:cNvPr>
          <p:cNvSpPr/>
          <p:nvPr/>
        </p:nvSpPr>
        <p:spPr>
          <a:xfrm>
            <a:off x="1" y="2271267"/>
            <a:ext cx="3050320" cy="458673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6" name="Background - Solid">
            <a:extLst>
              <a:ext uri="{FF2B5EF4-FFF2-40B4-BE49-F238E27FC236}">
                <a16:creationId xmlns:a16="http://schemas.microsoft.com/office/drawing/2014/main" id="{7C3E761B-F96D-E0D7-8317-DF4AC2B3C531}"/>
              </a:ext>
            </a:extLst>
          </p:cNvPr>
          <p:cNvSpPr/>
          <p:nvPr/>
        </p:nvSpPr>
        <p:spPr>
          <a:xfrm>
            <a:off x="3045681" y="2271267"/>
            <a:ext cx="3050320" cy="458673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8" name="Background - Solid">
            <a:extLst>
              <a:ext uri="{FF2B5EF4-FFF2-40B4-BE49-F238E27FC236}">
                <a16:creationId xmlns:a16="http://schemas.microsoft.com/office/drawing/2014/main" id="{6A51BD04-FB8C-8367-FDE0-04FE534C0767}"/>
              </a:ext>
            </a:extLst>
          </p:cNvPr>
          <p:cNvSpPr/>
          <p:nvPr/>
        </p:nvSpPr>
        <p:spPr>
          <a:xfrm>
            <a:off x="6086720" y="2271269"/>
            <a:ext cx="3050320" cy="458673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9" name="Background - Solid">
            <a:extLst>
              <a:ext uri="{FF2B5EF4-FFF2-40B4-BE49-F238E27FC236}">
                <a16:creationId xmlns:a16="http://schemas.microsoft.com/office/drawing/2014/main" id="{34851D8B-3EEF-2D6E-9602-CE11A70852BB}"/>
              </a:ext>
            </a:extLst>
          </p:cNvPr>
          <p:cNvSpPr/>
          <p:nvPr/>
        </p:nvSpPr>
        <p:spPr>
          <a:xfrm>
            <a:off x="9137040" y="2271267"/>
            <a:ext cx="3050320" cy="4586731"/>
          </a:xfrm>
          <a:prstGeom prst="rect">
            <a:avLst/>
          </a:prstGeom>
          <a:solidFill>
            <a:srgbClr val="7A25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entury Gothic" panose="020F0302020204030204"/>
              <a:ea typeface="+mn-ea"/>
              <a:cs typeface="+mn-cs"/>
            </a:endParaRPr>
          </a:p>
        </p:txBody>
      </p:sp>
      <p:sp>
        <p:nvSpPr>
          <p:cNvPr id="10" name="Body Copy">
            <a:extLst>
              <a:ext uri="{FF2B5EF4-FFF2-40B4-BE49-F238E27FC236}">
                <a16:creationId xmlns:a16="http://schemas.microsoft.com/office/drawing/2014/main" id="{304E4716-2D73-35C4-38AD-A60A576600BE}"/>
              </a:ext>
            </a:extLst>
          </p:cNvPr>
          <p:cNvSpPr txBox="1">
            <a:spLocks/>
          </p:cNvSpPr>
          <p:nvPr/>
        </p:nvSpPr>
        <p:spPr>
          <a:xfrm>
            <a:off x="268932" y="2492188"/>
            <a:ext cx="2470510"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500" b="1" i="1"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Pre-Approval</a:t>
            </a:r>
            <a:endParaRPr kumimoji="0" lang="en-US" sz="2500" b="0" i="1"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Half of local matching funds must be collected before approval</a:t>
            </a:r>
          </a:p>
        </p:txBody>
      </p:sp>
      <p:sp>
        <p:nvSpPr>
          <p:cNvPr id="11" name="Body Copy">
            <a:extLst>
              <a:ext uri="{FF2B5EF4-FFF2-40B4-BE49-F238E27FC236}">
                <a16:creationId xmlns:a16="http://schemas.microsoft.com/office/drawing/2014/main" id="{39063C9D-DF31-7CEA-2535-62AB62ED108C}"/>
              </a:ext>
            </a:extLst>
          </p:cNvPr>
          <p:cNvSpPr txBox="1">
            <a:spLocks/>
          </p:cNvSpPr>
          <p:nvPr/>
        </p:nvSpPr>
        <p:spPr>
          <a:xfrm>
            <a:off x="3336762" y="2492188"/>
            <a:ext cx="2470510"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500" b="1" i="1"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Post-Approval</a:t>
            </a:r>
            <a:br>
              <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b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Entire local matching funds must be collected within six months of approval</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Grant funds are not released until all local matching funds are collected</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In-kind donations are not eligible</a:t>
            </a:r>
          </a:p>
        </p:txBody>
      </p:sp>
      <p:sp>
        <p:nvSpPr>
          <p:cNvPr id="14" name="Body Copy">
            <a:extLst>
              <a:ext uri="{FF2B5EF4-FFF2-40B4-BE49-F238E27FC236}">
                <a16:creationId xmlns:a16="http://schemas.microsoft.com/office/drawing/2014/main" id="{01824669-B701-08E0-3FCD-526E3764F099}"/>
              </a:ext>
            </a:extLst>
          </p:cNvPr>
          <p:cNvSpPr txBox="1">
            <a:spLocks/>
          </p:cNvSpPr>
          <p:nvPr/>
        </p:nvSpPr>
        <p:spPr>
          <a:xfrm>
            <a:off x="6372424" y="2492188"/>
            <a:ext cx="2606476"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500" b="1" i="1"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Budget Limit</a:t>
            </a:r>
            <a:br>
              <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b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Maximum 10% of budget for program facilitation and support</a:t>
            </a:r>
          </a:p>
        </p:txBody>
      </p:sp>
      <p:sp>
        <p:nvSpPr>
          <p:cNvPr id="18" name="Body Copy">
            <a:extLst>
              <a:ext uri="{FF2B5EF4-FFF2-40B4-BE49-F238E27FC236}">
                <a16:creationId xmlns:a16="http://schemas.microsoft.com/office/drawing/2014/main" id="{92D131C5-FF8B-8A1E-AEF4-427B8966356B}"/>
              </a:ext>
            </a:extLst>
          </p:cNvPr>
          <p:cNvSpPr txBox="1">
            <a:spLocks/>
          </p:cNvSpPr>
          <p:nvPr/>
        </p:nvSpPr>
        <p:spPr>
          <a:xfrm>
            <a:off x="9413462" y="2492188"/>
            <a:ext cx="2470510"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20" name="Body Copy">
            <a:extLst>
              <a:ext uri="{FF2B5EF4-FFF2-40B4-BE49-F238E27FC236}">
                <a16:creationId xmlns:a16="http://schemas.microsoft.com/office/drawing/2014/main" id="{52ABF305-BE1B-6638-1B8F-B045F8D85A87}"/>
              </a:ext>
            </a:extLst>
          </p:cNvPr>
          <p:cNvSpPr txBox="1">
            <a:spLocks/>
          </p:cNvSpPr>
          <p:nvPr/>
        </p:nvSpPr>
        <p:spPr>
          <a:xfrm>
            <a:off x="9416488" y="2492188"/>
            <a:ext cx="2606476" cy="40981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500" b="1"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Open Grants</a:t>
            </a:r>
            <a:br>
              <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br>
            <a:endParaRPr kumimoji="0" lang="en-US" sz="25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Only one open Lions Quest grant per district or Multiple District at any time</a:t>
            </a:r>
          </a:p>
        </p:txBody>
      </p:sp>
    </p:spTree>
    <p:extLst>
      <p:ext uri="{BB962C8B-B14F-4D97-AF65-F5344CB8AC3E}">
        <p14:creationId xmlns:p14="http://schemas.microsoft.com/office/powerpoint/2010/main" val="332898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3C920DCA-40F3-FBCD-D608-9588622C8C1D}"/>
              </a:ext>
            </a:extLst>
          </p:cNvPr>
          <p:cNvSpPr/>
          <p:nvPr/>
        </p:nvSpPr>
        <p:spPr>
          <a:xfrm>
            <a:off x="-693" y="0"/>
            <a:ext cx="12192000" cy="6857999"/>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5" name="Title 1">
            <a:extLst>
              <a:ext uri="{FF2B5EF4-FFF2-40B4-BE49-F238E27FC236}">
                <a16:creationId xmlns:a16="http://schemas.microsoft.com/office/drawing/2014/main" id="{B1F23C7B-417B-6DA2-B556-809CFA4F099B}"/>
              </a:ext>
            </a:extLst>
          </p:cNvPr>
          <p:cNvSpPr txBox="1">
            <a:spLocks/>
          </p:cNvSpPr>
          <p:nvPr/>
        </p:nvSpPr>
        <p:spPr>
          <a:xfrm>
            <a:off x="755874" y="124214"/>
            <a:ext cx="11337925" cy="60350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Helvetica Neue"/>
                <a:ea typeface="+mn-ea"/>
                <a:cs typeface="Arial"/>
              </a:rPr>
              <a:t>Emergency Grant Changes</a:t>
            </a:r>
            <a:endParaRPr kumimoji="0" lang="en-US" sz="4400" b="1" i="0" u="none" strike="noStrike" kern="1200" cap="all" spc="1000" normalizeH="0" baseline="0" noProof="0" dirty="0">
              <a:ln>
                <a:noFill/>
              </a:ln>
              <a:solidFill>
                <a:srgbClr val="FFFFFF"/>
              </a:solidFill>
              <a:effectLst/>
              <a:uLnTx/>
              <a:uFillTx/>
              <a:latin typeface="Helvetica Neue"/>
              <a:ea typeface="+mn-ea"/>
              <a:cs typeface="Arial" panose="020B0604020202020204" pitchFamily="34" charset="0"/>
            </a:endParaRPr>
          </a:p>
        </p:txBody>
      </p:sp>
      <p:sp>
        <p:nvSpPr>
          <p:cNvPr id="9" name="TextBox 8">
            <a:extLst>
              <a:ext uri="{FF2B5EF4-FFF2-40B4-BE49-F238E27FC236}">
                <a16:creationId xmlns:a16="http://schemas.microsoft.com/office/drawing/2014/main" id="{004845B3-72A9-56E6-A1E9-5ADD10C58415}"/>
              </a:ext>
            </a:extLst>
          </p:cNvPr>
          <p:cNvSpPr txBox="1"/>
          <p:nvPr/>
        </p:nvSpPr>
        <p:spPr>
          <a:xfrm>
            <a:off x="471138" y="1406013"/>
            <a:ext cx="7013422" cy="5509200"/>
          </a:xfrm>
          <a:prstGeom prst="rect">
            <a:avLst/>
          </a:prstGeom>
          <a:noFill/>
          <a:ln w="25400">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Neue"/>
                <a:ea typeface="+mn-ea"/>
                <a:cs typeface="+mn-cs"/>
              </a:rPr>
              <a:t>Minimum and Maximum</a:t>
            </a:r>
            <a:r>
              <a:rPr kumimoji="0" lang="en-US" sz="2400" b="0" i="0" u="none" strike="noStrike" kern="1200" cap="none" spc="0" normalizeH="0" baseline="0" noProof="0" dirty="0">
                <a:ln>
                  <a:noFill/>
                </a:ln>
                <a:solidFill>
                  <a:srgbClr val="FFFFFF"/>
                </a:solidFill>
                <a:effectLst/>
                <a:uLnTx/>
                <a:uFillTx/>
                <a:latin typeface="Helvetica Neue"/>
                <a:ea typeface="+mn-ea"/>
                <a:cs typeface="+mn-cs"/>
              </a:rPr>
              <a:t>.</a:t>
            </a:r>
            <a:endParaRPr kumimoji="0" lang="en-US" sz="2400" b="1" i="0" u="none" strike="noStrike" kern="1200" cap="none" spc="0" normalizeH="0" baseline="0" noProof="0" dirty="0">
              <a:ln>
                <a:noFill/>
              </a:ln>
              <a:solidFill>
                <a:srgbClr val="FFFFFF"/>
              </a:solidFill>
              <a:effectLst/>
              <a:uLnTx/>
              <a:uFillTx/>
              <a:latin typeface="Helvetica Neue"/>
              <a:ea typeface="+mn-ea"/>
              <a:cs typeface="+mn-cs"/>
            </a:endParaRP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FFFFF"/>
                </a:solidFill>
                <a:effectLst/>
                <a:uLnTx/>
                <a:uFillTx/>
                <a:latin typeface="Helvetica Neue"/>
                <a:ea typeface="+mn-ea"/>
                <a:cs typeface="+mn-cs"/>
              </a:rPr>
              <a:t>Minimum is US$5,000. Maximum request amount increased from US$10,000 to US$15,000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Neue"/>
                <a:ea typeface="+mn-ea"/>
                <a:cs typeface="+mn-cs"/>
              </a:rPr>
              <a:t>Integration with Community Recovery Program </a:t>
            </a: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FFFFF"/>
                </a:solidFill>
                <a:effectLst/>
                <a:uLnTx/>
                <a:uFillTx/>
                <a:latin typeface="Helvetica Neue"/>
                <a:ea typeface="+mn-ea"/>
                <a:cs typeface="+mn-cs"/>
              </a:rPr>
              <a:t>Combined into one flexible Emergency grant program. Includes expenses from both previous programs</a:t>
            </a: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FFFFF"/>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Neue"/>
                <a:ea typeface="+mn-ea"/>
                <a:cs typeface="+mn-cs"/>
              </a:rPr>
              <a:t>Timelines</a:t>
            </a:r>
            <a:r>
              <a:rPr kumimoji="0" lang="en-US" sz="2400" b="0" i="0" u="none" strike="noStrike" kern="1200" cap="none" spc="0" normalizeH="0" baseline="0" noProof="0" dirty="0">
                <a:ln>
                  <a:noFill/>
                </a:ln>
                <a:solidFill>
                  <a:srgbClr val="FFFFFF"/>
                </a:solidFill>
                <a:effectLst/>
                <a:uLnTx/>
                <a:uFillTx/>
                <a:latin typeface="Helvetica Neue"/>
                <a:ea typeface="+mn-ea"/>
                <a:cs typeface="+mn-cs"/>
              </a:rPr>
              <a:t>.</a:t>
            </a:r>
            <a:endParaRPr kumimoji="0" lang="en-US" sz="2400" b="1" i="0" u="none" strike="noStrike" kern="1200" cap="none" spc="0" normalizeH="0" baseline="0" noProof="0" dirty="0">
              <a:ln>
                <a:noFill/>
              </a:ln>
              <a:solidFill>
                <a:srgbClr val="FFFFFF"/>
              </a:solidFill>
              <a:effectLst/>
              <a:uLnTx/>
              <a:uFillTx/>
              <a:latin typeface="Helvetica Neue"/>
              <a:ea typeface="+mn-ea"/>
              <a:cs typeface="+mn-cs"/>
            </a:endParaRP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FFFFF"/>
                </a:solidFill>
                <a:effectLst/>
                <a:uLnTx/>
                <a:uFillTx/>
                <a:latin typeface="Helvetica Neue"/>
                <a:ea typeface="+mn-ea"/>
                <a:cs typeface="+mn-cs"/>
              </a:rPr>
              <a:t>Apply within 30 days of disaster occurrence</a:t>
            </a: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FFFFF"/>
                </a:solidFill>
                <a:effectLst/>
                <a:uLnTx/>
                <a:uFillTx/>
                <a:latin typeface="Helvetica Neue"/>
                <a:ea typeface="+mn-ea"/>
                <a:cs typeface="+mn-cs"/>
              </a:rPr>
              <a:t>Funds should be used within 60 days of receipt</a:t>
            </a: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FFFFF"/>
              </a:solidFill>
              <a:effectLst/>
              <a:uLnTx/>
              <a:uFillTx/>
              <a:latin typeface="Helvetica Ne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10" name="Picture 9" descr="A picture containing icon&#10;&#10;Description automatically generated">
            <a:extLst>
              <a:ext uri="{FF2B5EF4-FFF2-40B4-BE49-F238E27FC236}">
                <a16:creationId xmlns:a16="http://schemas.microsoft.com/office/drawing/2014/main" id="{C296C353-CE2F-A06C-432F-CD69FFE2E670}"/>
              </a:ext>
            </a:extLst>
          </p:cNvPr>
          <p:cNvPicPr>
            <a:picLocks noChangeAspect="1"/>
          </p:cNvPicPr>
          <p:nvPr/>
        </p:nvPicPr>
        <p:blipFill rotWithShape="1">
          <a:blip r:embed="rId3"/>
          <a:srcRect l="317931" t="87857" r="-313103" b="-53572"/>
          <a:stretch/>
        </p:blipFill>
        <p:spPr>
          <a:xfrm>
            <a:off x="5385278" y="3144424"/>
            <a:ext cx="1432298" cy="963932"/>
          </a:xfrm>
          <a:prstGeom prst="rect">
            <a:avLst/>
          </a:prstGeom>
        </p:spPr>
      </p:pic>
      <p:cxnSp>
        <p:nvCxnSpPr>
          <p:cNvPr id="12" name="Straight Connector 11">
            <a:extLst>
              <a:ext uri="{FF2B5EF4-FFF2-40B4-BE49-F238E27FC236}">
                <a16:creationId xmlns:a16="http://schemas.microsoft.com/office/drawing/2014/main" id="{93760931-01A4-550D-44F1-4580AD3C3A6F}"/>
              </a:ext>
            </a:extLst>
          </p:cNvPr>
          <p:cNvCxnSpPr>
            <a:cxnSpLocks/>
          </p:cNvCxnSpPr>
          <p:nvPr/>
        </p:nvCxnSpPr>
        <p:spPr>
          <a:xfrm>
            <a:off x="852816" y="1126554"/>
            <a:ext cx="2221894"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Graphic 35">
            <a:extLst>
              <a:ext uri="{FF2B5EF4-FFF2-40B4-BE49-F238E27FC236}">
                <a16:creationId xmlns:a16="http://schemas.microsoft.com/office/drawing/2014/main" id="{83652F61-6C99-22C8-6326-7D9A1DF9126C}"/>
              </a:ext>
            </a:extLst>
          </p:cNvPr>
          <p:cNvSpPr/>
          <p:nvPr/>
        </p:nvSpPr>
        <p:spPr>
          <a:xfrm rot="10800000" flipH="1">
            <a:off x="10863642" y="12504"/>
            <a:ext cx="1328358" cy="1902656"/>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9" name="Graphic 35">
            <a:extLst>
              <a:ext uri="{FF2B5EF4-FFF2-40B4-BE49-F238E27FC236}">
                <a16:creationId xmlns:a16="http://schemas.microsoft.com/office/drawing/2014/main" id="{3E126EB9-068E-607E-E945-05325597824C}"/>
              </a:ext>
            </a:extLst>
          </p:cNvPr>
          <p:cNvSpPr/>
          <p:nvPr/>
        </p:nvSpPr>
        <p:spPr>
          <a:xfrm flipH="1">
            <a:off x="2952" y="4952365"/>
            <a:ext cx="1328358" cy="1902656"/>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8" name="Page Number - White">
            <a:extLst>
              <a:ext uri="{FF2B5EF4-FFF2-40B4-BE49-F238E27FC236}">
                <a16:creationId xmlns:a16="http://schemas.microsoft.com/office/drawing/2014/main" id="{2A148318-A0E8-A13D-1085-2DA1F451791C}"/>
              </a:ext>
            </a:extLst>
          </p:cNvPr>
          <p:cNvSpPr txBox="1">
            <a:spLocks noChangeArrowheads="1"/>
          </p:cNvSpPr>
          <p:nvPr/>
        </p:nvSpPr>
        <p:spPr bwMode="auto">
          <a:xfrm>
            <a:off x="11551535"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6" name="Picture 15">
            <a:extLst>
              <a:ext uri="{FF2B5EF4-FFF2-40B4-BE49-F238E27FC236}">
                <a16:creationId xmlns:a16="http://schemas.microsoft.com/office/drawing/2014/main" id="{962476EB-A3D0-F623-4FBB-E4310A68409D}"/>
              </a:ext>
            </a:extLst>
          </p:cNvPr>
          <p:cNvPicPr>
            <a:picLocks noChangeAspect="1"/>
          </p:cNvPicPr>
          <p:nvPr/>
        </p:nvPicPr>
        <p:blipFill>
          <a:blip r:embed="rId4"/>
          <a:stretch>
            <a:fillRect/>
          </a:stretch>
        </p:blipFill>
        <p:spPr>
          <a:xfrm>
            <a:off x="7679944" y="1237132"/>
            <a:ext cx="3648995" cy="4778516"/>
          </a:xfrm>
          <a:prstGeom prst="rect">
            <a:avLst/>
          </a:prstGeom>
        </p:spPr>
      </p:pic>
    </p:spTree>
    <p:extLst>
      <p:ext uri="{BB962C8B-B14F-4D97-AF65-F5344CB8AC3E}">
        <p14:creationId xmlns:p14="http://schemas.microsoft.com/office/powerpoint/2010/main" val="1738782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3C920DCA-40F3-FBCD-D608-9588622C8C1D}"/>
              </a:ext>
            </a:extLst>
          </p:cNvPr>
          <p:cNvSpPr/>
          <p:nvPr/>
        </p:nvSpPr>
        <p:spPr>
          <a:xfrm>
            <a:off x="-693" y="0"/>
            <a:ext cx="12192000" cy="6857999"/>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5" name="Title 1">
            <a:extLst>
              <a:ext uri="{FF2B5EF4-FFF2-40B4-BE49-F238E27FC236}">
                <a16:creationId xmlns:a16="http://schemas.microsoft.com/office/drawing/2014/main" id="{B1F23C7B-417B-6DA2-B556-809CFA4F099B}"/>
              </a:ext>
            </a:extLst>
          </p:cNvPr>
          <p:cNvSpPr txBox="1">
            <a:spLocks/>
          </p:cNvSpPr>
          <p:nvPr/>
        </p:nvSpPr>
        <p:spPr>
          <a:xfrm>
            <a:off x="755874" y="124214"/>
            <a:ext cx="11337925" cy="60350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Helvetica Neue"/>
                <a:ea typeface="+mn-ea"/>
                <a:cs typeface="Arial"/>
              </a:rPr>
              <a:t>Disaster Preparedness Grant Changes</a:t>
            </a:r>
            <a:endParaRPr kumimoji="0" lang="en-US" sz="4400" b="1" i="0" u="none" strike="noStrike" kern="1200" cap="all" spc="1000" normalizeH="0" baseline="0" noProof="0" dirty="0">
              <a:ln>
                <a:noFill/>
              </a:ln>
              <a:solidFill>
                <a:srgbClr val="FFFFFF"/>
              </a:solidFill>
              <a:effectLst/>
              <a:uLnTx/>
              <a:uFillTx/>
              <a:latin typeface="Helvetica Neue"/>
              <a:ea typeface="+mn-ea"/>
              <a:cs typeface="Arial" panose="020B0604020202020204" pitchFamily="34" charset="0"/>
            </a:endParaRPr>
          </a:p>
        </p:txBody>
      </p:sp>
      <p:sp>
        <p:nvSpPr>
          <p:cNvPr id="9" name="TextBox 8">
            <a:extLst>
              <a:ext uri="{FF2B5EF4-FFF2-40B4-BE49-F238E27FC236}">
                <a16:creationId xmlns:a16="http://schemas.microsoft.com/office/drawing/2014/main" id="{004845B3-72A9-56E6-A1E9-5ADD10C58415}"/>
              </a:ext>
            </a:extLst>
          </p:cNvPr>
          <p:cNvSpPr txBox="1"/>
          <p:nvPr/>
        </p:nvSpPr>
        <p:spPr>
          <a:xfrm>
            <a:off x="5482810" y="2004133"/>
            <a:ext cx="6502060" cy="4401205"/>
          </a:xfrm>
          <a:prstGeom prst="rect">
            <a:avLst/>
          </a:prstGeom>
          <a:noFill/>
          <a:ln w="25400">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Neue"/>
                <a:ea typeface="+mn-ea"/>
                <a:cs typeface="+mn-cs"/>
              </a:rPr>
              <a:t>Minimum and Maximum</a:t>
            </a:r>
            <a:r>
              <a:rPr kumimoji="0" lang="en-US" sz="2400" b="0" i="0" u="none" strike="noStrike" kern="1200" cap="none" spc="0" normalizeH="0" baseline="0" noProof="0" dirty="0">
                <a:ln>
                  <a:noFill/>
                </a:ln>
                <a:solidFill>
                  <a:srgbClr val="FFFFFF"/>
                </a:solidFill>
                <a:effectLst/>
                <a:uLnTx/>
                <a:uFillTx/>
                <a:latin typeface="Helvetica Neue"/>
                <a:ea typeface="+mn-ea"/>
                <a:cs typeface="+mn-cs"/>
              </a:rPr>
              <a:t>.</a:t>
            </a:r>
            <a:endParaRPr kumimoji="0" lang="en-US" sz="2400" b="1" i="0" u="none" strike="noStrike" kern="1200" cap="none" spc="0" normalizeH="0" baseline="0" noProof="0" dirty="0">
              <a:ln>
                <a:noFill/>
              </a:ln>
              <a:solidFill>
                <a:srgbClr val="FFFFFF"/>
              </a:solidFill>
              <a:effectLst/>
              <a:uLnTx/>
              <a:uFillTx/>
              <a:latin typeface="Helvetica Neue"/>
              <a:ea typeface="+mn-ea"/>
              <a:cs typeface="+mn-cs"/>
            </a:endParaRP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FFFFF"/>
                </a:solidFill>
                <a:effectLst/>
                <a:uLnTx/>
                <a:uFillTx/>
                <a:latin typeface="Helvetica Neue"/>
                <a:ea typeface="+mn-ea"/>
                <a:cs typeface="+mn-cs"/>
              </a:rPr>
              <a:t>Minimum request amount is US$5,000. Maximum request amount increased from US$10,000 to US$15,000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Helvetica Neue"/>
                <a:ea typeface="+mn-ea"/>
                <a:cs typeface="+mn-cs"/>
              </a:rPr>
              <a:t>Higher Match Requirement</a:t>
            </a: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FFFFF"/>
                </a:solidFill>
                <a:effectLst/>
                <a:uLnTx/>
                <a:uFillTx/>
                <a:latin typeface="Helvetica Neue"/>
                <a:ea typeface="+mn-ea"/>
                <a:cs typeface="+mn-cs"/>
              </a:rPr>
              <a:t>Local matching fund requirement increased from 10% to 25%</a:t>
            </a: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FFFFFF"/>
              </a:solidFill>
              <a:effectLst/>
              <a:uLnTx/>
              <a:uFillTx/>
              <a:latin typeface="Helvetica Neue"/>
              <a:ea typeface="+mn-ea"/>
              <a:cs typeface="+mn-cs"/>
            </a:endParaRPr>
          </a:p>
          <a:p>
            <a:pPr marL="342900" marR="0" lvl="0" indent="-342900" algn="l" defTabSz="914400" rtl="0" eaLnBrk="1" fontAlgn="auto" latinLnBrk="0" hangingPunct="1">
              <a:lnSpc>
                <a:spcPct val="100000"/>
              </a:lnSpc>
              <a:spcBef>
                <a:spcPts val="0"/>
              </a:spcBef>
              <a:spcAft>
                <a:spcPts val="0"/>
              </a:spcAft>
              <a:buClr>
                <a:srgbClr val="EBB7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rPr>
              <a:t>Lions can now apply for </a:t>
            </a:r>
            <a:r>
              <a:rPr kumimoji="0" lang="en-US" sz="2400" b="1" i="0" u="none" strike="noStrike" kern="1200" cap="none" spc="0" normalizeH="0" baseline="0" noProof="0" dirty="0">
                <a:ln>
                  <a:noFill/>
                </a:ln>
                <a:solidFill>
                  <a:srgbClr val="EBB700"/>
                </a:solidFill>
                <a:effectLst/>
                <a:uLnTx/>
                <a:uFillTx/>
                <a:latin typeface="Arial" panose="020B0604020202020204"/>
                <a:ea typeface="+mn-ea"/>
                <a:cs typeface="+mn-cs"/>
              </a:rPr>
              <a:t>Disaster Preparedness </a:t>
            </a:r>
            <a:r>
              <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rPr>
              <a:t>grants </a:t>
            </a:r>
            <a:r>
              <a:rPr kumimoji="0" lang="en-US" sz="2400" b="1" i="0" u="none" strike="noStrike" kern="1200" cap="none" spc="0" normalizeH="0" baseline="0" noProof="0" dirty="0">
                <a:ln>
                  <a:noFill/>
                </a:ln>
                <a:solidFill>
                  <a:srgbClr val="EBB700"/>
                </a:solidFill>
                <a:effectLst/>
                <a:uLnTx/>
                <a:uFillTx/>
                <a:latin typeface="Arial" panose="020B0604020202020204"/>
                <a:ea typeface="+mn-ea"/>
                <a:cs typeface="+mn-cs"/>
              </a:rPr>
              <a:t>every two years</a:t>
            </a:r>
            <a:endParaRPr kumimoji="0" lang="en-US" sz="2400" b="0" i="0" u="none" strike="noStrike" kern="1200" cap="none" spc="0" normalizeH="0" baseline="0" noProof="0" dirty="0">
              <a:ln>
                <a:noFill/>
              </a:ln>
              <a:solidFill>
                <a:srgbClr val="FFFFFF"/>
              </a:solidFill>
              <a:effectLst/>
              <a:uLnTx/>
              <a:uFillTx/>
              <a:latin typeface="Helvetica Neu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10" name="Picture 9" descr="A picture containing icon&#10;&#10;Description automatically generated">
            <a:extLst>
              <a:ext uri="{FF2B5EF4-FFF2-40B4-BE49-F238E27FC236}">
                <a16:creationId xmlns:a16="http://schemas.microsoft.com/office/drawing/2014/main" id="{C296C353-CE2F-A06C-432F-CD69FFE2E670}"/>
              </a:ext>
            </a:extLst>
          </p:cNvPr>
          <p:cNvPicPr>
            <a:picLocks noChangeAspect="1"/>
          </p:cNvPicPr>
          <p:nvPr/>
        </p:nvPicPr>
        <p:blipFill rotWithShape="1">
          <a:blip r:embed="rId3"/>
          <a:srcRect l="317931" t="87857" r="-313103" b="-53572"/>
          <a:stretch/>
        </p:blipFill>
        <p:spPr>
          <a:xfrm>
            <a:off x="5385278" y="3144424"/>
            <a:ext cx="1432298" cy="963932"/>
          </a:xfrm>
          <a:prstGeom prst="rect">
            <a:avLst/>
          </a:prstGeom>
        </p:spPr>
      </p:pic>
      <p:cxnSp>
        <p:nvCxnSpPr>
          <p:cNvPr id="12" name="Straight Connector 11">
            <a:extLst>
              <a:ext uri="{FF2B5EF4-FFF2-40B4-BE49-F238E27FC236}">
                <a16:creationId xmlns:a16="http://schemas.microsoft.com/office/drawing/2014/main" id="{93760931-01A4-550D-44F1-4580AD3C3A6F}"/>
              </a:ext>
            </a:extLst>
          </p:cNvPr>
          <p:cNvCxnSpPr>
            <a:cxnSpLocks/>
          </p:cNvCxnSpPr>
          <p:nvPr/>
        </p:nvCxnSpPr>
        <p:spPr>
          <a:xfrm>
            <a:off x="852816" y="1126554"/>
            <a:ext cx="2221894"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Graphic 35">
            <a:extLst>
              <a:ext uri="{FF2B5EF4-FFF2-40B4-BE49-F238E27FC236}">
                <a16:creationId xmlns:a16="http://schemas.microsoft.com/office/drawing/2014/main" id="{83652F61-6C99-22C8-6326-7D9A1DF9126C}"/>
              </a:ext>
            </a:extLst>
          </p:cNvPr>
          <p:cNvSpPr/>
          <p:nvPr/>
        </p:nvSpPr>
        <p:spPr>
          <a:xfrm rot="10800000" flipH="1">
            <a:off x="10863642" y="12504"/>
            <a:ext cx="1328358" cy="1902656"/>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9" name="Graphic 35">
            <a:extLst>
              <a:ext uri="{FF2B5EF4-FFF2-40B4-BE49-F238E27FC236}">
                <a16:creationId xmlns:a16="http://schemas.microsoft.com/office/drawing/2014/main" id="{3E126EB9-068E-607E-E945-05325597824C}"/>
              </a:ext>
            </a:extLst>
          </p:cNvPr>
          <p:cNvSpPr/>
          <p:nvPr/>
        </p:nvSpPr>
        <p:spPr>
          <a:xfrm flipH="1">
            <a:off x="2952" y="4952365"/>
            <a:ext cx="1328358" cy="1902656"/>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99000">
                <a:srgbClr val="00338D"/>
              </a:gs>
            </a:gsLst>
            <a:lin ang="19800000" scaled="0"/>
          </a:gradFill>
          <a:ln w="29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18" name="Page Number - White">
            <a:extLst>
              <a:ext uri="{FF2B5EF4-FFF2-40B4-BE49-F238E27FC236}">
                <a16:creationId xmlns:a16="http://schemas.microsoft.com/office/drawing/2014/main" id="{2A148318-A0E8-A13D-1085-2DA1F451791C}"/>
              </a:ext>
            </a:extLst>
          </p:cNvPr>
          <p:cNvSpPr txBox="1">
            <a:spLocks noChangeArrowheads="1"/>
          </p:cNvSpPr>
          <p:nvPr/>
        </p:nvSpPr>
        <p:spPr bwMode="auto">
          <a:xfrm>
            <a:off x="11551535"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3" name="Picture 2">
            <a:extLst>
              <a:ext uri="{FF2B5EF4-FFF2-40B4-BE49-F238E27FC236}">
                <a16:creationId xmlns:a16="http://schemas.microsoft.com/office/drawing/2014/main" id="{EA6F600E-EF8C-1869-D9CF-C60059A57BBB}"/>
              </a:ext>
            </a:extLst>
          </p:cNvPr>
          <p:cNvPicPr>
            <a:picLocks noChangeAspect="1"/>
          </p:cNvPicPr>
          <p:nvPr/>
        </p:nvPicPr>
        <p:blipFill>
          <a:blip r:embed="rId4"/>
          <a:stretch>
            <a:fillRect/>
          </a:stretch>
        </p:blipFill>
        <p:spPr>
          <a:xfrm>
            <a:off x="992907" y="1423264"/>
            <a:ext cx="3749999" cy="4778813"/>
          </a:xfrm>
          <a:prstGeom prst="rect">
            <a:avLst/>
          </a:prstGeom>
        </p:spPr>
      </p:pic>
    </p:spTree>
    <p:extLst>
      <p:ext uri="{BB962C8B-B14F-4D97-AF65-F5344CB8AC3E}">
        <p14:creationId xmlns:p14="http://schemas.microsoft.com/office/powerpoint/2010/main" val="213325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558846-8EA2-30C5-0C0D-7773F3681EC0}"/>
              </a:ext>
            </a:extLst>
          </p:cNvPr>
          <p:cNvGrpSpPr>
            <a:grpSpLocks noGrp="1" noUngrp="1" noRot="1" noMove="1" noResize="1"/>
          </p:cNvGrpSpPr>
          <p:nvPr/>
        </p:nvGrpSpPr>
        <p:grpSpPr>
          <a:xfrm>
            <a:off x="-2" y="-2"/>
            <a:ext cx="12192000" cy="6858002"/>
            <a:chOff x="-2" y="-2"/>
            <a:chExt cx="12192000" cy="6858002"/>
          </a:xfrm>
        </p:grpSpPr>
        <p:sp>
          <p:nvSpPr>
            <p:cNvPr id="4" name="Rectangle 3">
              <a:extLst>
                <a:ext uri="{FF2B5EF4-FFF2-40B4-BE49-F238E27FC236}">
                  <a16:creationId xmlns:a16="http://schemas.microsoft.com/office/drawing/2014/main" id="{CB071EA0-49C5-9F61-F551-0163E5BB11F7}"/>
                </a:ext>
              </a:extLst>
            </p:cNvPr>
            <p:cNvSpPr>
              <a:spLocks noGrp="1" noRot="1" noMove="1" noResize="1" noEditPoints="1" noAdjustHandles="1" noChangeArrowheads="1" noChangeShapeType="1"/>
            </p:cNvSpPr>
            <p:nvPr/>
          </p:nvSpPr>
          <p:spPr>
            <a:xfrm>
              <a:off x="-2" y="-2"/>
              <a:ext cx="12192000" cy="6858000"/>
            </a:xfrm>
            <a:prstGeom prst="rect">
              <a:avLst/>
            </a:prstGeom>
            <a:gradFill flip="none" rotWithShape="1">
              <a:gsLst>
                <a:gs pos="100000">
                  <a:srgbClr val="7A2582"/>
                </a:gs>
                <a:gs pos="2000">
                  <a:srgbClr val="00338D"/>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Open Sans Regular" charset="0"/>
                <a:ea typeface="+mn-ea"/>
                <a:cs typeface="+mn-cs"/>
              </a:endParaRPr>
            </a:p>
          </p:txBody>
        </p:sp>
        <p:sp>
          <p:nvSpPr>
            <p:cNvPr id="5" name="Graphic 6">
              <a:extLst>
                <a:ext uri="{FF2B5EF4-FFF2-40B4-BE49-F238E27FC236}">
                  <a16:creationId xmlns:a16="http://schemas.microsoft.com/office/drawing/2014/main" id="{89894A52-F00C-6DF5-4559-C46B59DD0F3A}"/>
                </a:ext>
              </a:extLst>
            </p:cNvPr>
            <p:cNvSpPr>
              <a:spLocks noGrp="1" noRot="1" noMove="1" noResize="1" noEditPoints="1" noAdjustHandles="1" noChangeArrowheads="1" noChangeShapeType="1"/>
            </p:cNvSpPr>
            <p:nvPr/>
          </p:nvSpPr>
          <p:spPr>
            <a:xfrm flipH="1">
              <a:off x="-1"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4000"/>
              </a:schemeClr>
            </a:solidFill>
            <a:ln w="4763"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sp>
          <p:nvSpPr>
            <p:cNvPr id="7" name="Graphic 7">
              <a:extLst>
                <a:ext uri="{FF2B5EF4-FFF2-40B4-BE49-F238E27FC236}">
                  <a16:creationId xmlns:a16="http://schemas.microsoft.com/office/drawing/2014/main" id="{08310E03-A522-A485-CC30-5F6C015D92CF}"/>
                </a:ext>
              </a:extLst>
            </p:cNvPr>
            <p:cNvSpPr>
              <a:spLocks noGrp="1" noRot="1" noMove="1" noResize="1" noEditPoints="1" noAdjustHandles="1" noChangeArrowheads="1" noChangeShapeType="1"/>
            </p:cNvSpPr>
            <p:nvPr/>
          </p:nvSpPr>
          <p:spPr>
            <a:xfrm rot="10800000">
              <a:off x="-1" y="-2"/>
              <a:ext cx="3167577" cy="5486401"/>
            </a:xfrm>
            <a:custGeom>
              <a:avLst/>
              <a:gdLst>
                <a:gd name="connsiteX0" fmla="*/ 0 w 3167577"/>
                <a:gd name="connsiteY0" fmla="*/ 5486401 h 5486401"/>
                <a:gd name="connsiteX1" fmla="*/ 3167578 w 3167577"/>
                <a:gd name="connsiteY1" fmla="*/ 0 h 5486401"/>
                <a:gd name="connsiteX2" fmla="*/ 3167578 w 3167577"/>
                <a:gd name="connsiteY2" fmla="*/ 5486401 h 5486401"/>
              </a:gdLst>
              <a:ahLst/>
              <a:cxnLst>
                <a:cxn ang="0">
                  <a:pos x="connsiteX0" y="connsiteY0"/>
                </a:cxn>
                <a:cxn ang="0">
                  <a:pos x="connsiteX1" y="connsiteY1"/>
                </a:cxn>
                <a:cxn ang="0">
                  <a:pos x="connsiteX2" y="connsiteY2"/>
                </a:cxn>
              </a:cxnLst>
              <a:rect l="l" t="t" r="r" b="b"/>
              <a:pathLst>
                <a:path w="3167577" h="5486401">
                  <a:moveTo>
                    <a:pt x="0" y="5486401"/>
                  </a:moveTo>
                  <a:lnTo>
                    <a:pt x="3167578" y="0"/>
                  </a:lnTo>
                  <a:lnTo>
                    <a:pt x="3167578" y="5486401"/>
                  </a:lnTo>
                  <a:close/>
                </a:path>
              </a:pathLst>
            </a:custGeom>
            <a:solidFill>
              <a:schemeClr val="bg1">
                <a:alpha val="4000"/>
              </a:schemeClr>
            </a:solidFill>
            <a:ln w="635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Century Gothic" panose="020F0302020204030204"/>
                <a:ea typeface="+mn-ea"/>
                <a:cs typeface="+mn-cs"/>
              </a:endParaRPr>
            </a:p>
          </p:txBody>
        </p:sp>
      </p:grpSp>
      <p:sp>
        <p:nvSpPr>
          <p:cNvPr id="6" name="Page Number - White">
            <a:extLst>
              <a:ext uri="{FF2B5EF4-FFF2-40B4-BE49-F238E27FC236}">
                <a16:creationId xmlns:a16="http://schemas.microsoft.com/office/drawing/2014/main" id="{2306B59B-E747-3D7B-4714-2914864F6B3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1" name="Graphic 10" descr="Megaphone1 with solid fill">
            <a:extLst>
              <a:ext uri="{FF2B5EF4-FFF2-40B4-BE49-F238E27FC236}">
                <a16:creationId xmlns:a16="http://schemas.microsoft.com/office/drawing/2014/main" id="{1C38EE6D-5C5C-034C-7D5C-6C06DEC968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1102" y="376505"/>
            <a:ext cx="2232949" cy="2232949"/>
          </a:xfrm>
          <a:prstGeom prst="rect">
            <a:avLst/>
          </a:prstGeom>
        </p:spPr>
      </p:pic>
      <p:sp>
        <p:nvSpPr>
          <p:cNvPr id="13" name="TextBox 12">
            <a:extLst>
              <a:ext uri="{FF2B5EF4-FFF2-40B4-BE49-F238E27FC236}">
                <a16:creationId xmlns:a16="http://schemas.microsoft.com/office/drawing/2014/main" id="{E1C6E6D3-8E33-0C2D-70AB-CE04BC4D42E0}"/>
              </a:ext>
            </a:extLst>
          </p:cNvPr>
          <p:cNvSpPr txBox="1"/>
          <p:nvPr/>
        </p:nvSpPr>
        <p:spPr>
          <a:xfrm>
            <a:off x="553486" y="2489554"/>
            <a:ext cx="5541424" cy="230832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rPr>
              <a:t>Community Recovery grants will be discontinued. Expenses that were previously available under the program are now eligible for Emergency grants. </a:t>
            </a:r>
            <a:endParaRPr kumimoji="0" lang="en-US" sz="1800" b="0" i="0" u="none" strike="noStrike" kern="1200" cap="none" spc="0" normalizeH="0" baseline="0" noProof="0" dirty="0">
              <a:ln>
                <a:noFill/>
              </a:ln>
              <a:solidFill>
                <a:srgbClr val="EBB7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C9863149-9407-B826-52D4-AE8AA4E334EE}"/>
              </a:ext>
            </a:extLst>
          </p:cNvPr>
          <p:cNvPicPr>
            <a:picLocks noChangeAspect="1"/>
          </p:cNvPicPr>
          <p:nvPr/>
        </p:nvPicPr>
        <p:blipFill>
          <a:blip r:embed="rId5"/>
          <a:stretch>
            <a:fillRect/>
          </a:stretch>
        </p:blipFill>
        <p:spPr>
          <a:xfrm>
            <a:off x="6248401" y="2004348"/>
            <a:ext cx="2746797" cy="3500382"/>
          </a:xfrm>
          <a:prstGeom prst="rect">
            <a:avLst/>
          </a:prstGeom>
        </p:spPr>
      </p:pic>
      <p:pic>
        <p:nvPicPr>
          <p:cNvPr id="12" name="Picture 11">
            <a:extLst>
              <a:ext uri="{FF2B5EF4-FFF2-40B4-BE49-F238E27FC236}">
                <a16:creationId xmlns:a16="http://schemas.microsoft.com/office/drawing/2014/main" id="{AA867DB8-8C07-7BC3-B1CB-F749C29B7506}"/>
              </a:ext>
            </a:extLst>
          </p:cNvPr>
          <p:cNvPicPr>
            <a:picLocks noChangeAspect="1"/>
          </p:cNvPicPr>
          <p:nvPr/>
        </p:nvPicPr>
        <p:blipFill>
          <a:blip r:embed="rId6"/>
          <a:stretch>
            <a:fillRect/>
          </a:stretch>
        </p:blipFill>
        <p:spPr>
          <a:xfrm>
            <a:off x="9148689" y="2004348"/>
            <a:ext cx="2672980" cy="3500382"/>
          </a:xfrm>
          <a:prstGeom prst="rect">
            <a:avLst/>
          </a:prstGeom>
        </p:spPr>
      </p:pic>
    </p:spTree>
    <p:extLst>
      <p:ext uri="{BB962C8B-B14F-4D97-AF65-F5344CB8AC3E}">
        <p14:creationId xmlns:p14="http://schemas.microsoft.com/office/powerpoint/2010/main" val="3649824147"/>
      </p:ext>
    </p:extLst>
  </p:cSld>
  <p:clrMapOvr>
    <a:masterClrMapping/>
  </p:clrMapOvr>
</p:sld>
</file>

<file path=ppt/theme/theme1.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Lions Int'l">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ons Int'l">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ions Int'l">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186</TotalTime>
  <Words>1402</Words>
  <Application>Microsoft Macintosh PowerPoint</Application>
  <PresentationFormat>Widescreen</PresentationFormat>
  <Paragraphs>173</Paragraphs>
  <Slides>14</Slides>
  <Notes>13</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14</vt:i4>
      </vt:variant>
    </vt:vector>
  </HeadingPairs>
  <TitlesOfParts>
    <vt:vector size="34" baseType="lpstr">
      <vt:lpstr>Aptos</vt:lpstr>
      <vt:lpstr>Arial</vt:lpstr>
      <vt:lpstr>Calibri</vt:lpstr>
      <vt:lpstr>Century Gothic</vt:lpstr>
      <vt:lpstr>Helvetica Neue</vt:lpstr>
      <vt:lpstr>inherit</vt:lpstr>
      <vt:lpstr>Lato</vt:lpstr>
      <vt:lpstr>Open Sans Light</vt:lpstr>
      <vt:lpstr>Open Sans Regular</vt:lpstr>
      <vt:lpstr>Segoe UI</vt:lpstr>
      <vt:lpstr>Segoe UI Semibold</vt:lpstr>
      <vt:lpstr>System Font Regular</vt:lpstr>
      <vt:lpstr>Times New Roman</vt:lpstr>
      <vt:lpstr>Wingdings</vt:lpstr>
      <vt:lpstr>1_Office Theme</vt:lpstr>
      <vt:lpstr>No Page Number</vt:lpstr>
      <vt:lpstr>3_Lions Int'l</vt:lpstr>
      <vt:lpstr>Lions Int'l</vt:lpstr>
      <vt:lpstr>Office Theme</vt:lpstr>
      <vt:lpstr>1_Lions Int'l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Boonprasarn, Julie</dc:creator>
  <cp:lastModifiedBy>lions@rettby.ch</cp:lastModifiedBy>
  <cp:revision>7</cp:revision>
  <dcterms:created xsi:type="dcterms:W3CDTF">2024-09-03T18:09:42Z</dcterms:created>
  <dcterms:modified xsi:type="dcterms:W3CDTF">2024-10-03T07:25:28Z</dcterms:modified>
</cp:coreProperties>
</file>