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147472428" r:id="rId2"/>
    <p:sldId id="2147472442" r:id="rId3"/>
    <p:sldId id="2147472461" r:id="rId4"/>
    <p:sldId id="2147472107" r:id="rId5"/>
    <p:sldId id="2147472443" r:id="rId6"/>
    <p:sldId id="2147472444" r:id="rId7"/>
    <p:sldId id="2147472445" r:id="rId8"/>
    <p:sldId id="2147472523" r:id="rId9"/>
    <p:sldId id="2147472441" r:id="rId10"/>
    <p:sldId id="2147472408" r:id="rId11"/>
    <p:sldId id="2147472524" r:id="rId12"/>
    <p:sldId id="2147472525" r:id="rId13"/>
    <p:sldId id="2147472526" r:id="rId14"/>
    <p:sldId id="214747240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9"/>
    <p:restoredTop sz="94658"/>
  </p:normalViewPr>
  <p:slideViewPr>
    <p:cSldViewPr snapToGrid="0">
      <p:cViewPr varScale="1">
        <p:scale>
          <a:sx n="94" d="100"/>
          <a:sy n="94" d="100"/>
        </p:scale>
        <p:origin x="216"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bsmith\Desktop\FY2023-2024%20Grants%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392897972072012E-2"/>
          <c:y val="7.4443838977899759E-2"/>
          <c:w val="0.93087158756759247"/>
          <c:h val="0.7929113504249447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011C-44D8-93DD-5A03D410CFC8}"/>
              </c:ext>
            </c:extLst>
          </c:dPt>
          <c:dPt>
            <c:idx val="1"/>
            <c:invertIfNegative val="0"/>
            <c:bubble3D val="0"/>
            <c:spPr>
              <a:solidFill>
                <a:srgbClr val="FFC000"/>
              </a:solidFill>
              <a:ln>
                <a:noFill/>
              </a:ln>
              <a:effectLst/>
            </c:spPr>
            <c:extLst>
              <c:ext xmlns:c16="http://schemas.microsoft.com/office/drawing/2014/chart" uri="{C3380CC4-5D6E-409C-BE32-E72D297353CC}">
                <c16:uniqueId val="{00000003-011C-44D8-93DD-5A03D410CFC8}"/>
              </c:ext>
            </c:extLst>
          </c:dPt>
          <c:dPt>
            <c:idx val="2"/>
            <c:invertIfNegative val="0"/>
            <c:bubble3D val="0"/>
            <c:spPr>
              <a:solidFill>
                <a:schemeClr val="tx2">
                  <a:lumMod val="50000"/>
                  <a:lumOff val="50000"/>
                </a:schemeClr>
              </a:solidFill>
              <a:ln>
                <a:noFill/>
              </a:ln>
              <a:effectLst/>
            </c:spPr>
            <c:extLst>
              <c:ext xmlns:c16="http://schemas.microsoft.com/office/drawing/2014/chart" uri="{C3380CC4-5D6E-409C-BE32-E72D297353CC}">
                <c16:uniqueId val="{00000005-011C-44D8-93DD-5A03D410CFC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011C-44D8-93DD-5A03D410CFC8}"/>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011C-44D8-93DD-5A03D410CFC8}"/>
              </c:ext>
            </c:extLst>
          </c:dPt>
          <c:dPt>
            <c:idx val="5"/>
            <c:invertIfNegative val="0"/>
            <c:bubble3D val="0"/>
            <c:spPr>
              <a:solidFill>
                <a:srgbClr val="FF0000"/>
              </a:solidFill>
              <a:ln>
                <a:noFill/>
              </a:ln>
              <a:effectLst/>
            </c:spPr>
            <c:extLst>
              <c:ext xmlns:c16="http://schemas.microsoft.com/office/drawing/2014/chart" uri="{C3380CC4-5D6E-409C-BE32-E72D297353CC}">
                <c16:uniqueId val="{0000000B-011C-44D8-93DD-5A03D410CFC8}"/>
              </c:ext>
            </c:extLst>
          </c:dPt>
          <c:dPt>
            <c:idx val="6"/>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D-011C-44D8-93DD-5A03D410CFC8}"/>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F-011C-44D8-93DD-5A03D410CFC8}"/>
              </c:ext>
            </c:extLst>
          </c:dPt>
          <c:dPt>
            <c:idx val="8"/>
            <c:invertIfNegative val="0"/>
            <c:bubble3D val="0"/>
            <c:spPr>
              <a:solidFill>
                <a:srgbClr val="FFC000"/>
              </a:solidFill>
              <a:ln>
                <a:noFill/>
              </a:ln>
              <a:effectLst/>
            </c:spPr>
            <c:extLst>
              <c:ext xmlns:c16="http://schemas.microsoft.com/office/drawing/2014/chart" uri="{C3380CC4-5D6E-409C-BE32-E72D297353CC}">
                <c16:uniqueId val="{00000011-011C-44D8-93DD-5A03D410CFC8}"/>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9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'[FY2023-2024 Grants Data.xlsx]Grants by Constitutional Area'!$D$3:$D$11</c:f>
              <c:strCache>
                <c:ptCount val="9"/>
                <c:pt idx="0">
                  <c:v>CA I  USA</c:v>
                </c:pt>
                <c:pt idx="1">
                  <c:v>CA II CANADA</c:v>
                </c:pt>
                <c:pt idx="2">
                  <c:v>CA III LATAM</c:v>
                </c:pt>
                <c:pt idx="3">
                  <c:v>CA IV EUROPE</c:v>
                </c:pt>
                <c:pt idx="4">
                  <c:v>CA V OSEAL</c:v>
                </c:pt>
                <c:pt idx="5">
                  <c:v>CA VI ISAME</c:v>
                </c:pt>
                <c:pt idx="6">
                  <c:v>CA VII ANZI</c:v>
                </c:pt>
                <c:pt idx="7">
                  <c:v>CA VIII AFRICA</c:v>
                </c:pt>
                <c:pt idx="8">
                  <c:v>UND</c:v>
                </c:pt>
              </c:strCache>
            </c:strRef>
          </c:cat>
          <c:val>
            <c:numRef>
              <c:f>'[FY2023-2024 Grants Data.xlsx]Grants by Constitutional Area'!$E$3:$E$11</c:f>
              <c:numCache>
                <c:formatCode>"$"#,##0</c:formatCode>
                <c:ptCount val="9"/>
                <c:pt idx="0">
                  <c:v>4211173.68</c:v>
                </c:pt>
                <c:pt idx="1">
                  <c:v>660323.54</c:v>
                </c:pt>
                <c:pt idx="2">
                  <c:v>4314117</c:v>
                </c:pt>
                <c:pt idx="3">
                  <c:v>9322152.1799999997</c:v>
                </c:pt>
                <c:pt idx="4">
                  <c:v>8643453</c:v>
                </c:pt>
                <c:pt idx="5">
                  <c:v>6946355.3899999997</c:v>
                </c:pt>
                <c:pt idx="6">
                  <c:v>534848.44999999995</c:v>
                </c:pt>
                <c:pt idx="7">
                  <c:v>5692765.0099999998</c:v>
                </c:pt>
                <c:pt idx="8">
                  <c:v>6087073</c:v>
                </c:pt>
              </c:numCache>
            </c:numRef>
          </c:val>
          <c:extLst>
            <c:ext xmlns:c16="http://schemas.microsoft.com/office/drawing/2014/chart" uri="{C3380CC4-5D6E-409C-BE32-E72D297353CC}">
              <c16:uniqueId val="{00000012-011C-44D8-93DD-5A03D410CFC8}"/>
            </c:ext>
          </c:extLst>
        </c:ser>
        <c:dLbls>
          <c:showLegendKey val="0"/>
          <c:showVal val="0"/>
          <c:showCatName val="0"/>
          <c:showSerName val="0"/>
          <c:showPercent val="0"/>
          <c:showBubbleSize val="0"/>
        </c:dLbls>
        <c:gapWidth val="50"/>
        <c:overlap val="-27"/>
        <c:axId val="1232164127"/>
        <c:axId val="1232164607"/>
      </c:barChart>
      <c:catAx>
        <c:axId val="1232164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lumMod val="95000"/>
                  </a:schemeClr>
                </a:solidFill>
                <a:latin typeface="+mn-lt"/>
                <a:ea typeface="+mn-ea"/>
                <a:cs typeface="+mn-cs"/>
              </a:defRPr>
            </a:pPr>
            <a:endParaRPr lang="en-US"/>
          </a:p>
        </c:txPr>
        <c:crossAx val="1232164607"/>
        <c:crosses val="autoZero"/>
        <c:auto val="1"/>
        <c:lblAlgn val="ctr"/>
        <c:lblOffset val="100"/>
        <c:noMultiLvlLbl val="0"/>
      </c:catAx>
      <c:valAx>
        <c:axId val="1232164607"/>
        <c:scaling>
          <c:orientation val="minMax"/>
        </c:scaling>
        <c:delete val="1"/>
        <c:axPos val="l"/>
        <c:numFmt formatCode="&quot;$&quot;#,##0" sourceLinked="1"/>
        <c:majorTickMark val="none"/>
        <c:minorTickMark val="none"/>
        <c:tickLblPos val="nextTo"/>
        <c:crossAx val="1232164127"/>
        <c:crosses val="autoZero"/>
        <c:crossBetween val="between"/>
      </c:valAx>
      <c:spPr>
        <a:noFill/>
        <a:ln>
          <a:solidFill>
            <a:schemeClr val="accent1">
              <a:alpha val="0"/>
            </a:schemeClr>
          </a:solidFill>
        </a:ln>
        <a:effectLst/>
      </c:spPr>
    </c:plotArea>
    <c:plotVisOnly val="1"/>
    <c:dispBlanksAs val="gap"/>
    <c:showDLblsOverMax val="0"/>
  </c:chart>
  <c:spPr>
    <a:noFill/>
    <a:ln w="9525" cap="flat" cmpd="sng" algn="ctr">
      <a:solidFill>
        <a:schemeClr val="accent1">
          <a:alpha val="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E592C-EA1E-7B42-B8E4-F5799BCA2C22}" type="datetimeFigureOut">
              <a:rPr lang="en-US" smtClean="0"/>
              <a:t>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849B9-E950-9041-B648-E92B08EDA2A3}" type="slidenum">
              <a:rPr lang="en-US" smtClean="0"/>
              <a:t>‹#›</a:t>
            </a:fld>
            <a:endParaRPr lang="en-US"/>
          </a:p>
        </p:txBody>
      </p:sp>
    </p:spTree>
    <p:extLst>
      <p:ext uri="{BB962C8B-B14F-4D97-AF65-F5344CB8AC3E}">
        <p14:creationId xmlns:p14="http://schemas.microsoft.com/office/powerpoint/2010/main" val="3008384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a:defRPr/>
            </a:pPr>
            <a:r>
              <a:rPr lang="en-US" sz="1200" b="0" i="0" kern="1200" dirty="0">
                <a:solidFill>
                  <a:schemeClr val="tx1"/>
                </a:solidFill>
                <a:effectLst/>
                <a:latin typeface="+mn-lt"/>
                <a:ea typeface="+mn-ea"/>
                <a:cs typeface="+mn-cs"/>
              </a:rPr>
              <a:t>Welcome to LCIF’s volunteer training</a:t>
            </a:r>
            <a:r>
              <a:rPr lang="en-US" sz="1200" kern="1200" dirty="0">
                <a:solidFill>
                  <a:schemeClr val="tx1"/>
                </a:solidFill>
                <a:effectLst/>
                <a:latin typeface="+mn-lt"/>
                <a:ea typeface="+mn-ea"/>
                <a:cs typeface="+mn-cs"/>
              </a:rPr>
              <a:t>.</a:t>
            </a:r>
            <a:r>
              <a:rPr lang="en-US" sz="1200" i="0" kern="1200" dirty="0">
                <a:solidFill>
                  <a:schemeClr val="tx1"/>
                </a:solidFill>
                <a:effectLst/>
                <a:latin typeface="+mn-lt"/>
                <a:ea typeface="+mn-ea"/>
                <a:cs typeface="+mn-cs"/>
              </a:rPr>
              <a:t>  It is a great pleasure to join you today.  As an organization of 1.4 millions people across 200 countries </a:t>
            </a:r>
            <a:r>
              <a:rPr lang="en-US" sz="1200" b="0" i="0" kern="1200" dirty="0">
                <a:solidFill>
                  <a:schemeClr val="tx1"/>
                </a:solidFill>
                <a:effectLst/>
                <a:latin typeface="+mn-lt"/>
                <a:ea typeface="+mn-ea"/>
                <a:cs typeface="+mn-cs"/>
              </a:rPr>
              <a:t>communication is critical to LCIF’s success.  Thank you for joining us, and please join me in thanking our incredible team of interpreters supporting us this weekend.</a:t>
            </a:r>
            <a:r>
              <a:rPr lang="en-US" dirty="0"/>
              <a:t>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LCIF volunteers, the foundation relies on you to represent our mission in your regions, and to continue building our engagement with Lions.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I’d like to start by asking all Lions joining us for the first time as volunteers to stand up. Representing the foundation is an opportunity to learn, and to grow, and to do something amazing for the world and our community of Lions in the process.  Please join me in welcoming these new members of our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those of you returning to our team from last year, thank you very much for the part you played in CA IV’s success, and thank you for returning.  I hope you will share your experience, and the lessons you have learned with these new members.  We can learn a lot from your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Based on our fundraising history, we are well positioned to reach our goal.</a:t>
            </a:r>
          </a:p>
          <a:p>
            <a:endParaRPr lang="en-US" dirty="0">
              <a:ea typeface="ヒラギノ角ゴ Pro W3"/>
              <a:cs typeface="Calibri"/>
            </a:endParaRPr>
          </a:p>
          <a:p>
            <a:r>
              <a:rPr lang="en-US" dirty="0">
                <a:ea typeface="ヒラギノ角ゴ Pro W3"/>
                <a:cs typeface="Calibri"/>
              </a:rPr>
              <a:t>This slide shows that our 10-year average of cash donation history.  We can see that each of the last 4 years we have surpassed our cash goal AND in three of those years we surpassed our stretch goal.</a:t>
            </a:r>
          </a:p>
          <a:p>
            <a:endParaRPr lang="en-US" dirty="0">
              <a:ea typeface="ヒラギノ角ゴ Pro W3"/>
              <a:cs typeface="Calibri"/>
            </a:endParaRPr>
          </a:p>
          <a:p>
            <a:r>
              <a:rPr lang="en-US" dirty="0">
                <a:ea typeface="ヒラギノ角ゴ Pro W3"/>
                <a:cs typeface="Calibri"/>
              </a:rPr>
              <a:t>Our 10-year average of cash donations is just above our cash goal.  Our stretch goal is one standard deviation away from achieving in cash alone.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748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63248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of greetings from Chairperson Patti Hill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121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Let’s begin by reviewing CA VIII’s journey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478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We’d achieved our cash goal by the end of Q3</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68407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1CA2803-8F46-47B6-AA22-6CCDC82C9CE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6A27AC87-08B3-4A2C-B5FE-08F954CDAB7E}"/>
              </a:ext>
            </a:extLst>
          </p:cNvPr>
          <p:cNvSpPr>
            <a:spLocks noGrp="1"/>
          </p:cNvSpPr>
          <p:nvPr>
            <p:ph type="body" idx="1"/>
          </p:nvPr>
        </p:nvSpPr>
        <p:spPr>
          <a:xfrm>
            <a:off x="701040" y="4473892"/>
            <a:ext cx="5608320" cy="366045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EBB700"/>
                </a:solidFill>
                <a:effectLst/>
                <a:uLnTx/>
                <a:uFillTx/>
                <a:latin typeface="Century Gothic"/>
                <a:ea typeface="+mn-ea"/>
                <a:cs typeface="Calibri"/>
              </a:rPr>
              <a:t>Key Takeaways:</a:t>
            </a:r>
            <a:endParaRPr kumimoji="0" lang="en-US" sz="1200" b="0" i="0" u="none" strike="noStrike" kern="1200" cap="none" spc="0" normalizeH="0" baseline="0" noProof="0" dirty="0">
              <a:ln>
                <a:noFill/>
              </a:ln>
              <a:solidFill>
                <a:srgbClr val="FFFFFF"/>
              </a:solidFill>
              <a:effectLst/>
              <a:uLnTx/>
              <a:uFillTx/>
              <a:latin typeface="Century Gothic"/>
              <a:ea typeface="Times New Roman"/>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Century Gothic"/>
                <a:ea typeface="Times New Roman"/>
                <a:cs typeface="Calibri"/>
              </a:rPr>
              <a:t>The local new cycle and connecting donations to impact is extremely important.  We still want Lions to understand better, the impact of project that are not in their news cycle.  Those projects can seem invisible, but they are important to the Lions to receive grants.  Those projects come from undesignated funds.  That is why donating undesignated is so important to supporting our Lion community.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Century Gothic"/>
                <a:ea typeface="Times New Roman"/>
                <a:cs typeface="Calibri"/>
              </a:rPr>
              <a:t>We must engage and steward our new donors.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Century Gothic"/>
                <a:ea typeface="Times New Roman"/>
                <a:cs typeface="Calibri"/>
              </a:rPr>
              <a:t>From new members must come new donors.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FFFFFF"/>
              </a:solidFill>
              <a:effectLst/>
              <a:uLnTx/>
              <a:uFillTx/>
              <a:latin typeface="Century Gothic"/>
              <a:ea typeface="Calibri"/>
              <a:cs typeface="Calibri"/>
            </a:endParaRPr>
          </a:p>
        </p:txBody>
      </p:sp>
    </p:spTree>
    <p:extLst>
      <p:ext uri="{BB962C8B-B14F-4D97-AF65-F5344CB8AC3E}">
        <p14:creationId xmlns:p14="http://schemas.microsoft.com/office/powerpoint/2010/main" val="108375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925731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for the second year in a row, Europe received the highest total in approved grants of any CA.  US$1.67M of this was in refugee programming across 17 grants, including Winter is Coming II.  To be clear, even if Winter is coming was removed CA IV would still have the second-highest grant total last year.</a:t>
            </a:r>
          </a:p>
          <a:p>
            <a:endParaRPr lang="en-US" dirty="0"/>
          </a:p>
          <a:p>
            <a:r>
              <a:rPr lang="en-US" dirty="0"/>
              <a:t>This is a good thing.  As a community of humanitarians, LCIF exists to approve grants that serve our cause areas, and that qualify for our standards of Efficiency, Impact, and Sustainability.  We understand that those grants make the world a better place, and we are proud to serve our community wherever there is a need.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0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t>On this slide, you’ll see a breakdown of total funds raised by Constitutional Area. </a:t>
            </a:r>
          </a:p>
          <a:p>
            <a:pPr>
              <a:defRPr/>
            </a:pPr>
            <a:endParaRPr lang="en-US" dirty="0"/>
          </a:p>
          <a:p>
            <a:pPr marL="171450" indent="-171450">
              <a:buFont typeface="Arial" panose="020B0604020202020204" pitchFamily="34" charset="0"/>
              <a:buChar char="•"/>
              <a:defRPr/>
            </a:pPr>
            <a:r>
              <a:rPr lang="en-US" dirty="0"/>
              <a:t>CA I, CA II, CA IV, CA VI, and CA VIII had all reached or exceeded their stretch goals. </a:t>
            </a:r>
          </a:p>
          <a:p>
            <a:pPr marL="171450" indent="-171450">
              <a:buFont typeface="Arial" panose="020B0604020202020204" pitchFamily="34" charset="0"/>
              <a:buChar char="•"/>
              <a:defRPr/>
            </a:pPr>
            <a:r>
              <a:rPr lang="en-US" dirty="0"/>
              <a:t>Constitutional Area III had its best fundraising year ever, and reach its cash goal. </a:t>
            </a:r>
          </a:p>
          <a:p>
            <a:pPr marL="0" indent="0">
              <a:buFont typeface="Arial" panose="020B0604020202020204" pitchFamily="34" charset="0"/>
              <a:buNone/>
              <a:defRPr/>
            </a:pPr>
            <a:endParaRPr lang="en-US" dirty="0"/>
          </a:p>
          <a:p>
            <a:pPr marL="171450" indent="-171450">
              <a:buFont typeface="Arial" panose="020B0604020202020204" pitchFamily="34" charset="0"/>
              <a:buChar char="•"/>
              <a:defRPr/>
            </a:pPr>
            <a:r>
              <a:rPr lang="en-US" dirty="0"/>
              <a:t>CA VI also had its best fundraising year, to date. </a:t>
            </a:r>
            <a:endParaRPr lang="en-US" dirty="0">
              <a:cs typeface="Calibri"/>
            </a:endParaRPr>
          </a:p>
          <a:p>
            <a:pPr marL="171450" indent="-171450">
              <a:buFont typeface="Arial" panose="020B0604020202020204" pitchFamily="34" charset="0"/>
              <a:buChar char="•"/>
              <a:defRPr/>
            </a:pPr>
            <a:r>
              <a:rPr lang="en-US" dirty="0"/>
              <a:t>As usual, CA V led the way, contributing about $35 million to LCIF.</a:t>
            </a:r>
          </a:p>
          <a:p>
            <a:pPr marL="0" indent="0">
              <a:buFont typeface="Arial" panose="020B0604020202020204" pitchFamily="34" charset="0"/>
              <a:buNone/>
              <a:defRPr/>
            </a:pPr>
            <a:endParaRPr lang="en-US" dirty="0">
              <a:cs typeface="Calibri" panose="020F0502020204030204"/>
            </a:endParaRPr>
          </a:p>
          <a:p>
            <a:pPr>
              <a:defRPr/>
            </a:pPr>
            <a:endParaRPr lang="en-US" dirty="0">
              <a:cs typeface="Calibri" panose="020F0502020204030204"/>
            </a:endParaRPr>
          </a:p>
          <a:p>
            <a:pPr>
              <a:defRPr/>
            </a:pP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011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highlight>
                  <a:srgbClr val="F5F5F5"/>
                </a:highlight>
                <a:latin typeface="Calibri" panose="020F0502020204030204" pitchFamily="34" charset="0"/>
              </a:rPr>
              <a:t>Our increased grant totals have inspired Chairperson Dr. Patti Hill to announce a stretch goal of US$80 Million. As we’ve said, CA V has expressed that their increase cannot be as large as other CAs. They asked other CAs to take more of a lead.  It was originally proposed that</a:t>
            </a:r>
          </a:p>
          <a:p>
            <a:pPr algn="l" rtl="0" fontAlgn="base"/>
            <a:endParaRPr lang="en-US" b="0" i="0" u="none" strike="noStrike" dirty="0">
              <a:solidFill>
                <a:srgbClr val="000000"/>
              </a:solidFill>
              <a:effectLst/>
              <a:highlight>
                <a:srgbClr val="F5F5F5"/>
              </a:highlight>
              <a:latin typeface="Calibri" panose="020F0502020204030204" pitchFamily="34" charset="0"/>
            </a:endParaRPr>
          </a:p>
          <a:p>
            <a:pPr algn="l" rtl="0" fontAlgn="base"/>
            <a:r>
              <a:rPr lang="en-US" b="0" i="0" u="none" strike="noStrike" dirty="0">
                <a:solidFill>
                  <a:srgbClr val="000000"/>
                </a:solidFill>
                <a:effectLst/>
                <a:highlight>
                  <a:srgbClr val="F5F5F5"/>
                </a:highlight>
                <a:latin typeface="Calibri" panose="020F0502020204030204" pitchFamily="34" charset="0"/>
              </a:rPr>
              <a:t>The highest increased stretch goal this year is Canada (101% of their cash goal).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413297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960718369"/>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2417148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0329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124484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234957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689467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24560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482083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32547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19057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43555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46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736516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76477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017317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200219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014666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226168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873928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51096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796166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450836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2139488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216077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2121375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12880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79216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6349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953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322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238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7422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718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612200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9543124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2550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17857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956088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57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52941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16762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868313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13193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838301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8975189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3285152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433061" y="557650"/>
            <a:ext cx="4641412" cy="2336217"/>
          </a:xfrm>
        </p:spPr>
        <p:txBody>
          <a:bodyPr>
            <a:normAutofit/>
          </a:bodyPr>
          <a:lstStyle/>
          <a:p>
            <a:pPr algn="ctr"/>
            <a:r>
              <a:rPr lang="en-US" sz="3200" dirty="0">
                <a:latin typeface="Calibri" panose="020F0502020204030204" pitchFamily="34" charset="0"/>
                <a:ea typeface="Calibri"/>
                <a:cs typeface="Calibri" panose="020F0502020204030204" pitchFamily="34" charset="0"/>
              </a:rPr>
              <a:t>Welcome!</a:t>
            </a:r>
            <a:br>
              <a:rPr lang="en-US" sz="3200" dirty="0">
                <a:latin typeface="Calibri" panose="020F0502020204030204" pitchFamily="34" charset="0"/>
                <a:cs typeface="Calibri" panose="020F0502020204030204" pitchFamily="34" charset="0"/>
              </a:rPr>
            </a:b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ea typeface="Calibri"/>
                <a:cs typeface="Calibri" panose="020F0502020204030204" pitchFamily="34" charset="0"/>
              </a:rPr>
              <a:t>Bienvenue !</a:t>
            </a:r>
            <a:endParaRPr lang="en-US" sz="3200" dirty="0">
              <a:latin typeface="Calibri" panose="020F0502020204030204" pitchFamily="34" charset="0"/>
              <a:cs typeface="Calibri" panose="020F0502020204030204" pitchFamily="34" charset="0"/>
            </a:endParaRPr>
          </a:p>
        </p:txBody>
      </p:sp>
      <p:sp>
        <p:nvSpPr>
          <p:cNvPr id="9" name="Text Placeholder 8">
            <a:extLst>
              <a:ext uri="{FF2B5EF4-FFF2-40B4-BE49-F238E27FC236}">
                <a16:creationId xmlns:a16="http://schemas.microsoft.com/office/drawing/2014/main" id="{1FBCE0B6-C5DD-9769-6C63-3F348E7CD001}"/>
              </a:ext>
            </a:extLst>
          </p:cNvPr>
          <p:cNvSpPr>
            <a:spLocks noGrp="1"/>
          </p:cNvSpPr>
          <p:nvPr>
            <p:ph type="body" sz="quarter" idx="10"/>
          </p:nvPr>
        </p:nvSpPr>
        <p:spPr>
          <a:xfrm>
            <a:off x="927100" y="2903392"/>
            <a:ext cx="3653334" cy="535134"/>
          </a:xfrm>
        </p:spPr>
        <p:txBody>
          <a:bodyPr vert="horz" lIns="91440" tIns="45720" rIns="91440" bIns="45720" rtlCol="0" anchor="t">
            <a:normAutofit/>
          </a:bodyPr>
          <a:lstStyle/>
          <a:p>
            <a:pPr algn="ctr"/>
            <a:r>
              <a:rPr lang="en-US" sz="2400" dirty="0">
                <a:latin typeface="Calibri" panose="020F0502020204030204" pitchFamily="34" charset="0"/>
                <a:cs typeface="Calibri" panose="020F0502020204030204" pitchFamily="34" charset="0"/>
              </a:rPr>
              <a:t>September 14, 2024</a:t>
            </a:r>
          </a:p>
        </p:txBody>
      </p:sp>
      <p:sp>
        <p:nvSpPr>
          <p:cNvPr id="3" name="Text Placeholder 8">
            <a:extLst>
              <a:ext uri="{FF2B5EF4-FFF2-40B4-BE49-F238E27FC236}">
                <a16:creationId xmlns:a16="http://schemas.microsoft.com/office/drawing/2014/main" id="{414A5F73-C392-9F1A-C9B2-E818F2C12701}"/>
              </a:ext>
            </a:extLst>
          </p:cNvPr>
          <p:cNvSpPr txBox="1">
            <a:spLocks/>
          </p:cNvSpPr>
          <p:nvPr/>
        </p:nvSpPr>
        <p:spPr>
          <a:xfrm>
            <a:off x="333375" y="4102104"/>
            <a:ext cx="5514976" cy="112901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Paul Steele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Calibri" panose="020F0502020204030204" pitchFamily="34" charset="0"/>
              </a:rPr>
              <a:t>Development Manager: Europe &amp; Africa</a:t>
            </a:r>
            <a:endParaRPr kumimoji="0" lang="en-US" sz="2400" b="0"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2339CC3-8426-B0CD-19D9-DA36F79593D0}"/>
              </a:ext>
            </a:extLst>
          </p:cNvPr>
          <p:cNvPicPr>
            <a:picLocks noChangeAspect="1"/>
          </p:cNvPicPr>
          <p:nvPr/>
        </p:nvPicPr>
        <p:blipFill>
          <a:blip r:embed="rId3"/>
          <a:stretch>
            <a:fillRect/>
          </a:stretch>
        </p:blipFill>
        <p:spPr>
          <a:xfrm>
            <a:off x="9095332" y="442912"/>
            <a:ext cx="2663607" cy="6415087"/>
          </a:xfrm>
          <a:prstGeom prst="rect">
            <a:avLst/>
          </a:prstGeom>
        </p:spPr>
      </p:pic>
    </p:spTree>
    <p:extLst>
      <p:ext uri="{BB962C8B-B14F-4D97-AF65-F5344CB8AC3E}">
        <p14:creationId xmlns:p14="http://schemas.microsoft.com/office/powerpoint/2010/main" val="133375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8" y="229922"/>
            <a:ext cx="12631473" cy="50619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1" i="0" u="none" strike="noStrike" kern="0" cap="none" spc="0" normalizeH="0" baseline="0" noProof="0" dirty="0">
                <a:ln>
                  <a:noFill/>
                </a:ln>
                <a:solidFill>
                  <a:prstClr val="white"/>
                </a:solidFill>
                <a:effectLst/>
                <a:uLnTx/>
                <a:uFillTx/>
                <a:latin typeface="Calibri"/>
                <a:ea typeface="ヒラギノ角ゴ Pro W3"/>
                <a:cs typeface="Arial"/>
              </a:rPr>
              <a:t>Path to $80 million in 2024-2025</a:t>
            </a:r>
            <a:endParaRPr kumimoji="0" lang="en-US" sz="3200" b="1" i="0" u="none" strike="noStrike" kern="0" cap="none" spc="0" normalizeH="0" baseline="0" noProof="0" dirty="0">
              <a:ln>
                <a:noFill/>
              </a:ln>
              <a:solidFill>
                <a:prstClr val="white"/>
              </a:solidFill>
              <a:effectLst/>
              <a:uLnTx/>
              <a:uFillTx/>
              <a:latin typeface="Calibri"/>
              <a:ea typeface="ヒラギノ角ゴ Pro W3" charset="0"/>
              <a:cs typeface="Arial" panose="020B0604020202020204" pitchFamily="34" charset="0"/>
            </a:endParaRPr>
          </a:p>
        </p:txBody>
      </p:sp>
      <p:cxnSp>
        <p:nvCxnSpPr>
          <p:cNvPr id="5" name="Straight Connector 4">
            <a:extLst>
              <a:ext uri="{FF2B5EF4-FFF2-40B4-BE49-F238E27FC236}">
                <a16:creationId xmlns:a16="http://schemas.microsoft.com/office/drawing/2014/main" id="{BFCD1FA6-88F7-3259-D5C3-CFBEE38D8029}"/>
              </a:ext>
            </a:extLst>
          </p:cNvPr>
          <p:cNvCxnSpPr>
            <a:cxnSpLocks/>
          </p:cNvCxnSpPr>
          <p:nvPr/>
        </p:nvCxnSpPr>
        <p:spPr>
          <a:xfrm>
            <a:off x="514178" y="869018"/>
            <a:ext cx="2743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6603DFEB-5F3B-589E-2B06-DF37B02E76E3}"/>
              </a:ext>
            </a:extLst>
          </p:cNvPr>
          <p:cNvGraphicFramePr>
            <a:graphicFrameLocks noGrp="1"/>
          </p:cNvGraphicFramePr>
          <p:nvPr/>
        </p:nvGraphicFramePr>
        <p:xfrm>
          <a:off x="1885778" y="966041"/>
          <a:ext cx="8577571" cy="5421630"/>
        </p:xfrm>
        <a:graphic>
          <a:graphicData uri="http://schemas.openxmlformats.org/drawingml/2006/table">
            <a:tbl>
              <a:tblPr firstRow="1" bandRow="1">
                <a:tableStyleId>{D03447BB-5D67-496B-8E87-E561075AD55C}</a:tableStyleId>
              </a:tblPr>
              <a:tblGrid>
                <a:gridCol w="2859191">
                  <a:extLst>
                    <a:ext uri="{9D8B030D-6E8A-4147-A177-3AD203B41FA5}">
                      <a16:colId xmlns:a16="http://schemas.microsoft.com/office/drawing/2014/main" val="1424010740"/>
                    </a:ext>
                  </a:extLst>
                </a:gridCol>
                <a:gridCol w="1942783">
                  <a:extLst>
                    <a:ext uri="{9D8B030D-6E8A-4147-A177-3AD203B41FA5}">
                      <a16:colId xmlns:a16="http://schemas.microsoft.com/office/drawing/2014/main" val="3325502828"/>
                    </a:ext>
                  </a:extLst>
                </a:gridCol>
                <a:gridCol w="1942783">
                  <a:extLst>
                    <a:ext uri="{9D8B030D-6E8A-4147-A177-3AD203B41FA5}">
                      <a16:colId xmlns:a16="http://schemas.microsoft.com/office/drawing/2014/main" val="3633008440"/>
                    </a:ext>
                  </a:extLst>
                </a:gridCol>
                <a:gridCol w="1832814">
                  <a:extLst>
                    <a:ext uri="{9D8B030D-6E8A-4147-A177-3AD203B41FA5}">
                      <a16:colId xmlns:a16="http://schemas.microsoft.com/office/drawing/2014/main" val="3446842788"/>
                    </a:ext>
                  </a:extLst>
                </a:gridCol>
              </a:tblGrid>
              <a:tr h="933450">
                <a:tc>
                  <a:txBody>
                    <a:bodyPr/>
                    <a:lstStyle/>
                    <a:p>
                      <a:pPr algn="ctr" fontAlgn="base"/>
                      <a:r>
                        <a:rPr lang="en-US" sz="2000" cap="all" dirty="0">
                          <a:effectLst/>
                          <a:latin typeface="Calibri"/>
                        </a:rPr>
                        <a:t>CONSTITUTIONAL </a:t>
                      </a:r>
                      <a:r>
                        <a:rPr lang="en-US" sz="2000" dirty="0">
                          <a:effectLst/>
                          <a:latin typeface="Calibri"/>
                        </a:rPr>
                        <a:t>​</a:t>
                      </a:r>
                    </a:p>
                    <a:p>
                      <a:pPr algn="ctr" fontAlgn="base"/>
                      <a:r>
                        <a:rPr lang="en-US" sz="2000" cap="all" dirty="0">
                          <a:effectLst/>
                          <a:latin typeface="Calibri"/>
                        </a:rPr>
                        <a:t>AREA</a:t>
                      </a:r>
                      <a:r>
                        <a:rPr lang="en-US" sz="2000" dirty="0">
                          <a:effectLst/>
                          <a:latin typeface="Calibri"/>
                        </a:rPr>
                        <a:t>​</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fontAlgn="base"/>
                      <a:r>
                        <a:rPr lang="en-US" sz="2000" dirty="0">
                          <a:effectLst/>
                          <a:latin typeface="Calibri"/>
                        </a:rPr>
                        <a:t>24-25 Cash Goal</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fontAlgn="base"/>
                      <a:r>
                        <a:rPr lang="en-US" sz="2000" dirty="0">
                          <a:effectLst/>
                          <a:latin typeface="Calibri"/>
                        </a:rPr>
                        <a:t>23-24 Total Funds Raised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fontAlgn="base"/>
                      <a:r>
                        <a:rPr lang="en-US" sz="2000" dirty="0">
                          <a:effectLst/>
                          <a:latin typeface="Calibri"/>
                        </a:rPr>
                        <a:t>24-25 Total Funds Raised Goal</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500072614"/>
                  </a:ext>
                </a:extLst>
              </a:tr>
              <a:tr h="342900">
                <a:tc>
                  <a:txBody>
                    <a:bodyPr/>
                    <a:lstStyle/>
                    <a:p>
                      <a:pPr algn="ctr" fontAlgn="base"/>
                      <a:r>
                        <a:rPr lang="en-US" sz="2000" cap="all" dirty="0">
                          <a:effectLst/>
                          <a:latin typeface="Calibri"/>
                        </a:rPr>
                        <a:t>I</a:t>
                      </a:r>
                      <a:r>
                        <a:rPr lang="en-US" sz="2000" dirty="0">
                          <a:effectLst/>
                          <a:latin typeface="Calibri"/>
                        </a:rPr>
                        <a:t>​</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fontAlgn="base"/>
                      <a:r>
                        <a:rPr lang="en-US" sz="2000" dirty="0">
                          <a:effectLst/>
                          <a:latin typeface="Calibri"/>
                        </a:rPr>
                        <a:t>$7,875,000</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fontAlgn="base"/>
                      <a:r>
                        <a:rPr lang="en-US" sz="2000" kern="1200" dirty="0">
                          <a:solidFill>
                            <a:schemeClr val="lt1"/>
                          </a:solidFill>
                          <a:effectLst/>
                          <a:latin typeface="Calibri"/>
                          <a:ea typeface="+mn-ea"/>
                          <a:cs typeface="+mn-cs"/>
                        </a:rPr>
                        <a:t>$12,476,905</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rtl="0" fontAlgn="ctr"/>
                      <a:r>
                        <a:rPr lang="en-US" sz="2000" kern="1200" dirty="0">
                          <a:solidFill>
                            <a:schemeClr val="lt1"/>
                          </a:solidFill>
                          <a:effectLst/>
                          <a:latin typeface="Calibri"/>
                          <a:ea typeface="+mn-ea"/>
                          <a:cs typeface="+mn-cs"/>
                        </a:rPr>
                        <a:t>$13,000,000 </a:t>
                      </a:r>
                    </a:p>
                  </a:txBody>
                  <a:tcPr marL="5443" marR="5443" marT="5443"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4260012277"/>
                  </a:ext>
                </a:extLst>
              </a:tr>
              <a:tr h="342900">
                <a:tc>
                  <a:txBody>
                    <a:bodyPr/>
                    <a:lstStyle/>
                    <a:p>
                      <a:pPr algn="ctr" fontAlgn="base"/>
                      <a:r>
                        <a:rPr lang="en-US" sz="2000" cap="all" dirty="0">
                          <a:effectLst/>
                          <a:latin typeface="Calibri"/>
                        </a:rPr>
                        <a:t>II</a:t>
                      </a:r>
                      <a:r>
                        <a:rPr lang="en-US" sz="2000" dirty="0">
                          <a:effectLst/>
                          <a:latin typeface="Calibri"/>
                        </a:rPr>
                        <a:t>​</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fontAlgn="base"/>
                      <a:r>
                        <a:rPr lang="en-US" sz="2000" dirty="0">
                          <a:effectLst/>
                          <a:latin typeface="Calibri"/>
                        </a:rPr>
                        <a:t>$869,000</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fontAlgn="base"/>
                      <a:r>
                        <a:rPr lang="en-US" sz="2000" kern="1200" dirty="0">
                          <a:solidFill>
                            <a:schemeClr val="lt1"/>
                          </a:solidFill>
                          <a:effectLst/>
                          <a:latin typeface="Calibri"/>
                          <a:ea typeface="+mn-ea"/>
                          <a:cs typeface="+mn-cs"/>
                        </a:rPr>
                        <a:t>$1,539,784</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rtl="0" fontAlgn="ctr"/>
                      <a:r>
                        <a:rPr lang="en-US" sz="2000" kern="1200" dirty="0">
                          <a:solidFill>
                            <a:schemeClr val="lt1"/>
                          </a:solidFill>
                          <a:effectLst/>
                          <a:latin typeface="Calibri"/>
                          <a:ea typeface="+mn-ea"/>
                          <a:cs typeface="+mn-cs"/>
                        </a:rPr>
                        <a:t>$1,750,000 </a:t>
                      </a:r>
                    </a:p>
                  </a:txBody>
                  <a:tcPr marL="5443" marR="5443" marT="5443"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609418013"/>
                  </a:ext>
                </a:extLst>
              </a:tr>
              <a:tr h="342900">
                <a:tc>
                  <a:txBody>
                    <a:bodyPr/>
                    <a:lstStyle/>
                    <a:p>
                      <a:pPr algn="ctr" fontAlgn="base"/>
                      <a:r>
                        <a:rPr lang="en-US" sz="2000" cap="all" dirty="0">
                          <a:effectLst/>
                          <a:latin typeface="Calibri"/>
                        </a:rPr>
                        <a:t>III</a:t>
                      </a:r>
                      <a:r>
                        <a:rPr lang="en-US" sz="2000" dirty="0">
                          <a:effectLst/>
                          <a:latin typeface="Calibri"/>
                        </a:rPr>
                        <a:t>​</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fontAlgn="base"/>
                      <a:r>
                        <a:rPr lang="en-US" sz="2000" dirty="0">
                          <a:effectLst/>
                          <a:latin typeface="Calibri"/>
                        </a:rPr>
                        <a:t>$1,630,000​</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fontAlgn="base"/>
                      <a:r>
                        <a:rPr lang="en-US" sz="2000" kern="1200" dirty="0">
                          <a:solidFill>
                            <a:schemeClr val="lt1"/>
                          </a:solidFill>
                          <a:effectLst/>
                          <a:latin typeface="Calibri"/>
                          <a:ea typeface="+mn-ea"/>
                          <a:cs typeface="+mn-cs"/>
                        </a:rPr>
                        <a:t>$1,721948</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rtl="0" fontAlgn="ctr"/>
                      <a:r>
                        <a:rPr lang="en-US" sz="2000" kern="1200" dirty="0">
                          <a:solidFill>
                            <a:schemeClr val="lt1"/>
                          </a:solidFill>
                          <a:effectLst/>
                          <a:latin typeface="Calibri"/>
                          <a:ea typeface="+mn-ea"/>
                          <a:cs typeface="+mn-cs"/>
                        </a:rPr>
                        <a:t>$2,000,000 </a:t>
                      </a:r>
                    </a:p>
                  </a:txBody>
                  <a:tcPr marL="5443" marR="5443" marT="5443"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1795472898"/>
                  </a:ext>
                </a:extLst>
              </a:tr>
              <a:tr h="342900">
                <a:tc>
                  <a:txBody>
                    <a:bodyPr/>
                    <a:lstStyle/>
                    <a:p>
                      <a:pPr algn="ctr" fontAlgn="base"/>
                      <a:r>
                        <a:rPr lang="en-US" sz="2800" b="1" cap="all" dirty="0">
                          <a:effectLst/>
                          <a:latin typeface="Calibri"/>
                        </a:rPr>
                        <a:t>IV</a:t>
                      </a:r>
                      <a:r>
                        <a:rPr lang="en-US" sz="2800" b="1" dirty="0">
                          <a:effectLst/>
                          <a:latin typeface="Calibri"/>
                        </a:rPr>
                        <a:t>​</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fontAlgn="base"/>
                      <a:r>
                        <a:rPr lang="en-US" sz="2800" b="0" dirty="0">
                          <a:effectLst/>
                          <a:latin typeface="Calibri"/>
                        </a:rPr>
                        <a:t>$7,200,000​</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fontAlgn="base"/>
                      <a:r>
                        <a:rPr lang="en-US" sz="2800" kern="1200" dirty="0">
                          <a:solidFill>
                            <a:schemeClr val="lt1"/>
                          </a:solidFill>
                          <a:effectLst/>
                          <a:latin typeface="Calibri"/>
                          <a:ea typeface="+mn-ea"/>
                          <a:cs typeface="+mn-cs"/>
                        </a:rPr>
                        <a:t>$9,800,630</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rtl="0" fontAlgn="ctr"/>
                      <a:r>
                        <a:rPr lang="en-US" sz="2800" kern="1200" dirty="0">
                          <a:solidFill>
                            <a:schemeClr val="lt1"/>
                          </a:solidFill>
                          <a:effectLst/>
                          <a:latin typeface="Calibri"/>
                          <a:ea typeface="+mn-ea"/>
                          <a:cs typeface="+mn-cs"/>
                        </a:rPr>
                        <a:t>$10,000,000 </a:t>
                      </a:r>
                    </a:p>
                  </a:txBody>
                  <a:tcPr marL="5443" marR="5443" marT="5443"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846685157"/>
                  </a:ext>
                </a:extLst>
              </a:tr>
              <a:tr h="342900">
                <a:tc>
                  <a:txBody>
                    <a:bodyPr/>
                    <a:lstStyle/>
                    <a:p>
                      <a:pPr algn="ctr" fontAlgn="base"/>
                      <a:r>
                        <a:rPr lang="en-US" sz="2000" cap="all" dirty="0">
                          <a:effectLst/>
                          <a:latin typeface="Calibri"/>
                        </a:rPr>
                        <a:t>V</a:t>
                      </a:r>
                      <a:r>
                        <a:rPr lang="en-US" sz="2000" dirty="0">
                          <a:effectLst/>
                          <a:latin typeface="Calibri"/>
                        </a:rPr>
                        <a:t>​</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fontAlgn="base"/>
                      <a:r>
                        <a:rPr lang="en-US" sz="2000" dirty="0">
                          <a:effectLst/>
                          <a:latin typeface="Calibri"/>
                        </a:rPr>
                        <a:t>$29,800,000​</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fontAlgn="base"/>
                      <a:r>
                        <a:rPr lang="en-US" sz="2000" kern="1200" dirty="0">
                          <a:solidFill>
                            <a:schemeClr val="lt1"/>
                          </a:solidFill>
                          <a:effectLst/>
                          <a:latin typeface="Calibri"/>
                          <a:ea typeface="+mn-ea"/>
                          <a:cs typeface="+mn-cs"/>
                        </a:rPr>
                        <a:t>$36,806942</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rtl="0" fontAlgn="ctr"/>
                      <a:r>
                        <a:rPr lang="en-US" sz="2000" kern="1200" dirty="0">
                          <a:solidFill>
                            <a:schemeClr val="lt1"/>
                          </a:solidFill>
                          <a:effectLst/>
                          <a:latin typeface="Calibri"/>
                          <a:ea typeface="+mn-ea"/>
                          <a:cs typeface="+mn-cs"/>
                        </a:rPr>
                        <a:t>$36,000,000 </a:t>
                      </a:r>
                    </a:p>
                  </a:txBody>
                  <a:tcPr marL="5443" marR="5443" marT="5443"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1368485679"/>
                  </a:ext>
                </a:extLst>
              </a:tr>
              <a:tr h="342900">
                <a:tc>
                  <a:txBody>
                    <a:bodyPr/>
                    <a:lstStyle/>
                    <a:p>
                      <a:pPr algn="ctr" fontAlgn="base"/>
                      <a:r>
                        <a:rPr lang="en-US" sz="2000" cap="all" dirty="0">
                          <a:effectLst/>
                          <a:latin typeface="Calibri"/>
                        </a:rPr>
                        <a:t>VI</a:t>
                      </a:r>
                      <a:r>
                        <a:rPr lang="en-US" sz="2000" dirty="0">
                          <a:effectLst/>
                          <a:latin typeface="Calibri"/>
                        </a:rPr>
                        <a:t>​</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fontAlgn="base"/>
                      <a:r>
                        <a:rPr lang="en-US" sz="2000" dirty="0">
                          <a:effectLst/>
                          <a:latin typeface="Calibri"/>
                        </a:rPr>
                        <a:t>$5,900,000​</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fontAlgn="base"/>
                      <a:r>
                        <a:rPr lang="en-US" sz="2000" kern="1200" dirty="0">
                          <a:solidFill>
                            <a:schemeClr val="lt1"/>
                          </a:solidFill>
                          <a:effectLst/>
                          <a:latin typeface="Calibri"/>
                          <a:ea typeface="+mn-ea"/>
                          <a:cs typeface="+mn-cs"/>
                        </a:rPr>
                        <a:t>$8,010,994</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rtl="0" fontAlgn="ctr"/>
                      <a:r>
                        <a:rPr lang="en-US" sz="2000" kern="1200" dirty="0">
                          <a:solidFill>
                            <a:schemeClr val="lt1"/>
                          </a:solidFill>
                          <a:effectLst/>
                          <a:latin typeface="Calibri"/>
                          <a:ea typeface="+mn-ea"/>
                          <a:cs typeface="+mn-cs"/>
                        </a:rPr>
                        <a:t>$8,800,000 </a:t>
                      </a:r>
                    </a:p>
                  </a:txBody>
                  <a:tcPr marL="5443" marR="5443" marT="5443"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482085886"/>
                  </a:ext>
                </a:extLst>
              </a:tr>
              <a:tr h="342900">
                <a:tc>
                  <a:txBody>
                    <a:bodyPr/>
                    <a:lstStyle/>
                    <a:p>
                      <a:pPr marL="0" algn="ctr" defTabSz="914377" rtl="0" eaLnBrk="1" fontAlgn="base" latinLnBrk="0" hangingPunct="1"/>
                      <a:r>
                        <a:rPr lang="en-US" sz="2000" kern="1200" cap="all" dirty="0">
                          <a:solidFill>
                            <a:schemeClr val="lt1"/>
                          </a:solidFill>
                          <a:effectLst/>
                          <a:latin typeface="Calibri"/>
                          <a:ea typeface="+mn-ea"/>
                          <a:cs typeface="+mn-cs"/>
                        </a:rPr>
                        <a:t>VII​</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marL="0" algn="ctr" defTabSz="914377" rtl="0" eaLnBrk="1" fontAlgn="base" latinLnBrk="0" hangingPunct="1"/>
                      <a:r>
                        <a:rPr lang="en-US" sz="2000" kern="1200" cap="all" dirty="0">
                          <a:solidFill>
                            <a:schemeClr val="lt1"/>
                          </a:solidFill>
                          <a:effectLst/>
                          <a:latin typeface="Calibri"/>
                          <a:ea typeface="+mn-ea"/>
                          <a:cs typeface="+mn-cs"/>
                        </a:rPr>
                        <a:t>$1,100,000​</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marL="0" algn="ctr" defTabSz="914377" rtl="0" eaLnBrk="1" fontAlgn="base" latinLnBrk="0" hangingPunct="1"/>
                      <a:r>
                        <a:rPr lang="en-US" sz="2000" kern="1200" cap="all" dirty="0">
                          <a:solidFill>
                            <a:schemeClr val="lt1"/>
                          </a:solidFill>
                          <a:effectLst/>
                          <a:latin typeface="Calibri"/>
                          <a:ea typeface="+mn-ea"/>
                          <a:cs typeface="+mn-cs"/>
                        </a:rPr>
                        <a:t>$1,476,347</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marL="0" algn="ctr" defTabSz="914377" rtl="0" eaLnBrk="1" fontAlgn="base" latinLnBrk="0" hangingPunct="1"/>
                      <a:r>
                        <a:rPr lang="en-US" sz="2000" kern="1200" cap="all" dirty="0">
                          <a:solidFill>
                            <a:schemeClr val="lt1"/>
                          </a:solidFill>
                          <a:effectLst/>
                          <a:latin typeface="Calibri"/>
                          <a:ea typeface="+mn-ea"/>
                          <a:cs typeface="+mn-cs"/>
                        </a:rPr>
                        <a:t>$1,600,000 </a:t>
                      </a:r>
                    </a:p>
                  </a:txBody>
                  <a:tcPr marL="5443" marR="5443" marT="5443"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1532954398"/>
                  </a:ext>
                </a:extLst>
              </a:tr>
              <a:tr h="400050">
                <a:tc>
                  <a:txBody>
                    <a:bodyPr/>
                    <a:lstStyle/>
                    <a:p>
                      <a:pPr marL="0" algn="ctr" defTabSz="914377" rtl="0" eaLnBrk="1" fontAlgn="base" latinLnBrk="0" hangingPunct="1"/>
                      <a:r>
                        <a:rPr lang="en-US" sz="2000" kern="1200" cap="all" dirty="0">
                          <a:solidFill>
                            <a:schemeClr val="lt1"/>
                          </a:solidFill>
                          <a:effectLst/>
                          <a:latin typeface="Calibri"/>
                          <a:ea typeface="+mn-ea"/>
                          <a:cs typeface="+mn-cs"/>
                        </a:rPr>
                        <a:t>VIII​</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marL="0" algn="ctr" defTabSz="914377" rtl="0" eaLnBrk="1" fontAlgn="base" latinLnBrk="0" hangingPunct="1"/>
                      <a:r>
                        <a:rPr lang="en-US" sz="2000" kern="1200" cap="all" dirty="0">
                          <a:solidFill>
                            <a:schemeClr val="lt1"/>
                          </a:solidFill>
                          <a:effectLst/>
                          <a:latin typeface="Calibri"/>
                          <a:ea typeface="+mn-ea"/>
                          <a:cs typeface="+mn-cs"/>
                        </a:rPr>
                        <a:t>$720,000​</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marL="0" algn="ctr" defTabSz="914377" rtl="0" eaLnBrk="1" fontAlgn="base" latinLnBrk="0" hangingPunct="1"/>
                      <a:r>
                        <a:rPr lang="en-US" sz="2000" kern="1200" cap="all" dirty="0">
                          <a:solidFill>
                            <a:schemeClr val="lt1"/>
                          </a:solidFill>
                          <a:effectLst/>
                          <a:latin typeface="Calibri"/>
                          <a:ea typeface="+mn-ea"/>
                          <a:cs typeface="+mn-cs"/>
                        </a:rPr>
                        <a:t>$1,011,497</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marL="0" algn="ctr" defTabSz="914377" rtl="0" eaLnBrk="1" fontAlgn="base" latinLnBrk="0" hangingPunct="1"/>
                      <a:r>
                        <a:rPr lang="en-US" sz="2000" kern="1200" cap="all" dirty="0">
                          <a:solidFill>
                            <a:schemeClr val="lt1"/>
                          </a:solidFill>
                          <a:effectLst/>
                          <a:latin typeface="Calibri"/>
                          <a:ea typeface="+mn-ea"/>
                          <a:cs typeface="+mn-cs"/>
                        </a:rPr>
                        <a:t>$1,200,000 </a:t>
                      </a:r>
                    </a:p>
                  </a:txBody>
                  <a:tcPr marL="5443" marR="5443" marT="5443"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2062628154"/>
                  </a:ext>
                </a:extLst>
              </a:tr>
              <a:tr h="419100">
                <a:tc>
                  <a:txBody>
                    <a:bodyPr/>
                    <a:lstStyle/>
                    <a:p>
                      <a:pPr algn="ctr" fontAlgn="base"/>
                      <a:r>
                        <a:rPr lang="en-US" sz="2000" cap="all" dirty="0">
                          <a:effectLst/>
                          <a:latin typeface="Calibri"/>
                        </a:rPr>
                        <a:t>NON-AFFILIATED/</a:t>
                      </a:r>
                      <a:r>
                        <a:rPr lang="en-US" sz="2000" dirty="0">
                          <a:effectLst/>
                          <a:latin typeface="Calibri"/>
                        </a:rPr>
                        <a:t>​</a:t>
                      </a:r>
                    </a:p>
                    <a:p>
                      <a:pPr algn="ctr" fontAlgn="base"/>
                      <a:r>
                        <a:rPr lang="en-US" sz="2000" cap="all" dirty="0">
                          <a:effectLst/>
                          <a:latin typeface="Calibri"/>
                        </a:rPr>
                        <a:t>OTHER</a:t>
                      </a:r>
                      <a:r>
                        <a:rPr lang="en-US" sz="2000" dirty="0">
                          <a:effectLst/>
                          <a:latin typeface="Calibri"/>
                        </a:rPr>
                        <a:t>​</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fontAlgn="base"/>
                      <a:r>
                        <a:rPr lang="en-US" sz="2000" dirty="0">
                          <a:effectLst/>
                          <a:latin typeface="Calibri"/>
                        </a:rPr>
                        <a:t>$4,350,000​</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fontAlgn="base"/>
                      <a:r>
                        <a:rPr lang="en-US" sz="1400" b="1" dirty="0">
                          <a:solidFill>
                            <a:srgbClr val="FFFFFF"/>
                          </a:solidFill>
                          <a:effectLst/>
                          <a:latin typeface="Arial" panose="020B0604020202020204" pitchFamily="34" charset="0"/>
                        </a:rPr>
                        <a:t>$1,923,814</a:t>
                      </a:r>
                      <a:endParaRPr lang="en-US" dirty="0">
                        <a:solidFill>
                          <a:srgbClr val="33373B"/>
                        </a:solidFill>
                        <a:effectLst/>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rtl="0" fontAlgn="ctr"/>
                      <a:r>
                        <a:rPr lang="en-US" sz="2000" b="0" i="0" u="none" strike="noStrike" dirty="0">
                          <a:solidFill>
                            <a:srgbClr val="FFFFFF"/>
                          </a:solidFill>
                          <a:effectLst/>
                          <a:highlight>
                            <a:srgbClr val="001843"/>
                          </a:highlight>
                          <a:latin typeface="Calibri"/>
                        </a:rPr>
                        <a:t>$6,000,000 </a:t>
                      </a:r>
                    </a:p>
                  </a:txBody>
                  <a:tcPr marL="5443" marR="5443" marT="5443"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2878818999"/>
                  </a:ext>
                </a:extLst>
              </a:tr>
              <a:tr h="419100">
                <a:tc>
                  <a:txBody>
                    <a:bodyPr/>
                    <a:lstStyle/>
                    <a:p>
                      <a:pPr algn="ctr" fontAlgn="base"/>
                      <a:r>
                        <a:rPr lang="en-US" sz="2000" cap="all" dirty="0">
                          <a:effectLst/>
                          <a:latin typeface="Calibri"/>
                        </a:rPr>
                        <a:t>TOTALS</a:t>
                      </a:r>
                      <a:r>
                        <a:rPr lang="en-US" sz="2000" dirty="0">
                          <a:effectLst/>
                          <a:latin typeface="Calibri"/>
                        </a:rPr>
                        <a:t>​</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fontAlgn="base"/>
                      <a:r>
                        <a:rPr lang="en-US" sz="2000" dirty="0">
                          <a:effectLst/>
                          <a:latin typeface="Calibri"/>
                        </a:rPr>
                        <a:t>$57,000,000​</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tx2">
                        <a:lumMod val="50000"/>
                      </a:schemeClr>
                    </a:solidFill>
                  </a:tcPr>
                </a:tc>
                <a:tc>
                  <a:txBody>
                    <a:bodyPr/>
                    <a:lstStyle/>
                    <a:p>
                      <a:pPr algn="ctr" fontAlgn="base"/>
                      <a:r>
                        <a:rPr lang="en-US" sz="1400" b="1" dirty="0">
                          <a:solidFill>
                            <a:srgbClr val="FFFFFF"/>
                          </a:solidFill>
                          <a:effectLst/>
                          <a:latin typeface="Arial" panose="020B0604020202020204" pitchFamily="34" charset="0"/>
                        </a:rPr>
                        <a:t>$74,768,861</a:t>
                      </a:r>
                      <a:endParaRPr lang="en-US" dirty="0">
                        <a:solidFill>
                          <a:srgbClr val="33373B"/>
                        </a:solidFill>
                        <a:effectLst/>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tx2">
                        <a:lumMod val="50000"/>
                      </a:schemeClr>
                    </a:solidFill>
                  </a:tcPr>
                </a:tc>
                <a:tc>
                  <a:txBody>
                    <a:bodyPr/>
                    <a:lstStyle/>
                    <a:p>
                      <a:pPr algn="ctr" fontAlgn="base"/>
                      <a:r>
                        <a:rPr lang="en-US" sz="2000" dirty="0">
                          <a:effectLst/>
                          <a:latin typeface="Calibri"/>
                        </a:rPr>
                        <a:t>$80,000,000</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tx2">
                        <a:lumMod val="50000"/>
                      </a:schemeClr>
                    </a:solidFill>
                  </a:tcPr>
                </a:tc>
                <a:extLst>
                  <a:ext uri="{0D108BD9-81ED-4DB2-BD59-A6C34878D82A}">
                    <a16:rowId xmlns:a16="http://schemas.microsoft.com/office/drawing/2014/main" val="2951030499"/>
                  </a:ext>
                </a:extLst>
              </a:tr>
            </a:tbl>
          </a:graphicData>
        </a:graphic>
      </p:graphicFrame>
      <p:sp>
        <p:nvSpPr>
          <p:cNvPr id="9" name="Page Number - Blue">
            <a:extLst>
              <a:ext uri="{FF2B5EF4-FFF2-40B4-BE49-F238E27FC236}">
                <a16:creationId xmlns:a16="http://schemas.microsoft.com/office/drawing/2014/main" id="{FBA47497-5A65-6B22-A67D-04E497194F3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36502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ellow Bar">
            <a:extLst>
              <a:ext uri="{FF2B5EF4-FFF2-40B4-BE49-F238E27FC236}">
                <a16:creationId xmlns:a16="http://schemas.microsoft.com/office/drawing/2014/main" id="{A93B2AD9-FE85-3CA3-8624-54E393DB4592}"/>
              </a:ext>
            </a:extLst>
          </p:cNvPr>
          <p:cNvSpPr/>
          <p:nvPr/>
        </p:nvSpPr>
        <p:spPr>
          <a:xfrm>
            <a:off x="1037317"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charset="0"/>
                <a:ea typeface="Arial" charset="0"/>
                <a:cs typeface="Arial" charset="0"/>
              </a:rPr>
              <a:t> </a:t>
            </a:r>
          </a:p>
        </p:txBody>
      </p:sp>
      <p:sp>
        <p:nvSpPr>
          <p:cNvPr id="7" name="Headline">
            <a:extLst>
              <a:ext uri="{FF2B5EF4-FFF2-40B4-BE49-F238E27FC236}">
                <a16:creationId xmlns:a16="http://schemas.microsoft.com/office/drawing/2014/main" id="{CAD08BDA-5992-6594-6950-CC31CF14844D}"/>
              </a:ext>
            </a:extLst>
          </p:cNvPr>
          <p:cNvSpPr txBox="1">
            <a:spLocks/>
          </p:cNvSpPr>
          <p:nvPr/>
        </p:nvSpPr>
        <p:spPr>
          <a:xfrm>
            <a:off x="927252"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EFFFF"/>
                </a:solidFill>
                <a:effectLst/>
                <a:uLnTx/>
                <a:uFillTx/>
                <a:latin typeface="Arial" panose="020B0604020202020204" pitchFamily="34" charset="0"/>
                <a:ea typeface="Helvetica Neue" charset="0"/>
                <a:cs typeface="Arial" panose="020B0604020202020204" pitchFamily="34" charset="0"/>
              </a:rPr>
              <a:t>CA IV cash donation history</a:t>
            </a:r>
          </a:p>
        </p:txBody>
      </p:sp>
      <p:graphicFrame>
        <p:nvGraphicFramePr>
          <p:cNvPr id="8" name="Table 6">
            <a:extLst>
              <a:ext uri="{FF2B5EF4-FFF2-40B4-BE49-F238E27FC236}">
                <a16:creationId xmlns:a16="http://schemas.microsoft.com/office/drawing/2014/main" id="{AE73C748-4F70-0F74-4997-D758828CD9CD}"/>
              </a:ext>
            </a:extLst>
          </p:cNvPr>
          <p:cNvGraphicFramePr>
            <a:graphicFrameLocks noGrp="1"/>
          </p:cNvGraphicFramePr>
          <p:nvPr/>
        </p:nvGraphicFramePr>
        <p:xfrm>
          <a:off x="2795587" y="1726316"/>
          <a:ext cx="6022280" cy="2550280"/>
        </p:xfrm>
        <a:graphic>
          <a:graphicData uri="http://schemas.openxmlformats.org/drawingml/2006/table">
            <a:tbl>
              <a:tblPr firstRow="1" bandRow="1">
                <a:tableStyleId>{F5AB1C69-6EDB-4FF4-983F-18BD219EF322}</a:tableStyleId>
              </a:tblPr>
              <a:tblGrid>
                <a:gridCol w="3011140">
                  <a:extLst>
                    <a:ext uri="{9D8B030D-6E8A-4147-A177-3AD203B41FA5}">
                      <a16:colId xmlns:a16="http://schemas.microsoft.com/office/drawing/2014/main" val="3867666665"/>
                    </a:ext>
                  </a:extLst>
                </a:gridCol>
                <a:gridCol w="3011140">
                  <a:extLst>
                    <a:ext uri="{9D8B030D-6E8A-4147-A177-3AD203B41FA5}">
                      <a16:colId xmlns:a16="http://schemas.microsoft.com/office/drawing/2014/main" val="3162127678"/>
                    </a:ext>
                  </a:extLst>
                </a:gridCol>
              </a:tblGrid>
              <a:tr h="510056">
                <a:tc>
                  <a:txBody>
                    <a:bodyPr/>
                    <a:lstStyle/>
                    <a:p>
                      <a:pPr algn="ctr"/>
                      <a:r>
                        <a:rPr lang="en-US" dirty="0">
                          <a:latin typeface="Arial" panose="020B0604020202020204" pitchFamily="34" charset="0"/>
                          <a:cs typeface="Arial" panose="020B0604020202020204" pitchFamily="34" charset="0"/>
                        </a:rPr>
                        <a:t>Fiscal Year</a:t>
                      </a:r>
                    </a:p>
                  </a:txBody>
                  <a:tcPr/>
                </a:tc>
                <a:tc>
                  <a:txBody>
                    <a:bodyPr/>
                    <a:lstStyle/>
                    <a:p>
                      <a:pPr algn="ctr"/>
                      <a:r>
                        <a:rPr lang="en-US" dirty="0">
                          <a:latin typeface="Arial" panose="020B0604020202020204" pitchFamily="34" charset="0"/>
                          <a:cs typeface="Arial" panose="020B0604020202020204" pitchFamily="34" charset="0"/>
                        </a:rPr>
                        <a:t>Donation Total</a:t>
                      </a:r>
                    </a:p>
                  </a:txBody>
                  <a:tcPr/>
                </a:tc>
                <a:extLst>
                  <a:ext uri="{0D108BD9-81ED-4DB2-BD59-A6C34878D82A}">
                    <a16:rowId xmlns:a16="http://schemas.microsoft.com/office/drawing/2014/main" val="46314567"/>
                  </a:ext>
                </a:extLst>
              </a:tr>
              <a:tr h="510056">
                <a:tc>
                  <a:txBody>
                    <a:bodyPr/>
                    <a:lstStyle/>
                    <a:p>
                      <a:pPr algn="l"/>
                      <a:r>
                        <a:rPr lang="en-US" dirty="0">
                          <a:latin typeface="Arial" panose="020B0604020202020204" pitchFamily="34" charset="0"/>
                          <a:cs typeface="Arial" panose="020B0604020202020204" pitchFamily="34" charset="0"/>
                        </a:rPr>
                        <a:t>2020-2021</a:t>
                      </a:r>
                    </a:p>
                  </a:txBody>
                  <a:tcPr/>
                </a:tc>
                <a:tc>
                  <a:txBody>
                    <a:bodyPr/>
                    <a:lstStyle/>
                    <a:p>
                      <a:pPr algn="ctr"/>
                      <a:r>
                        <a:rPr lang="en-US" dirty="0">
                          <a:latin typeface="Arial" panose="020B0604020202020204" pitchFamily="34" charset="0"/>
                          <a:cs typeface="Arial" panose="020B0604020202020204" pitchFamily="34" charset="0"/>
                        </a:rPr>
                        <a:t>US$10,458,505</a:t>
                      </a:r>
                    </a:p>
                  </a:txBody>
                  <a:tcPr/>
                </a:tc>
                <a:extLst>
                  <a:ext uri="{0D108BD9-81ED-4DB2-BD59-A6C34878D82A}">
                    <a16:rowId xmlns:a16="http://schemas.microsoft.com/office/drawing/2014/main" val="2814990995"/>
                  </a:ext>
                </a:extLst>
              </a:tr>
              <a:tr h="510056">
                <a:tc>
                  <a:txBody>
                    <a:bodyPr/>
                    <a:lstStyle/>
                    <a:p>
                      <a:pPr algn="l"/>
                      <a:r>
                        <a:rPr lang="en-US" dirty="0">
                          <a:latin typeface="Arial" panose="020B0604020202020204" pitchFamily="34" charset="0"/>
                          <a:cs typeface="Arial" panose="020B0604020202020204" pitchFamily="34" charset="0"/>
                        </a:rPr>
                        <a:t>2021-2022</a:t>
                      </a:r>
                    </a:p>
                  </a:txBody>
                  <a:tcPr/>
                </a:tc>
                <a:tc>
                  <a:txBody>
                    <a:bodyPr/>
                    <a:lstStyle/>
                    <a:p>
                      <a:pPr algn="ctr"/>
                      <a:r>
                        <a:rPr lang="en-US" dirty="0">
                          <a:latin typeface="Arial" panose="020B0604020202020204" pitchFamily="34" charset="0"/>
                          <a:cs typeface="Arial" panose="020B0604020202020204" pitchFamily="34" charset="0"/>
                        </a:rPr>
                        <a:t>US$12,084,541</a:t>
                      </a:r>
                    </a:p>
                  </a:txBody>
                  <a:tcPr/>
                </a:tc>
                <a:extLst>
                  <a:ext uri="{0D108BD9-81ED-4DB2-BD59-A6C34878D82A}">
                    <a16:rowId xmlns:a16="http://schemas.microsoft.com/office/drawing/2014/main" val="3295690069"/>
                  </a:ext>
                </a:extLst>
              </a:tr>
              <a:tr h="510056">
                <a:tc>
                  <a:txBody>
                    <a:bodyPr/>
                    <a:lstStyle/>
                    <a:p>
                      <a:pPr algn="l"/>
                      <a:r>
                        <a:rPr lang="en-US" dirty="0">
                          <a:latin typeface="Arial" panose="020B0604020202020204" pitchFamily="34" charset="0"/>
                          <a:cs typeface="Arial" panose="020B0604020202020204" pitchFamily="34" charset="0"/>
                        </a:rPr>
                        <a:t>2022-2023</a:t>
                      </a:r>
                    </a:p>
                  </a:txBody>
                  <a:tcPr/>
                </a:tc>
                <a:tc>
                  <a:txBody>
                    <a:bodyPr/>
                    <a:lstStyle/>
                    <a:p>
                      <a:pPr algn="ctr"/>
                      <a:r>
                        <a:rPr lang="en-US" dirty="0">
                          <a:latin typeface="Arial" panose="020B0604020202020204" pitchFamily="34" charset="0"/>
                          <a:cs typeface="Arial" panose="020B0604020202020204" pitchFamily="34" charset="0"/>
                        </a:rPr>
                        <a:t>US$10,586,632</a:t>
                      </a:r>
                    </a:p>
                  </a:txBody>
                  <a:tcPr/>
                </a:tc>
                <a:extLst>
                  <a:ext uri="{0D108BD9-81ED-4DB2-BD59-A6C34878D82A}">
                    <a16:rowId xmlns:a16="http://schemas.microsoft.com/office/drawing/2014/main" val="886212229"/>
                  </a:ext>
                </a:extLst>
              </a:tr>
              <a:tr h="510056">
                <a:tc>
                  <a:txBody>
                    <a:bodyPr/>
                    <a:lstStyle/>
                    <a:p>
                      <a:pPr algn="l"/>
                      <a:r>
                        <a:rPr lang="en-US" dirty="0">
                          <a:latin typeface="Arial" panose="020B0604020202020204" pitchFamily="34" charset="0"/>
                          <a:cs typeface="Arial" panose="020B0604020202020204" pitchFamily="34" charset="0"/>
                        </a:rPr>
                        <a:t>2023-2024</a:t>
                      </a:r>
                    </a:p>
                  </a:txBody>
                  <a:tcPr/>
                </a:tc>
                <a:tc>
                  <a:txBody>
                    <a:bodyPr/>
                    <a:lstStyle/>
                    <a:p>
                      <a:pPr algn="ctr"/>
                      <a:r>
                        <a:rPr lang="en-US" dirty="0">
                          <a:latin typeface="Arial" panose="020B0604020202020204" pitchFamily="34" charset="0"/>
                          <a:cs typeface="Arial" panose="020B0604020202020204" pitchFamily="34" charset="0"/>
                        </a:rPr>
                        <a:t>US$  9,720,150</a:t>
                      </a:r>
                    </a:p>
                  </a:txBody>
                  <a:tcPr/>
                </a:tc>
                <a:extLst>
                  <a:ext uri="{0D108BD9-81ED-4DB2-BD59-A6C34878D82A}">
                    <a16:rowId xmlns:a16="http://schemas.microsoft.com/office/drawing/2014/main" val="2061269317"/>
                  </a:ext>
                </a:extLst>
              </a:tr>
            </a:tbl>
          </a:graphicData>
        </a:graphic>
      </p:graphicFrame>
      <p:graphicFrame>
        <p:nvGraphicFramePr>
          <p:cNvPr id="9" name="Table 8">
            <a:extLst>
              <a:ext uri="{FF2B5EF4-FFF2-40B4-BE49-F238E27FC236}">
                <a16:creationId xmlns:a16="http://schemas.microsoft.com/office/drawing/2014/main" id="{4F4D5638-E965-83C6-3EA8-C765DCC90F00}"/>
              </a:ext>
            </a:extLst>
          </p:cNvPr>
          <p:cNvGraphicFramePr>
            <a:graphicFrameLocks noGrp="1"/>
          </p:cNvGraphicFramePr>
          <p:nvPr/>
        </p:nvGraphicFramePr>
        <p:xfrm>
          <a:off x="2795587" y="4591688"/>
          <a:ext cx="6022281" cy="1017592"/>
        </p:xfrm>
        <a:graphic>
          <a:graphicData uri="http://schemas.openxmlformats.org/drawingml/2006/table">
            <a:tbl>
              <a:tblPr firstRow="1" bandRow="1">
                <a:tableStyleId>{F5AB1C69-6EDB-4FF4-983F-18BD219EF322}</a:tableStyleId>
              </a:tblPr>
              <a:tblGrid>
                <a:gridCol w="2007427">
                  <a:extLst>
                    <a:ext uri="{9D8B030D-6E8A-4147-A177-3AD203B41FA5}">
                      <a16:colId xmlns:a16="http://schemas.microsoft.com/office/drawing/2014/main" val="1288724435"/>
                    </a:ext>
                  </a:extLst>
                </a:gridCol>
                <a:gridCol w="2007427">
                  <a:extLst>
                    <a:ext uri="{9D8B030D-6E8A-4147-A177-3AD203B41FA5}">
                      <a16:colId xmlns:a16="http://schemas.microsoft.com/office/drawing/2014/main" val="3481303298"/>
                    </a:ext>
                  </a:extLst>
                </a:gridCol>
                <a:gridCol w="2007427">
                  <a:extLst>
                    <a:ext uri="{9D8B030D-6E8A-4147-A177-3AD203B41FA5}">
                      <a16:colId xmlns:a16="http://schemas.microsoft.com/office/drawing/2014/main" val="3075374188"/>
                    </a:ext>
                  </a:extLst>
                </a:gridCol>
              </a:tblGrid>
              <a:tr h="377512">
                <a:tc>
                  <a:txBody>
                    <a:bodyPr/>
                    <a:lstStyle/>
                    <a:p>
                      <a:pPr algn="ctr"/>
                      <a:r>
                        <a:rPr lang="en-US" dirty="0">
                          <a:latin typeface="Arial" panose="020B0604020202020204" pitchFamily="34" charset="0"/>
                          <a:cs typeface="Arial" panose="020B0604020202020204" pitchFamily="34" charset="0"/>
                        </a:rPr>
                        <a:t>10-year avg</a:t>
                      </a:r>
                    </a:p>
                  </a:txBody>
                  <a:tcPr/>
                </a:tc>
                <a:tc>
                  <a:txBody>
                    <a:bodyPr/>
                    <a:lstStyle/>
                    <a:p>
                      <a:pPr algn="ctr"/>
                      <a:r>
                        <a:rPr lang="en-US" dirty="0">
                          <a:latin typeface="Arial" panose="020B0604020202020204" pitchFamily="34" charset="0"/>
                          <a:cs typeface="Arial" panose="020B0604020202020204" pitchFamily="34" charset="0"/>
                        </a:rPr>
                        <a:t>1 standard deviation</a:t>
                      </a:r>
                    </a:p>
                  </a:txBody>
                  <a:tcPr/>
                </a:tc>
                <a:tc>
                  <a:txBody>
                    <a:bodyPr/>
                    <a:lstStyle/>
                    <a:p>
                      <a:pPr algn="ctr"/>
                      <a:r>
                        <a:rPr lang="en-US" dirty="0">
                          <a:latin typeface="Arial" panose="020B0604020202020204" pitchFamily="34" charset="0"/>
                          <a:cs typeface="Arial" panose="020B0604020202020204" pitchFamily="34" charset="0"/>
                        </a:rPr>
                        <a:t>2 standard deviations</a:t>
                      </a:r>
                    </a:p>
                  </a:txBody>
                  <a:tcPr/>
                </a:tc>
                <a:extLst>
                  <a:ext uri="{0D108BD9-81ED-4DB2-BD59-A6C34878D82A}">
                    <a16:rowId xmlns:a16="http://schemas.microsoft.com/office/drawing/2014/main" val="3386868097"/>
                  </a:ext>
                </a:extLst>
              </a:tr>
              <a:tr h="377512">
                <a:tc>
                  <a:txBody>
                    <a:bodyPr/>
                    <a:lstStyle/>
                    <a:p>
                      <a:r>
                        <a:rPr lang="en-US" dirty="0">
                          <a:latin typeface="Arial" panose="020B0604020202020204" pitchFamily="34" charset="0"/>
                          <a:cs typeface="Arial" panose="020B0604020202020204" pitchFamily="34" charset="0"/>
                        </a:rPr>
                        <a:t>US$ 7,280,846</a:t>
                      </a:r>
                    </a:p>
                  </a:txBody>
                  <a:tcPr/>
                </a:tc>
                <a:tc>
                  <a:txBody>
                    <a:bodyPr/>
                    <a:lstStyle/>
                    <a:p>
                      <a:r>
                        <a:rPr lang="en-US" dirty="0">
                          <a:latin typeface="Arial" panose="020B0604020202020204" pitchFamily="34" charset="0"/>
                          <a:cs typeface="Arial" panose="020B0604020202020204" pitchFamily="34" charset="0"/>
                        </a:rPr>
                        <a:t>US$ 10,031,294</a:t>
                      </a:r>
                    </a:p>
                  </a:txBody>
                  <a:tcPr/>
                </a:tc>
                <a:tc>
                  <a:txBody>
                    <a:bodyPr/>
                    <a:lstStyle/>
                    <a:p>
                      <a:r>
                        <a:rPr lang="en-US" dirty="0">
                          <a:latin typeface="Arial" panose="020B0604020202020204" pitchFamily="34" charset="0"/>
                          <a:cs typeface="Arial" panose="020B0604020202020204" pitchFamily="34" charset="0"/>
                        </a:rPr>
                        <a:t>US$12,781,740</a:t>
                      </a:r>
                    </a:p>
                  </a:txBody>
                  <a:tcPr/>
                </a:tc>
                <a:extLst>
                  <a:ext uri="{0D108BD9-81ED-4DB2-BD59-A6C34878D82A}">
                    <a16:rowId xmlns:a16="http://schemas.microsoft.com/office/drawing/2014/main" val="886856096"/>
                  </a:ext>
                </a:extLst>
              </a:tr>
            </a:tbl>
          </a:graphicData>
        </a:graphic>
      </p:graphicFrame>
    </p:spTree>
    <p:extLst>
      <p:ext uri="{BB962C8B-B14F-4D97-AF65-F5344CB8AC3E}">
        <p14:creationId xmlns:p14="http://schemas.microsoft.com/office/powerpoint/2010/main" val="3171070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EFFFF"/>
                </a:solidFill>
                <a:effectLst/>
                <a:uLnTx/>
                <a:uFillTx/>
                <a:latin typeface="Arial" panose="020B0604020202020204" pitchFamily="34" charset="0"/>
                <a:ea typeface="Helvetica Neue" charset="0"/>
                <a:cs typeface="Arial" panose="020B0604020202020204" pitchFamily="34" charset="0"/>
              </a:rPr>
              <a:t>*CA IV history: donations sent to LCIF</a:t>
            </a:r>
          </a:p>
        </p:txBody>
      </p:sp>
      <p:graphicFrame>
        <p:nvGraphicFramePr>
          <p:cNvPr id="7" name="Table 8">
            <a:extLst>
              <a:ext uri="{FF2B5EF4-FFF2-40B4-BE49-F238E27FC236}">
                <a16:creationId xmlns:a16="http://schemas.microsoft.com/office/drawing/2014/main" id="{243F43BA-55E5-F4A8-5989-26560FBE5082}"/>
              </a:ext>
            </a:extLst>
          </p:cNvPr>
          <p:cNvGraphicFramePr>
            <a:graphicFrameLocks noGrp="1"/>
          </p:cNvGraphicFramePr>
          <p:nvPr/>
        </p:nvGraphicFramePr>
        <p:xfrm>
          <a:off x="3048000" y="1766350"/>
          <a:ext cx="5668414" cy="2514598"/>
        </p:xfrm>
        <a:graphic>
          <a:graphicData uri="http://schemas.openxmlformats.org/drawingml/2006/table">
            <a:tbl>
              <a:tblPr firstRow="1" bandRow="1">
                <a:tableStyleId>{F5AB1C69-6EDB-4FF4-983F-18BD219EF322}</a:tableStyleId>
              </a:tblPr>
              <a:tblGrid>
                <a:gridCol w="2834207">
                  <a:extLst>
                    <a:ext uri="{9D8B030D-6E8A-4147-A177-3AD203B41FA5}">
                      <a16:colId xmlns:a16="http://schemas.microsoft.com/office/drawing/2014/main" val="1661125032"/>
                    </a:ext>
                  </a:extLst>
                </a:gridCol>
                <a:gridCol w="2834207">
                  <a:extLst>
                    <a:ext uri="{9D8B030D-6E8A-4147-A177-3AD203B41FA5}">
                      <a16:colId xmlns:a16="http://schemas.microsoft.com/office/drawing/2014/main" val="1258350126"/>
                    </a:ext>
                  </a:extLst>
                </a:gridCol>
              </a:tblGrid>
              <a:tr h="757990">
                <a:tc>
                  <a:txBody>
                    <a:bodyPr/>
                    <a:lstStyle/>
                    <a:p>
                      <a:pPr algn="ctr"/>
                      <a:r>
                        <a:rPr lang="en-US" dirty="0">
                          <a:latin typeface="Arial" panose="020B0604020202020204" pitchFamily="34" charset="0"/>
                          <a:cs typeface="Arial" panose="020B0604020202020204" pitchFamily="34" charset="0"/>
                        </a:rPr>
                        <a:t>Fiscal Year</a:t>
                      </a:r>
                    </a:p>
                  </a:txBody>
                  <a:tcPr/>
                </a:tc>
                <a:tc>
                  <a:txBody>
                    <a:bodyPr/>
                    <a:lstStyle/>
                    <a:p>
                      <a:pPr algn="ctr"/>
                      <a:r>
                        <a:rPr lang="en-US" dirty="0">
                          <a:latin typeface="Arial" panose="020B0604020202020204" pitchFamily="34" charset="0"/>
                          <a:cs typeface="Arial" panose="020B0604020202020204" pitchFamily="34" charset="0"/>
                        </a:rPr>
                        <a:t>Per Member Average</a:t>
                      </a:r>
                    </a:p>
                  </a:txBody>
                  <a:tcPr/>
                </a:tc>
                <a:extLst>
                  <a:ext uri="{0D108BD9-81ED-4DB2-BD59-A6C34878D82A}">
                    <a16:rowId xmlns:a16="http://schemas.microsoft.com/office/drawing/2014/main" val="371696652"/>
                  </a:ext>
                </a:extLst>
              </a:tr>
              <a:tr h="439152">
                <a:tc>
                  <a:txBody>
                    <a:bodyPr/>
                    <a:lstStyle/>
                    <a:p>
                      <a:r>
                        <a:rPr lang="en-US" dirty="0">
                          <a:latin typeface="Arial" panose="020B0604020202020204" pitchFamily="34" charset="0"/>
                          <a:cs typeface="Arial" panose="020B0604020202020204" pitchFamily="34" charset="0"/>
                        </a:rPr>
                        <a:t>2020-2021</a:t>
                      </a:r>
                    </a:p>
                  </a:txBody>
                  <a:tcPr/>
                </a:tc>
                <a:tc>
                  <a:txBody>
                    <a:bodyPr/>
                    <a:lstStyle/>
                    <a:p>
                      <a:pPr algn="ctr"/>
                      <a:r>
                        <a:rPr lang="en-US" dirty="0">
                          <a:latin typeface="Arial" panose="020B0604020202020204" pitchFamily="34" charset="0"/>
                          <a:cs typeface="Arial" panose="020B0604020202020204" pitchFamily="34" charset="0"/>
                        </a:rPr>
                        <a:t>US$ 45.21</a:t>
                      </a:r>
                    </a:p>
                  </a:txBody>
                  <a:tcPr/>
                </a:tc>
                <a:extLst>
                  <a:ext uri="{0D108BD9-81ED-4DB2-BD59-A6C34878D82A}">
                    <a16:rowId xmlns:a16="http://schemas.microsoft.com/office/drawing/2014/main" val="3939266095"/>
                  </a:ext>
                </a:extLst>
              </a:tr>
              <a:tr h="439152">
                <a:tc>
                  <a:txBody>
                    <a:bodyPr/>
                    <a:lstStyle/>
                    <a:p>
                      <a:r>
                        <a:rPr lang="en-US" dirty="0">
                          <a:latin typeface="Arial" panose="020B0604020202020204" pitchFamily="34" charset="0"/>
                          <a:cs typeface="Arial" panose="020B0604020202020204" pitchFamily="34" charset="0"/>
                        </a:rPr>
                        <a:t>2021-2022</a:t>
                      </a:r>
                    </a:p>
                  </a:txBody>
                  <a:tcPr/>
                </a:tc>
                <a:tc>
                  <a:txBody>
                    <a:bodyPr/>
                    <a:lstStyle/>
                    <a:p>
                      <a:pPr algn="ctr"/>
                      <a:r>
                        <a:rPr lang="en-US" dirty="0">
                          <a:latin typeface="Arial" panose="020B0604020202020204" pitchFamily="34" charset="0"/>
                          <a:cs typeface="Arial" panose="020B0604020202020204" pitchFamily="34" charset="0"/>
                        </a:rPr>
                        <a:t>US$ 53.27</a:t>
                      </a:r>
                    </a:p>
                  </a:txBody>
                  <a:tcPr/>
                </a:tc>
                <a:extLst>
                  <a:ext uri="{0D108BD9-81ED-4DB2-BD59-A6C34878D82A}">
                    <a16:rowId xmlns:a16="http://schemas.microsoft.com/office/drawing/2014/main" val="3988751553"/>
                  </a:ext>
                </a:extLst>
              </a:tr>
              <a:tr h="439152">
                <a:tc>
                  <a:txBody>
                    <a:bodyPr/>
                    <a:lstStyle/>
                    <a:p>
                      <a:r>
                        <a:rPr lang="en-US" dirty="0">
                          <a:latin typeface="Arial" panose="020B0604020202020204" pitchFamily="34" charset="0"/>
                          <a:cs typeface="Arial" panose="020B0604020202020204" pitchFamily="34" charset="0"/>
                        </a:rPr>
                        <a:t>2022-2023</a:t>
                      </a:r>
                    </a:p>
                  </a:txBody>
                  <a:tcPr/>
                </a:tc>
                <a:tc>
                  <a:txBody>
                    <a:bodyPr/>
                    <a:lstStyle/>
                    <a:p>
                      <a:pPr algn="ctr"/>
                      <a:r>
                        <a:rPr lang="en-US" dirty="0">
                          <a:latin typeface="Arial" panose="020B0604020202020204" pitchFamily="34" charset="0"/>
                          <a:cs typeface="Arial" panose="020B0604020202020204" pitchFamily="34" charset="0"/>
                        </a:rPr>
                        <a:t>US$ 47.44</a:t>
                      </a:r>
                    </a:p>
                  </a:txBody>
                  <a:tcPr/>
                </a:tc>
                <a:extLst>
                  <a:ext uri="{0D108BD9-81ED-4DB2-BD59-A6C34878D82A}">
                    <a16:rowId xmlns:a16="http://schemas.microsoft.com/office/drawing/2014/main" val="3829893676"/>
                  </a:ext>
                </a:extLst>
              </a:tr>
              <a:tr h="439152">
                <a:tc>
                  <a:txBody>
                    <a:bodyPr/>
                    <a:lstStyle/>
                    <a:p>
                      <a:r>
                        <a:rPr lang="en-US" dirty="0">
                          <a:latin typeface="Arial" panose="020B0604020202020204" pitchFamily="34" charset="0"/>
                          <a:cs typeface="Arial" panose="020B0604020202020204" pitchFamily="34" charset="0"/>
                        </a:rPr>
                        <a:t>2023-2024</a:t>
                      </a:r>
                    </a:p>
                  </a:txBody>
                  <a:tcPr/>
                </a:tc>
                <a:tc>
                  <a:txBody>
                    <a:bodyPr/>
                    <a:lstStyle/>
                    <a:p>
                      <a:pPr algn="ctr"/>
                      <a:r>
                        <a:rPr lang="en-US" dirty="0">
                          <a:latin typeface="Arial" panose="020B0604020202020204" pitchFamily="34" charset="0"/>
                          <a:cs typeface="Arial" panose="020B0604020202020204" pitchFamily="34" charset="0"/>
                        </a:rPr>
                        <a:t>US$43.79</a:t>
                      </a:r>
                    </a:p>
                  </a:txBody>
                  <a:tcPr/>
                </a:tc>
                <a:extLst>
                  <a:ext uri="{0D108BD9-81ED-4DB2-BD59-A6C34878D82A}">
                    <a16:rowId xmlns:a16="http://schemas.microsoft.com/office/drawing/2014/main" val="30149664"/>
                  </a:ext>
                </a:extLst>
              </a:tr>
            </a:tbl>
          </a:graphicData>
        </a:graphic>
      </p:graphicFrame>
      <p:graphicFrame>
        <p:nvGraphicFramePr>
          <p:cNvPr id="9" name="Table 8">
            <a:extLst>
              <a:ext uri="{FF2B5EF4-FFF2-40B4-BE49-F238E27FC236}">
                <a16:creationId xmlns:a16="http://schemas.microsoft.com/office/drawing/2014/main" id="{6A9F35A5-C0B5-F28A-9AD0-F71C55B646EA}"/>
              </a:ext>
            </a:extLst>
          </p:cNvPr>
          <p:cNvGraphicFramePr>
            <a:graphicFrameLocks noGrp="1"/>
          </p:cNvGraphicFramePr>
          <p:nvPr/>
        </p:nvGraphicFramePr>
        <p:xfrm>
          <a:off x="3048000" y="4621208"/>
          <a:ext cx="5668413" cy="1017592"/>
        </p:xfrm>
        <a:graphic>
          <a:graphicData uri="http://schemas.openxmlformats.org/drawingml/2006/table">
            <a:tbl>
              <a:tblPr firstRow="1" bandRow="1">
                <a:tableStyleId>{F5AB1C69-6EDB-4FF4-983F-18BD219EF322}</a:tableStyleId>
              </a:tblPr>
              <a:tblGrid>
                <a:gridCol w="1889471">
                  <a:extLst>
                    <a:ext uri="{9D8B030D-6E8A-4147-A177-3AD203B41FA5}">
                      <a16:colId xmlns:a16="http://schemas.microsoft.com/office/drawing/2014/main" val="1288724435"/>
                    </a:ext>
                  </a:extLst>
                </a:gridCol>
                <a:gridCol w="1889471">
                  <a:extLst>
                    <a:ext uri="{9D8B030D-6E8A-4147-A177-3AD203B41FA5}">
                      <a16:colId xmlns:a16="http://schemas.microsoft.com/office/drawing/2014/main" val="3481303298"/>
                    </a:ext>
                  </a:extLst>
                </a:gridCol>
                <a:gridCol w="1889471">
                  <a:extLst>
                    <a:ext uri="{9D8B030D-6E8A-4147-A177-3AD203B41FA5}">
                      <a16:colId xmlns:a16="http://schemas.microsoft.com/office/drawing/2014/main" val="3075374188"/>
                    </a:ext>
                  </a:extLst>
                </a:gridCol>
              </a:tblGrid>
              <a:tr h="377512">
                <a:tc>
                  <a:txBody>
                    <a:bodyPr/>
                    <a:lstStyle/>
                    <a:p>
                      <a:pPr algn="ctr"/>
                      <a:r>
                        <a:rPr lang="en-US" dirty="0">
                          <a:latin typeface="Arial" panose="020B0604020202020204" pitchFamily="34" charset="0"/>
                          <a:cs typeface="Arial" panose="020B0604020202020204" pitchFamily="34" charset="0"/>
                        </a:rPr>
                        <a:t>10-year average PMA</a:t>
                      </a:r>
                    </a:p>
                  </a:txBody>
                  <a:tcPr/>
                </a:tc>
                <a:tc>
                  <a:txBody>
                    <a:bodyPr/>
                    <a:lstStyle/>
                    <a:p>
                      <a:pPr algn="ctr"/>
                      <a:r>
                        <a:rPr lang="en-US" dirty="0">
                          <a:latin typeface="Arial" panose="020B0604020202020204" pitchFamily="34" charset="0"/>
                          <a:cs typeface="Arial" panose="020B0604020202020204" pitchFamily="34" charset="0"/>
                        </a:rPr>
                        <a:t>1 standard deviation</a:t>
                      </a:r>
                    </a:p>
                  </a:txBody>
                  <a:tcPr/>
                </a:tc>
                <a:tc>
                  <a:txBody>
                    <a:bodyPr/>
                    <a:lstStyle/>
                    <a:p>
                      <a:pPr algn="ctr"/>
                      <a:r>
                        <a:rPr lang="en-US" dirty="0">
                          <a:latin typeface="Arial" panose="020B0604020202020204" pitchFamily="34" charset="0"/>
                          <a:cs typeface="Arial" panose="020B0604020202020204" pitchFamily="34" charset="0"/>
                        </a:rPr>
                        <a:t>2 standard deviations</a:t>
                      </a:r>
                    </a:p>
                  </a:txBody>
                  <a:tcPr/>
                </a:tc>
                <a:extLst>
                  <a:ext uri="{0D108BD9-81ED-4DB2-BD59-A6C34878D82A}">
                    <a16:rowId xmlns:a16="http://schemas.microsoft.com/office/drawing/2014/main" val="3386868097"/>
                  </a:ext>
                </a:extLst>
              </a:tr>
              <a:tr h="377512">
                <a:tc>
                  <a:txBody>
                    <a:bodyPr/>
                    <a:lstStyle/>
                    <a:p>
                      <a:pPr algn="ctr"/>
                      <a:r>
                        <a:rPr lang="en-US" dirty="0">
                          <a:latin typeface="Arial" panose="020B0604020202020204" pitchFamily="34" charset="0"/>
                          <a:cs typeface="Arial" panose="020B0604020202020204" pitchFamily="34" charset="0"/>
                        </a:rPr>
                        <a:t>US$ 31.01</a:t>
                      </a:r>
                    </a:p>
                  </a:txBody>
                  <a:tcPr/>
                </a:tc>
                <a:tc>
                  <a:txBody>
                    <a:bodyPr/>
                    <a:lstStyle/>
                    <a:p>
                      <a:pPr algn="ctr"/>
                      <a:r>
                        <a:rPr lang="en-US" dirty="0">
                          <a:latin typeface="Arial" panose="020B0604020202020204" pitchFamily="34" charset="0"/>
                          <a:cs typeface="Arial" panose="020B0604020202020204" pitchFamily="34" charset="0"/>
                        </a:rPr>
                        <a:t>US$ 44.06</a:t>
                      </a:r>
                    </a:p>
                  </a:txBody>
                  <a:tcPr/>
                </a:tc>
                <a:tc>
                  <a:txBody>
                    <a:bodyPr/>
                    <a:lstStyle/>
                    <a:p>
                      <a:pPr algn="ctr"/>
                      <a:r>
                        <a:rPr lang="en-US" dirty="0">
                          <a:latin typeface="Arial" panose="020B0604020202020204" pitchFamily="34" charset="0"/>
                          <a:cs typeface="Arial" panose="020B0604020202020204" pitchFamily="34" charset="0"/>
                        </a:rPr>
                        <a:t>US$ 57.11</a:t>
                      </a:r>
                    </a:p>
                  </a:txBody>
                  <a:tcPr/>
                </a:tc>
                <a:extLst>
                  <a:ext uri="{0D108BD9-81ED-4DB2-BD59-A6C34878D82A}">
                    <a16:rowId xmlns:a16="http://schemas.microsoft.com/office/drawing/2014/main" val="886856096"/>
                  </a:ext>
                </a:extLst>
              </a:tr>
            </a:tbl>
          </a:graphicData>
        </a:graphic>
      </p:graphicFrame>
    </p:spTree>
    <p:extLst>
      <p:ext uri="{BB962C8B-B14F-4D97-AF65-F5344CB8AC3E}">
        <p14:creationId xmlns:p14="http://schemas.microsoft.com/office/powerpoint/2010/main" val="558584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EFFFF"/>
                </a:solidFill>
                <a:effectLst/>
                <a:uLnTx/>
                <a:uFillTx/>
                <a:latin typeface="Arial" panose="020B0604020202020204" pitchFamily="34" charset="0"/>
                <a:ea typeface="Helvetica Neue" charset="0"/>
                <a:cs typeface="Arial" panose="020B0604020202020204" pitchFamily="34" charset="0"/>
              </a:rPr>
              <a:t>*CA IV history: donations sent to LCIF</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6A9F35A5-C0B5-F28A-9AD0-F71C55B646EA}"/>
              </a:ext>
            </a:extLst>
          </p:cNvPr>
          <p:cNvGraphicFramePr>
            <a:graphicFrameLocks noGrp="1"/>
          </p:cNvGraphicFramePr>
          <p:nvPr/>
        </p:nvGraphicFramePr>
        <p:xfrm>
          <a:off x="1137330" y="3978629"/>
          <a:ext cx="9233555" cy="1017592"/>
        </p:xfrm>
        <a:graphic>
          <a:graphicData uri="http://schemas.openxmlformats.org/drawingml/2006/table">
            <a:tbl>
              <a:tblPr firstRow="1" bandRow="1">
                <a:tableStyleId>{F5AB1C69-6EDB-4FF4-983F-18BD219EF322}</a:tableStyleId>
              </a:tblPr>
              <a:tblGrid>
                <a:gridCol w="1846711">
                  <a:extLst>
                    <a:ext uri="{9D8B030D-6E8A-4147-A177-3AD203B41FA5}">
                      <a16:colId xmlns:a16="http://schemas.microsoft.com/office/drawing/2014/main" val="1955540204"/>
                    </a:ext>
                  </a:extLst>
                </a:gridCol>
                <a:gridCol w="1846711">
                  <a:extLst>
                    <a:ext uri="{9D8B030D-6E8A-4147-A177-3AD203B41FA5}">
                      <a16:colId xmlns:a16="http://schemas.microsoft.com/office/drawing/2014/main" val="929154745"/>
                    </a:ext>
                  </a:extLst>
                </a:gridCol>
                <a:gridCol w="1846711">
                  <a:extLst>
                    <a:ext uri="{9D8B030D-6E8A-4147-A177-3AD203B41FA5}">
                      <a16:colId xmlns:a16="http://schemas.microsoft.com/office/drawing/2014/main" val="1288724435"/>
                    </a:ext>
                  </a:extLst>
                </a:gridCol>
                <a:gridCol w="1846711">
                  <a:extLst>
                    <a:ext uri="{9D8B030D-6E8A-4147-A177-3AD203B41FA5}">
                      <a16:colId xmlns:a16="http://schemas.microsoft.com/office/drawing/2014/main" val="3481303298"/>
                    </a:ext>
                  </a:extLst>
                </a:gridCol>
                <a:gridCol w="1846711">
                  <a:extLst>
                    <a:ext uri="{9D8B030D-6E8A-4147-A177-3AD203B41FA5}">
                      <a16:colId xmlns:a16="http://schemas.microsoft.com/office/drawing/2014/main" val="3075374188"/>
                    </a:ext>
                  </a:extLst>
                </a:gridCol>
              </a:tblGrid>
              <a:tr h="377512">
                <a:tc>
                  <a:txBody>
                    <a:bodyPr/>
                    <a:lstStyle/>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CA Goal PMA</a:t>
                      </a:r>
                    </a:p>
                  </a:txBody>
                  <a:tcPr/>
                </a:tc>
                <a:tc>
                  <a:txBody>
                    <a:bodyPr/>
                    <a:lstStyle/>
                    <a:p>
                      <a:pPr algn="ctr"/>
                      <a:r>
                        <a:rPr lang="en-US" dirty="0">
                          <a:latin typeface="Arial" panose="020B0604020202020204" pitchFamily="34" charset="0"/>
                          <a:cs typeface="Arial" panose="020B0604020202020204" pitchFamily="34" charset="0"/>
                        </a:rPr>
                        <a:t>CA Goal PMA Stretch Goal</a:t>
                      </a:r>
                    </a:p>
                  </a:txBody>
                  <a:tcPr/>
                </a:tc>
                <a:tc>
                  <a:txBody>
                    <a:bodyPr/>
                    <a:lstStyle/>
                    <a:p>
                      <a:pPr algn="ctr"/>
                      <a:r>
                        <a:rPr lang="en-US" dirty="0">
                          <a:latin typeface="Arial" panose="020B0604020202020204" pitchFamily="34" charset="0"/>
                          <a:cs typeface="Arial" panose="020B0604020202020204" pitchFamily="34" charset="0"/>
                        </a:rPr>
                        <a:t>10-year average PMA</a:t>
                      </a:r>
                    </a:p>
                  </a:txBody>
                  <a:tcPr/>
                </a:tc>
                <a:tc>
                  <a:txBody>
                    <a:bodyPr/>
                    <a:lstStyle/>
                    <a:p>
                      <a:pPr algn="ctr"/>
                      <a:r>
                        <a:rPr lang="en-US" dirty="0">
                          <a:latin typeface="Arial" panose="020B0604020202020204" pitchFamily="34" charset="0"/>
                          <a:cs typeface="Arial" panose="020B0604020202020204" pitchFamily="34" charset="0"/>
                        </a:rPr>
                        <a:t>1 standard deviation</a:t>
                      </a:r>
                    </a:p>
                  </a:txBody>
                  <a:tcPr/>
                </a:tc>
                <a:tc>
                  <a:txBody>
                    <a:bodyPr/>
                    <a:lstStyle/>
                    <a:p>
                      <a:pPr algn="ctr"/>
                      <a:r>
                        <a:rPr lang="en-US" dirty="0">
                          <a:latin typeface="Arial" panose="020B0604020202020204" pitchFamily="34" charset="0"/>
                          <a:cs typeface="Arial" panose="020B0604020202020204" pitchFamily="34" charset="0"/>
                        </a:rPr>
                        <a:t>2 standard deviations</a:t>
                      </a:r>
                    </a:p>
                  </a:txBody>
                  <a:tcPr/>
                </a:tc>
                <a:extLst>
                  <a:ext uri="{0D108BD9-81ED-4DB2-BD59-A6C34878D82A}">
                    <a16:rowId xmlns:a16="http://schemas.microsoft.com/office/drawing/2014/main" val="3386868097"/>
                  </a:ext>
                </a:extLst>
              </a:tr>
              <a:tr h="377512">
                <a:tc>
                  <a:txBody>
                    <a:bodyPr/>
                    <a:lstStyle/>
                    <a:p>
                      <a:pPr algn="ctr"/>
                      <a:r>
                        <a:rPr lang="en-US" dirty="0">
                          <a:latin typeface="Arial" panose="020B0604020202020204" pitchFamily="34" charset="0"/>
                          <a:cs typeface="Arial" panose="020B0604020202020204" pitchFamily="34" charset="0"/>
                        </a:rPr>
                        <a:t>US$ 32.44</a:t>
                      </a:r>
                    </a:p>
                  </a:txBody>
                  <a:tcPr/>
                </a:tc>
                <a:tc>
                  <a:txBody>
                    <a:bodyPr/>
                    <a:lstStyle/>
                    <a:p>
                      <a:pPr algn="ctr"/>
                      <a:r>
                        <a:rPr lang="en-US" dirty="0">
                          <a:latin typeface="Arial" panose="020B0604020202020204" pitchFamily="34" charset="0"/>
                          <a:cs typeface="Arial" panose="020B0604020202020204" pitchFamily="34" charset="0"/>
                        </a:rPr>
                        <a:t>US$  45.06</a:t>
                      </a:r>
                    </a:p>
                  </a:txBody>
                  <a:tcPr/>
                </a:tc>
                <a:tc>
                  <a:txBody>
                    <a:bodyPr/>
                    <a:lstStyle/>
                    <a:p>
                      <a:pPr algn="ctr"/>
                      <a:r>
                        <a:rPr lang="en-US" dirty="0">
                          <a:latin typeface="Arial" panose="020B0604020202020204" pitchFamily="34" charset="0"/>
                          <a:cs typeface="Arial" panose="020B0604020202020204" pitchFamily="34" charset="0"/>
                        </a:rPr>
                        <a:t>US$ 31.01</a:t>
                      </a:r>
                    </a:p>
                  </a:txBody>
                  <a:tcPr/>
                </a:tc>
                <a:tc>
                  <a:txBody>
                    <a:bodyPr/>
                    <a:lstStyle/>
                    <a:p>
                      <a:pPr algn="ctr"/>
                      <a:r>
                        <a:rPr lang="en-US" dirty="0">
                          <a:latin typeface="Arial" panose="020B0604020202020204" pitchFamily="34" charset="0"/>
                          <a:cs typeface="Arial" panose="020B0604020202020204" pitchFamily="34" charset="0"/>
                        </a:rPr>
                        <a:t>US$ 44.06</a:t>
                      </a:r>
                    </a:p>
                  </a:txBody>
                  <a:tcPr/>
                </a:tc>
                <a:tc>
                  <a:txBody>
                    <a:bodyPr/>
                    <a:lstStyle/>
                    <a:p>
                      <a:pPr algn="ctr"/>
                      <a:r>
                        <a:rPr lang="en-US" dirty="0">
                          <a:latin typeface="Arial" panose="020B0604020202020204" pitchFamily="34" charset="0"/>
                          <a:cs typeface="Arial" panose="020B0604020202020204" pitchFamily="34" charset="0"/>
                        </a:rPr>
                        <a:t>US$ 57.11</a:t>
                      </a:r>
                    </a:p>
                  </a:txBody>
                  <a:tcPr/>
                </a:tc>
                <a:extLst>
                  <a:ext uri="{0D108BD9-81ED-4DB2-BD59-A6C34878D82A}">
                    <a16:rowId xmlns:a16="http://schemas.microsoft.com/office/drawing/2014/main" val="886856096"/>
                  </a:ext>
                </a:extLst>
              </a:tr>
            </a:tbl>
          </a:graphicData>
        </a:graphic>
      </p:graphicFrame>
      <p:graphicFrame>
        <p:nvGraphicFramePr>
          <p:cNvPr id="5" name="Table 8">
            <a:extLst>
              <a:ext uri="{FF2B5EF4-FFF2-40B4-BE49-F238E27FC236}">
                <a16:creationId xmlns:a16="http://schemas.microsoft.com/office/drawing/2014/main" id="{6F992AD8-1B68-8D67-1990-358CC228E39E}"/>
              </a:ext>
            </a:extLst>
          </p:cNvPr>
          <p:cNvGraphicFramePr>
            <a:graphicFrameLocks noGrp="1"/>
          </p:cNvGraphicFramePr>
          <p:nvPr/>
        </p:nvGraphicFramePr>
        <p:xfrm>
          <a:off x="1176148" y="2499746"/>
          <a:ext cx="9194735" cy="1017592"/>
        </p:xfrm>
        <a:graphic>
          <a:graphicData uri="http://schemas.openxmlformats.org/drawingml/2006/table">
            <a:tbl>
              <a:tblPr firstRow="1" bandRow="1">
                <a:tableStyleId>{F5AB1C69-6EDB-4FF4-983F-18BD219EF322}</a:tableStyleId>
              </a:tblPr>
              <a:tblGrid>
                <a:gridCol w="1838947">
                  <a:extLst>
                    <a:ext uri="{9D8B030D-6E8A-4147-A177-3AD203B41FA5}">
                      <a16:colId xmlns:a16="http://schemas.microsoft.com/office/drawing/2014/main" val="2928858439"/>
                    </a:ext>
                  </a:extLst>
                </a:gridCol>
                <a:gridCol w="1838947">
                  <a:extLst>
                    <a:ext uri="{9D8B030D-6E8A-4147-A177-3AD203B41FA5}">
                      <a16:colId xmlns:a16="http://schemas.microsoft.com/office/drawing/2014/main" val="701347558"/>
                    </a:ext>
                  </a:extLst>
                </a:gridCol>
                <a:gridCol w="1838947">
                  <a:extLst>
                    <a:ext uri="{9D8B030D-6E8A-4147-A177-3AD203B41FA5}">
                      <a16:colId xmlns:a16="http://schemas.microsoft.com/office/drawing/2014/main" val="1288724435"/>
                    </a:ext>
                  </a:extLst>
                </a:gridCol>
                <a:gridCol w="1838947">
                  <a:extLst>
                    <a:ext uri="{9D8B030D-6E8A-4147-A177-3AD203B41FA5}">
                      <a16:colId xmlns:a16="http://schemas.microsoft.com/office/drawing/2014/main" val="3481303298"/>
                    </a:ext>
                  </a:extLst>
                </a:gridCol>
                <a:gridCol w="1838947">
                  <a:extLst>
                    <a:ext uri="{9D8B030D-6E8A-4147-A177-3AD203B41FA5}">
                      <a16:colId xmlns:a16="http://schemas.microsoft.com/office/drawing/2014/main" val="3075374188"/>
                    </a:ext>
                  </a:extLst>
                </a:gridCol>
              </a:tblGrid>
              <a:tr h="377512">
                <a:tc>
                  <a:txBody>
                    <a:bodyPr/>
                    <a:lstStyle/>
                    <a:p>
                      <a:pPr algn="ctr"/>
                      <a:r>
                        <a:rPr lang="en-US" dirty="0">
                          <a:latin typeface="Arial" panose="020B0604020202020204" pitchFamily="34" charset="0"/>
                          <a:cs typeface="Arial" panose="020B0604020202020204" pitchFamily="34" charset="0"/>
                        </a:rPr>
                        <a:t>2023-2024 Cash Goal</a:t>
                      </a:r>
                    </a:p>
                  </a:txBody>
                  <a:tcPr/>
                </a:tc>
                <a:tc>
                  <a:txBody>
                    <a:bodyPr/>
                    <a:lstStyle/>
                    <a:p>
                      <a:pPr algn="ctr"/>
                      <a:r>
                        <a:rPr lang="en-US" dirty="0">
                          <a:latin typeface="Arial" panose="020B0604020202020204" pitchFamily="34" charset="0"/>
                          <a:cs typeface="Arial" panose="020B0604020202020204" pitchFamily="34" charset="0"/>
                        </a:rPr>
                        <a:t>2023-2024 Stretch Goal</a:t>
                      </a:r>
                    </a:p>
                  </a:txBody>
                  <a:tcPr/>
                </a:tc>
                <a:tc>
                  <a:txBody>
                    <a:bodyPr/>
                    <a:lstStyle/>
                    <a:p>
                      <a:pPr algn="ctr"/>
                      <a:r>
                        <a:rPr lang="en-US" dirty="0">
                          <a:latin typeface="Arial" panose="020B0604020202020204" pitchFamily="34" charset="0"/>
                          <a:cs typeface="Arial" panose="020B0604020202020204" pitchFamily="34" charset="0"/>
                        </a:rPr>
                        <a:t>10-year avg</a:t>
                      </a:r>
                    </a:p>
                  </a:txBody>
                  <a:tcPr/>
                </a:tc>
                <a:tc>
                  <a:txBody>
                    <a:bodyPr/>
                    <a:lstStyle/>
                    <a:p>
                      <a:pPr algn="ctr"/>
                      <a:r>
                        <a:rPr lang="en-US" dirty="0">
                          <a:latin typeface="Arial" panose="020B0604020202020204" pitchFamily="34" charset="0"/>
                          <a:cs typeface="Arial" panose="020B0604020202020204" pitchFamily="34" charset="0"/>
                        </a:rPr>
                        <a:t>1 standard deviation</a:t>
                      </a:r>
                    </a:p>
                  </a:txBody>
                  <a:tcPr/>
                </a:tc>
                <a:tc>
                  <a:txBody>
                    <a:bodyPr/>
                    <a:lstStyle/>
                    <a:p>
                      <a:pPr algn="ctr"/>
                      <a:r>
                        <a:rPr lang="en-US" dirty="0">
                          <a:latin typeface="Arial" panose="020B0604020202020204" pitchFamily="34" charset="0"/>
                          <a:cs typeface="Arial" panose="020B0604020202020204" pitchFamily="34" charset="0"/>
                        </a:rPr>
                        <a:t>2 standard deviations</a:t>
                      </a:r>
                    </a:p>
                  </a:txBody>
                  <a:tcPr/>
                </a:tc>
                <a:extLst>
                  <a:ext uri="{0D108BD9-81ED-4DB2-BD59-A6C34878D82A}">
                    <a16:rowId xmlns:a16="http://schemas.microsoft.com/office/drawing/2014/main" val="3386868097"/>
                  </a:ext>
                </a:extLst>
              </a:tr>
              <a:tr h="377512">
                <a:tc>
                  <a:txBody>
                    <a:bodyPr/>
                    <a:lstStyle/>
                    <a:p>
                      <a:r>
                        <a:rPr lang="en-US" dirty="0">
                          <a:latin typeface="Arial" panose="020B0604020202020204" pitchFamily="34" charset="0"/>
                          <a:cs typeface="Arial" panose="020B0604020202020204" pitchFamily="34" charset="0"/>
                        </a:rPr>
                        <a:t>US$ 7,200,000</a:t>
                      </a:r>
                    </a:p>
                  </a:txBody>
                  <a:tcPr/>
                </a:tc>
                <a:tc>
                  <a:txBody>
                    <a:bodyPr/>
                    <a:lstStyle/>
                    <a:p>
                      <a:r>
                        <a:rPr lang="en-US" dirty="0">
                          <a:latin typeface="Arial" panose="020B0604020202020204" pitchFamily="34" charset="0"/>
                          <a:cs typeface="Arial" panose="020B0604020202020204" pitchFamily="34" charset="0"/>
                        </a:rPr>
                        <a:t>US$ 10,000,000</a:t>
                      </a:r>
                    </a:p>
                  </a:txBody>
                  <a:tcPr/>
                </a:tc>
                <a:tc>
                  <a:txBody>
                    <a:bodyPr/>
                    <a:lstStyle/>
                    <a:p>
                      <a:r>
                        <a:rPr lang="en-US" dirty="0">
                          <a:latin typeface="Arial" panose="020B0604020202020204" pitchFamily="34" charset="0"/>
                          <a:cs typeface="Arial" panose="020B0604020202020204" pitchFamily="34" charset="0"/>
                        </a:rPr>
                        <a:t>US$ 7,280,846</a:t>
                      </a:r>
                    </a:p>
                  </a:txBody>
                  <a:tcPr/>
                </a:tc>
                <a:tc>
                  <a:txBody>
                    <a:bodyPr/>
                    <a:lstStyle/>
                    <a:p>
                      <a:r>
                        <a:rPr lang="en-US" dirty="0">
                          <a:latin typeface="Arial" panose="020B0604020202020204" pitchFamily="34" charset="0"/>
                          <a:cs typeface="Arial" panose="020B0604020202020204" pitchFamily="34" charset="0"/>
                        </a:rPr>
                        <a:t>US$ 10,031,294</a:t>
                      </a:r>
                    </a:p>
                  </a:txBody>
                  <a:tcPr/>
                </a:tc>
                <a:tc>
                  <a:txBody>
                    <a:bodyPr/>
                    <a:lstStyle/>
                    <a:p>
                      <a:r>
                        <a:rPr lang="en-US" dirty="0">
                          <a:latin typeface="Arial" panose="020B0604020202020204" pitchFamily="34" charset="0"/>
                          <a:cs typeface="Arial" panose="020B0604020202020204" pitchFamily="34" charset="0"/>
                        </a:rPr>
                        <a:t>US$12,781,740</a:t>
                      </a:r>
                    </a:p>
                  </a:txBody>
                  <a:tcPr/>
                </a:tc>
                <a:extLst>
                  <a:ext uri="{0D108BD9-81ED-4DB2-BD59-A6C34878D82A}">
                    <a16:rowId xmlns:a16="http://schemas.microsoft.com/office/drawing/2014/main" val="886856096"/>
                  </a:ext>
                </a:extLst>
              </a:tr>
            </a:tbl>
          </a:graphicData>
        </a:graphic>
      </p:graphicFrame>
    </p:spTree>
    <p:extLst>
      <p:ext uri="{BB962C8B-B14F-4D97-AF65-F5344CB8AC3E}">
        <p14:creationId xmlns:p14="http://schemas.microsoft.com/office/powerpoint/2010/main" val="957831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8" y="229922"/>
            <a:ext cx="5270266"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1" i="0" u="none" strike="noStrike" kern="0" cap="none" spc="0" normalizeH="0" baseline="0" noProof="0" dirty="0">
                <a:ln>
                  <a:noFill/>
                </a:ln>
                <a:solidFill>
                  <a:prstClr val="white"/>
                </a:solidFill>
                <a:effectLst/>
                <a:uLnTx/>
                <a:uFillTx/>
                <a:latin typeface="Calibri"/>
                <a:ea typeface="ヒラギノ角ゴ Pro W3"/>
                <a:cs typeface="Arial"/>
              </a:rPr>
              <a:t>Leadership Giving</a:t>
            </a:r>
            <a:endParaRPr kumimoji="0" lang="en-US" sz="3200" b="1" i="0" u="none" strike="noStrike" kern="0" cap="none" spc="0" normalizeH="0" baseline="0" noProof="0" dirty="0">
              <a:ln>
                <a:noFill/>
              </a:ln>
              <a:solidFill>
                <a:prstClr val="white"/>
              </a:solidFill>
              <a:effectLst/>
              <a:uLnTx/>
              <a:uFillTx/>
              <a:latin typeface="Calibri"/>
              <a:ea typeface="ヒラギノ角ゴ Pro W3" charset="0"/>
              <a:cs typeface="Arial" panose="020B0604020202020204" pitchFamily="34" charset="0"/>
            </a:endParaRPr>
          </a:p>
        </p:txBody>
      </p:sp>
      <p:cxnSp>
        <p:nvCxnSpPr>
          <p:cNvPr id="5" name="Straight Connector 4">
            <a:extLst>
              <a:ext uri="{FF2B5EF4-FFF2-40B4-BE49-F238E27FC236}">
                <a16:creationId xmlns:a16="http://schemas.microsoft.com/office/drawing/2014/main" id="{BFCD1FA6-88F7-3259-D5C3-CFBEE38D8029}"/>
              </a:ext>
            </a:extLst>
          </p:cNvPr>
          <p:cNvCxnSpPr>
            <a:cxnSpLocks/>
          </p:cNvCxnSpPr>
          <p:nvPr/>
        </p:nvCxnSpPr>
        <p:spPr>
          <a:xfrm>
            <a:off x="428453" y="764243"/>
            <a:ext cx="2743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BA8A93D8-CBA6-21F5-14B2-9B1B9A8F35CD}"/>
              </a:ext>
            </a:extLst>
          </p:cNvPr>
          <p:cNvGraphicFramePr>
            <a:graphicFrameLocks noGrp="1"/>
          </p:cNvGraphicFramePr>
          <p:nvPr/>
        </p:nvGraphicFramePr>
        <p:xfrm>
          <a:off x="426978" y="130056"/>
          <a:ext cx="11003022" cy="6598521"/>
        </p:xfrm>
        <a:graphic>
          <a:graphicData uri="http://schemas.openxmlformats.org/drawingml/2006/table">
            <a:tbl>
              <a:tblPr firstRow="1" firstCol="1" bandRow="1">
                <a:tableStyleId>{073A0DAA-6AF3-43AB-8588-CEC1D06C72B9}</a:tableStyleId>
              </a:tblPr>
              <a:tblGrid>
                <a:gridCol w="1501846">
                  <a:extLst>
                    <a:ext uri="{9D8B030D-6E8A-4147-A177-3AD203B41FA5}">
                      <a16:colId xmlns:a16="http://schemas.microsoft.com/office/drawing/2014/main" val="3650731366"/>
                    </a:ext>
                  </a:extLst>
                </a:gridCol>
                <a:gridCol w="934838">
                  <a:extLst>
                    <a:ext uri="{9D8B030D-6E8A-4147-A177-3AD203B41FA5}">
                      <a16:colId xmlns:a16="http://schemas.microsoft.com/office/drawing/2014/main" val="1440134952"/>
                    </a:ext>
                  </a:extLst>
                </a:gridCol>
                <a:gridCol w="1105572">
                  <a:extLst>
                    <a:ext uri="{9D8B030D-6E8A-4147-A177-3AD203B41FA5}">
                      <a16:colId xmlns:a16="http://schemas.microsoft.com/office/drawing/2014/main" val="696906319"/>
                    </a:ext>
                  </a:extLst>
                </a:gridCol>
                <a:gridCol w="1105572">
                  <a:extLst>
                    <a:ext uri="{9D8B030D-6E8A-4147-A177-3AD203B41FA5}">
                      <a16:colId xmlns:a16="http://schemas.microsoft.com/office/drawing/2014/main" val="2565226334"/>
                    </a:ext>
                  </a:extLst>
                </a:gridCol>
                <a:gridCol w="922187">
                  <a:extLst>
                    <a:ext uri="{9D8B030D-6E8A-4147-A177-3AD203B41FA5}">
                      <a16:colId xmlns:a16="http://schemas.microsoft.com/office/drawing/2014/main" val="744725668"/>
                    </a:ext>
                  </a:extLst>
                </a:gridCol>
                <a:gridCol w="922187">
                  <a:extLst>
                    <a:ext uri="{9D8B030D-6E8A-4147-A177-3AD203B41FA5}">
                      <a16:colId xmlns:a16="http://schemas.microsoft.com/office/drawing/2014/main" val="3506174581"/>
                    </a:ext>
                  </a:extLst>
                </a:gridCol>
                <a:gridCol w="922187">
                  <a:extLst>
                    <a:ext uri="{9D8B030D-6E8A-4147-A177-3AD203B41FA5}">
                      <a16:colId xmlns:a16="http://schemas.microsoft.com/office/drawing/2014/main" val="1129490648"/>
                    </a:ext>
                  </a:extLst>
                </a:gridCol>
                <a:gridCol w="1013881">
                  <a:extLst>
                    <a:ext uri="{9D8B030D-6E8A-4147-A177-3AD203B41FA5}">
                      <a16:colId xmlns:a16="http://schemas.microsoft.com/office/drawing/2014/main" val="4076201117"/>
                    </a:ext>
                  </a:extLst>
                </a:gridCol>
                <a:gridCol w="962242">
                  <a:extLst>
                    <a:ext uri="{9D8B030D-6E8A-4147-A177-3AD203B41FA5}">
                      <a16:colId xmlns:a16="http://schemas.microsoft.com/office/drawing/2014/main" val="3000805130"/>
                    </a:ext>
                  </a:extLst>
                </a:gridCol>
                <a:gridCol w="1612510">
                  <a:extLst>
                    <a:ext uri="{9D8B030D-6E8A-4147-A177-3AD203B41FA5}">
                      <a16:colId xmlns:a16="http://schemas.microsoft.com/office/drawing/2014/main" val="4069888223"/>
                    </a:ext>
                  </a:extLst>
                </a:gridCol>
              </a:tblGrid>
              <a:tr h="635016">
                <a:tc>
                  <a:txBody>
                    <a:bodyPr/>
                    <a:lstStyle/>
                    <a:p>
                      <a:pPr marL="0" marR="0" algn="ctr">
                        <a:lnSpc>
                          <a:spcPct val="115000"/>
                        </a:lnSpc>
                        <a:spcBef>
                          <a:spcPts val="0"/>
                        </a:spcBef>
                        <a:spcAft>
                          <a:spcPts val="0"/>
                        </a:spcAft>
                      </a:pPr>
                      <a:r>
                        <a:rPr lang="en-US" sz="1200" dirty="0">
                          <a:effectLst/>
                        </a:rPr>
                        <a:t>OFFICERS</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II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III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2400" b="0" dirty="0">
                          <a:effectLst/>
                        </a:rPr>
                        <a:t>CA IV</a:t>
                      </a:r>
                    </a:p>
                  </a:txBody>
                  <a:tcPr marL="27804" marR="27804" marT="0" marB="0" anchor="ctr"/>
                </a:tc>
                <a:tc>
                  <a:txBody>
                    <a:bodyPr/>
                    <a:lstStyle/>
                    <a:p>
                      <a:pPr marL="0" marR="0" algn="ctr">
                        <a:lnSpc>
                          <a:spcPct val="115000"/>
                        </a:lnSpc>
                        <a:spcBef>
                          <a:spcPts val="0"/>
                        </a:spcBef>
                        <a:spcAft>
                          <a:spcPts val="0"/>
                        </a:spcAft>
                      </a:pPr>
                      <a:r>
                        <a:rPr lang="en-US" sz="1200" dirty="0">
                          <a:effectLst/>
                        </a:rPr>
                        <a:t>CA V</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VI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VII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VIII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CURRENT WORLDWIDE AVERAGE</a:t>
                      </a:r>
                      <a:endParaRPr lang="en-US" sz="1200">
                        <a:effectLst/>
                      </a:endParaRPr>
                    </a:p>
                  </a:txBody>
                  <a:tcPr marL="27804" marR="27804" marT="0" marB="0" anchor="ctr"/>
                </a:tc>
                <a:extLst>
                  <a:ext uri="{0D108BD9-81ED-4DB2-BD59-A6C34878D82A}">
                    <a16:rowId xmlns:a16="http://schemas.microsoft.com/office/drawing/2014/main" val="918429193"/>
                  </a:ext>
                </a:extLst>
              </a:tr>
              <a:tr h="740885">
                <a:tc>
                  <a:txBody>
                    <a:bodyPr/>
                    <a:lstStyle/>
                    <a:p>
                      <a:pPr marL="0" marR="0" algn="ctr">
                        <a:lnSpc>
                          <a:spcPct val="115000"/>
                        </a:lnSpc>
                        <a:spcBef>
                          <a:spcPts val="0"/>
                        </a:spcBef>
                        <a:spcAft>
                          <a:spcPts val="0"/>
                        </a:spcAft>
                      </a:pPr>
                      <a:r>
                        <a:rPr lang="en-US" sz="1400" dirty="0">
                          <a:effectLst/>
                        </a:rPr>
                        <a:t>Past International President</a:t>
                      </a:r>
                    </a:p>
                  </a:txBody>
                  <a:tcPr marL="27804" marR="27804" marT="0" marB="0" anchor="ctr"/>
                </a:tc>
                <a:tc>
                  <a:txBody>
                    <a:bodyPr/>
                    <a:lstStyle/>
                    <a:p>
                      <a:pPr marL="0" marR="0" lvl="0" algn="ctr">
                        <a:lnSpc>
                          <a:spcPct val="114999"/>
                        </a:lnSpc>
                        <a:spcBef>
                          <a:spcPts val="0"/>
                        </a:spcBef>
                        <a:spcAft>
                          <a:spcPts val="0"/>
                        </a:spcAft>
                        <a:buNone/>
                      </a:pPr>
                      <a:r>
                        <a:rPr lang="en-US" sz="1400" kern="1200">
                          <a:effectLst/>
                        </a:rPr>
                        <a:t>58%</a:t>
                      </a:r>
                      <a:endParaRPr lang="en-US" sz="1400" kern="1200" dirty="0">
                        <a:effectLst/>
                      </a:endParaRP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N/A</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80%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N/A</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79%</a:t>
                      </a:r>
                    </a:p>
                  </a:txBody>
                  <a:tcPr marL="6350" marR="6350" marT="6350" marB="0" anchor="ctr"/>
                </a:tc>
                <a:extLst>
                  <a:ext uri="{0D108BD9-81ED-4DB2-BD59-A6C34878D82A}">
                    <a16:rowId xmlns:a16="http://schemas.microsoft.com/office/drawing/2014/main" val="2719834814"/>
                  </a:ext>
                </a:extLst>
              </a:tr>
              <a:tr h="486641">
                <a:tc>
                  <a:txBody>
                    <a:bodyPr/>
                    <a:lstStyle/>
                    <a:p>
                      <a:pPr marL="0" marR="0" algn="ctr">
                        <a:lnSpc>
                          <a:spcPct val="115000"/>
                        </a:lnSpc>
                        <a:spcBef>
                          <a:spcPts val="0"/>
                        </a:spcBef>
                        <a:spcAft>
                          <a:spcPts val="0"/>
                        </a:spcAft>
                      </a:pPr>
                      <a:r>
                        <a:rPr lang="en-US" sz="1400" dirty="0">
                          <a:effectLst/>
                        </a:rPr>
                        <a:t>International Director</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100%</a:t>
                      </a:r>
                    </a:p>
                  </a:txBody>
                  <a:tcPr marL="6350" marR="6350" marT="6350" marB="0" anchor="ctr"/>
                </a:tc>
                <a:extLst>
                  <a:ext uri="{0D108BD9-81ED-4DB2-BD59-A6C34878D82A}">
                    <a16:rowId xmlns:a16="http://schemas.microsoft.com/office/drawing/2014/main" val="291765046"/>
                  </a:ext>
                </a:extLst>
              </a:tr>
              <a:tr h="330955">
                <a:tc>
                  <a:txBody>
                    <a:bodyPr/>
                    <a:lstStyle/>
                    <a:p>
                      <a:pPr marL="0" marR="0" algn="ctr">
                        <a:lnSpc>
                          <a:spcPct val="115000"/>
                        </a:lnSpc>
                        <a:spcBef>
                          <a:spcPts val="0"/>
                        </a:spcBef>
                        <a:spcAft>
                          <a:spcPts val="0"/>
                        </a:spcAft>
                      </a:pPr>
                      <a:r>
                        <a:rPr lang="en-US" sz="1400" dirty="0">
                          <a:effectLst/>
                        </a:rPr>
                        <a:t>LCIF Trustee</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100%</a:t>
                      </a:r>
                    </a:p>
                  </a:txBody>
                  <a:tcPr marL="6350" marR="6350" marT="6350" marB="0" anchor="ctr"/>
                </a:tc>
                <a:extLst>
                  <a:ext uri="{0D108BD9-81ED-4DB2-BD59-A6C34878D82A}">
                    <a16:rowId xmlns:a16="http://schemas.microsoft.com/office/drawing/2014/main" val="2966662813"/>
                  </a:ext>
                </a:extLst>
              </a:tr>
              <a:tr h="740885">
                <a:tc>
                  <a:txBody>
                    <a:bodyPr/>
                    <a:lstStyle/>
                    <a:p>
                      <a:pPr marL="0" marR="0" algn="ctr">
                        <a:lnSpc>
                          <a:spcPct val="115000"/>
                        </a:lnSpc>
                        <a:spcBef>
                          <a:spcPts val="0"/>
                        </a:spcBef>
                        <a:spcAft>
                          <a:spcPts val="0"/>
                        </a:spcAft>
                      </a:pPr>
                      <a:r>
                        <a:rPr lang="en-US" sz="1400" dirty="0">
                          <a:effectLst/>
                        </a:rPr>
                        <a:t>Past International Director</a:t>
                      </a: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59%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58%</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46%</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44%</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73%</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71%</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58%</a:t>
                      </a:r>
                    </a:p>
                  </a:txBody>
                  <a:tcPr marL="6350" marR="6350" marT="6350" marB="0" anchor="ctr"/>
                </a:tc>
                <a:extLst>
                  <a:ext uri="{0D108BD9-81ED-4DB2-BD59-A6C34878D82A}">
                    <a16:rowId xmlns:a16="http://schemas.microsoft.com/office/drawing/2014/main" val="317587354"/>
                  </a:ext>
                </a:extLst>
              </a:tr>
              <a:tr h="486641">
                <a:tc>
                  <a:txBody>
                    <a:bodyPr/>
                    <a:lstStyle/>
                    <a:p>
                      <a:pPr marL="0" marR="0" algn="ctr">
                        <a:lnSpc>
                          <a:spcPct val="115000"/>
                        </a:lnSpc>
                        <a:spcBef>
                          <a:spcPts val="0"/>
                        </a:spcBef>
                        <a:spcAft>
                          <a:spcPts val="0"/>
                        </a:spcAft>
                      </a:pPr>
                      <a:r>
                        <a:rPr lang="en-US" sz="1400" dirty="0">
                          <a:effectLst/>
                        </a:rPr>
                        <a:t>Council Chairperson</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80%</a:t>
                      </a:r>
                    </a:p>
                  </a:txBody>
                  <a:tcPr marL="6350" marR="6350" marT="6350" marB="0" anchor="ctr"/>
                </a:tc>
                <a:tc>
                  <a:txBody>
                    <a:bodyPr/>
                    <a:lstStyle/>
                    <a:p>
                      <a:pPr marL="0" marR="0" lvl="0" algn="ctr">
                        <a:lnSpc>
                          <a:spcPct val="114999"/>
                        </a:lnSpc>
                        <a:spcBef>
                          <a:spcPts val="0"/>
                        </a:spcBef>
                        <a:spcAft>
                          <a:spcPts val="0"/>
                        </a:spcAft>
                        <a:buNone/>
                      </a:pPr>
                      <a:r>
                        <a:rPr lang="en-US" sz="1400" kern="120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56%</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50%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95%</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74%</a:t>
                      </a:r>
                    </a:p>
                  </a:txBody>
                  <a:tcPr marL="6350" marR="6350" marT="6350" marB="0" anchor="ctr"/>
                </a:tc>
                <a:extLst>
                  <a:ext uri="{0D108BD9-81ED-4DB2-BD59-A6C34878D82A}">
                    <a16:rowId xmlns:a16="http://schemas.microsoft.com/office/drawing/2014/main" val="306836634"/>
                  </a:ext>
                </a:extLst>
              </a:tr>
              <a:tr h="505983">
                <a:tc>
                  <a:txBody>
                    <a:bodyPr/>
                    <a:lstStyle/>
                    <a:p>
                      <a:pPr marL="0" marR="0" algn="ctr">
                        <a:lnSpc>
                          <a:spcPct val="115000"/>
                        </a:lnSpc>
                        <a:spcBef>
                          <a:spcPts val="0"/>
                        </a:spcBef>
                        <a:spcAft>
                          <a:spcPts val="0"/>
                        </a:spcAft>
                      </a:pPr>
                      <a:r>
                        <a:rPr lang="en-US" sz="1400" dirty="0">
                          <a:effectLst/>
                        </a:rPr>
                        <a:t>District Governor</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a:effectLst/>
                        </a:rPr>
                        <a:t>81%</a:t>
                      </a:r>
                    </a:p>
                  </a:txBody>
                  <a:tcPr marL="6350" marR="6350" marT="6350" marB="0" anchor="ctr"/>
                </a:tc>
                <a:tc>
                  <a:txBody>
                    <a:bodyPr/>
                    <a:lstStyle/>
                    <a:p>
                      <a:pPr marL="0" marR="0" lvl="0" algn="ctr">
                        <a:lnSpc>
                          <a:spcPct val="114999"/>
                        </a:lnSpc>
                        <a:spcBef>
                          <a:spcPts val="0"/>
                        </a:spcBef>
                        <a:spcAft>
                          <a:spcPts val="0"/>
                        </a:spcAft>
                        <a:buNone/>
                      </a:pPr>
                      <a:r>
                        <a:rPr lang="en-US" sz="1400" kern="1200">
                          <a:effectLst/>
                        </a:rPr>
                        <a:t>83%</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65%</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47%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65%</a:t>
                      </a:r>
                    </a:p>
                  </a:txBody>
                  <a:tcPr marL="6350" marR="6350" marT="6350" marB="0" anchor="ctr"/>
                </a:tc>
                <a:extLst>
                  <a:ext uri="{0D108BD9-81ED-4DB2-BD59-A6C34878D82A}">
                    <a16:rowId xmlns:a16="http://schemas.microsoft.com/office/drawing/2014/main" val="260100651"/>
                  </a:ext>
                </a:extLst>
              </a:tr>
              <a:tr h="740885">
                <a:tc>
                  <a:txBody>
                    <a:bodyPr/>
                    <a:lstStyle/>
                    <a:p>
                      <a:pPr marL="0" marR="0" algn="ctr">
                        <a:lnSpc>
                          <a:spcPct val="115000"/>
                        </a:lnSpc>
                        <a:spcBef>
                          <a:spcPts val="0"/>
                        </a:spcBef>
                        <a:spcAft>
                          <a:spcPts val="0"/>
                        </a:spcAft>
                      </a:pPr>
                      <a:r>
                        <a:rPr lang="en-US" sz="1400" dirty="0">
                          <a:effectLst/>
                        </a:rPr>
                        <a:t>LCIF Multiple District Coordinator</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96%</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89%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89%</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82%</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91%</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71%</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71%</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80%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82%</a:t>
                      </a:r>
                    </a:p>
                  </a:txBody>
                  <a:tcPr marL="6350" marR="6350" marT="6350" marB="0" anchor="ctr"/>
                </a:tc>
                <a:extLst>
                  <a:ext uri="{0D108BD9-81ED-4DB2-BD59-A6C34878D82A}">
                    <a16:rowId xmlns:a16="http://schemas.microsoft.com/office/drawing/2014/main" val="3689914656"/>
                  </a:ext>
                </a:extLst>
              </a:tr>
              <a:tr h="505983">
                <a:tc>
                  <a:txBody>
                    <a:bodyPr/>
                    <a:lstStyle/>
                    <a:p>
                      <a:pPr marL="0" marR="0" algn="ctr">
                        <a:lnSpc>
                          <a:spcPct val="115000"/>
                        </a:lnSpc>
                        <a:spcBef>
                          <a:spcPts val="0"/>
                        </a:spcBef>
                        <a:spcAft>
                          <a:spcPts val="0"/>
                        </a:spcAft>
                      </a:pPr>
                      <a:r>
                        <a:rPr lang="en-US" sz="1400" dirty="0">
                          <a:effectLst/>
                        </a:rPr>
                        <a:t>LCIF District Coordinator</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79%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69%</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44%</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65%</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62%</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62%</a:t>
                      </a:r>
                    </a:p>
                  </a:txBody>
                  <a:tcPr marL="6350" marR="6350" marT="6350" marB="0" anchor="ctr"/>
                </a:tc>
                <a:tc>
                  <a:txBody>
                    <a:bodyPr/>
                    <a:lstStyle/>
                    <a:p>
                      <a:pPr marL="0" marR="0" lvl="0" algn="ctr" defTabSz="914377" rtl="0" eaLnBrk="1" latinLnBrk="0" hangingPunct="1">
                        <a:lnSpc>
                          <a:spcPct val="114999"/>
                        </a:lnSpc>
                        <a:spcBef>
                          <a:spcPts val="0"/>
                        </a:spcBef>
                        <a:spcAft>
                          <a:spcPts val="0"/>
                        </a:spcAft>
                        <a:buNone/>
                      </a:pPr>
                      <a:r>
                        <a:rPr lang="en-US" sz="1400" kern="1200" dirty="0">
                          <a:solidFill>
                            <a:schemeClr val="dk1"/>
                          </a:solidFill>
                          <a:effectLst/>
                          <a:latin typeface="+mn-lt"/>
                          <a:ea typeface="+mn-ea"/>
                          <a:cs typeface="+mn-cs"/>
                        </a:rPr>
                        <a:t>94%</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63%</a:t>
                      </a:r>
                    </a:p>
                  </a:txBody>
                  <a:tcPr marL="6350" marR="6350" marT="6350" marB="0" anchor="ctr"/>
                </a:tc>
                <a:extLst>
                  <a:ext uri="{0D108BD9-81ED-4DB2-BD59-A6C34878D82A}">
                    <a16:rowId xmlns:a16="http://schemas.microsoft.com/office/drawing/2014/main" val="2794323910"/>
                  </a:ext>
                </a:extLst>
              </a:tr>
              <a:tr h="486641">
                <a:tc>
                  <a:txBody>
                    <a:bodyPr/>
                    <a:lstStyle/>
                    <a:p>
                      <a:pPr marL="0" marR="0" algn="ctr">
                        <a:lnSpc>
                          <a:spcPct val="115000"/>
                        </a:lnSpc>
                        <a:spcBef>
                          <a:spcPts val="0"/>
                        </a:spcBef>
                        <a:spcAft>
                          <a:spcPts val="0"/>
                        </a:spcAft>
                      </a:pPr>
                      <a:r>
                        <a:rPr lang="en-US" sz="1400" dirty="0">
                          <a:effectLst/>
                        </a:rPr>
                        <a:t>GAT Coordinator</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51%</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53%</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17%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62%</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40%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40%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31%</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42%</a:t>
                      </a:r>
                    </a:p>
                  </a:txBody>
                  <a:tcPr marL="6350" marR="6350" marT="6350" marB="0" anchor="ctr"/>
                </a:tc>
                <a:extLst>
                  <a:ext uri="{0D108BD9-81ED-4DB2-BD59-A6C34878D82A}">
                    <a16:rowId xmlns:a16="http://schemas.microsoft.com/office/drawing/2014/main" val="4064486013"/>
                  </a:ext>
                </a:extLst>
              </a:tr>
              <a:tr h="251000">
                <a:tc>
                  <a:txBody>
                    <a:bodyPr/>
                    <a:lstStyle/>
                    <a:p>
                      <a:pPr marL="0" marR="0" algn="ctr">
                        <a:lnSpc>
                          <a:spcPct val="115000"/>
                        </a:lnSpc>
                        <a:spcBef>
                          <a:spcPts val="0"/>
                        </a:spcBef>
                        <a:spcAft>
                          <a:spcPts val="0"/>
                        </a:spcAft>
                      </a:pPr>
                      <a:r>
                        <a:rPr lang="en-US" sz="1400" dirty="0">
                          <a:effectLst/>
                        </a:rPr>
                        <a:t>Club President</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a:solidFill>
                            <a:srgbClr val="FF0000"/>
                          </a:solidFill>
                          <a:effectLst/>
                        </a:rPr>
                        <a:t>11%</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5%</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22%</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solidFill>
                            <a:srgbClr val="FF0000"/>
                          </a:solidFill>
                          <a:effectLst/>
                        </a:rPr>
                        <a:t>2%</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33%</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6%</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6%</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9%</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12%</a:t>
                      </a:r>
                    </a:p>
                  </a:txBody>
                  <a:tcPr marL="6350" marR="6350" marT="6350" marB="0" anchor="ctr"/>
                </a:tc>
                <a:extLst>
                  <a:ext uri="{0D108BD9-81ED-4DB2-BD59-A6C34878D82A}">
                    <a16:rowId xmlns:a16="http://schemas.microsoft.com/office/drawing/2014/main" val="496957722"/>
                  </a:ext>
                </a:extLst>
              </a:tr>
              <a:tr h="486641">
                <a:tc>
                  <a:txBody>
                    <a:bodyPr/>
                    <a:lstStyle/>
                    <a:p>
                      <a:pPr marL="0" marR="0" algn="ctr">
                        <a:lnSpc>
                          <a:spcPct val="115000"/>
                        </a:lnSpc>
                        <a:spcBef>
                          <a:spcPts val="0"/>
                        </a:spcBef>
                        <a:spcAft>
                          <a:spcPts val="0"/>
                        </a:spcAft>
                      </a:pPr>
                      <a:r>
                        <a:rPr lang="en-US" sz="1400" dirty="0">
                          <a:effectLst/>
                        </a:rPr>
                        <a:t>Club LCIF Coordinator</a:t>
                      </a:r>
                    </a:p>
                  </a:txBody>
                  <a:tcPr marL="27804" marR="27804" marT="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26%</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18%</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27%</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solidFill>
                            <a:srgbClr val="FF0000"/>
                          </a:solidFill>
                          <a:effectLst/>
                        </a:rPr>
                        <a:t>6%</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47%</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17%</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17%</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19%</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solidFill>
                            <a:srgbClr val="FF0000"/>
                          </a:solidFill>
                          <a:effectLst/>
                        </a:rPr>
                        <a:t>19%</a:t>
                      </a:r>
                    </a:p>
                  </a:txBody>
                  <a:tcPr marL="6350" marR="6350" marT="6350" marB="0" anchor="ctr"/>
                </a:tc>
                <a:extLst>
                  <a:ext uri="{0D108BD9-81ED-4DB2-BD59-A6C34878D82A}">
                    <a16:rowId xmlns:a16="http://schemas.microsoft.com/office/drawing/2014/main" val="2583079821"/>
                  </a:ext>
                </a:extLst>
              </a:tr>
            </a:tbl>
          </a:graphicData>
        </a:graphic>
      </p:graphicFrame>
    </p:spTree>
    <p:extLst>
      <p:ext uri="{BB962C8B-B14F-4D97-AF65-F5344CB8AC3E}">
        <p14:creationId xmlns:p14="http://schemas.microsoft.com/office/powerpoint/2010/main" val="3091550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046882-FAB1-8EAA-A31B-7155269F9856}"/>
              </a:ext>
            </a:extLst>
          </p:cNvPr>
          <p:cNvSpPr txBox="1">
            <a:spLocks/>
          </p:cNvSpPr>
          <p:nvPr/>
        </p:nvSpPr>
        <p:spPr>
          <a:xfrm>
            <a:off x="0" y="227173"/>
            <a:ext cx="8580691" cy="129617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Video of LCIF Chairperson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Removed (due to large size)</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3200" dirty="0">
                <a:solidFill>
                  <a:srgbClr val="FEFFFF"/>
                </a:solidFill>
                <a:latin typeface="Calibri" panose="020F0502020204030204" pitchFamily="34" charset="0"/>
                <a:cs typeface="Calibri" panose="020F0502020204030204" pitchFamily="34" charset="0"/>
              </a:rPr>
              <a:t>Available on the full Day 1 Power Point</a:t>
            </a:r>
            <a:endPar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25660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32F3C-CEFB-4A77-33D1-68B8B5E78BA4}"/>
              </a:ext>
            </a:extLst>
          </p:cNvPr>
          <p:cNvSpPr>
            <a:spLocks noGrp="1"/>
          </p:cNvSpPr>
          <p:nvPr>
            <p:ph type="title"/>
          </p:nvPr>
        </p:nvSpPr>
        <p:spPr>
          <a:xfrm>
            <a:off x="140972" y="639686"/>
            <a:ext cx="7703690" cy="665022"/>
          </a:xfrm>
        </p:spPr>
        <p:txBody>
          <a:bodyPr>
            <a:normAutofit fontScale="90000"/>
          </a:bodyPr>
          <a:lstStyle/>
          <a:p>
            <a:pPr algn="ctr"/>
            <a:br>
              <a:rPr lang="en-US" sz="3200" dirty="0">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3816D8D-39C6-E636-7087-1F1CEB3223C6}"/>
              </a:ext>
            </a:extLst>
          </p:cNvPr>
          <p:cNvPicPr>
            <a:picLocks noChangeAspect="1"/>
          </p:cNvPicPr>
          <p:nvPr/>
        </p:nvPicPr>
        <p:blipFill>
          <a:blip r:embed="rId2"/>
          <a:stretch>
            <a:fillRect/>
          </a:stretch>
        </p:blipFill>
        <p:spPr>
          <a:xfrm>
            <a:off x="6320438" y="1529773"/>
            <a:ext cx="5688397" cy="4365336"/>
          </a:xfrm>
          <a:prstGeom prst="rect">
            <a:avLst/>
          </a:prstGeom>
        </p:spPr>
      </p:pic>
      <p:sp>
        <p:nvSpPr>
          <p:cNvPr id="7" name="Title 1">
            <a:extLst>
              <a:ext uri="{FF2B5EF4-FFF2-40B4-BE49-F238E27FC236}">
                <a16:creationId xmlns:a16="http://schemas.microsoft.com/office/drawing/2014/main" id="{D657EB83-3E57-CB0B-E3EC-8A052E2FA534}"/>
              </a:ext>
            </a:extLst>
          </p:cNvPr>
          <p:cNvSpPr txBox="1">
            <a:spLocks/>
          </p:cNvSpPr>
          <p:nvPr/>
        </p:nvSpPr>
        <p:spPr>
          <a:xfrm>
            <a:off x="570994" y="260222"/>
            <a:ext cx="3216776" cy="1457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EFFFF"/>
                </a:solidFill>
                <a:effectLst/>
                <a:uLnTx/>
                <a:uFillTx/>
                <a:latin typeface="Calibri"/>
                <a:ea typeface="Calibri"/>
                <a:cs typeface="Calibri"/>
              </a:rPr>
              <a:t>Opening remarks</a:t>
            </a:r>
            <a:endPar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Calibri"/>
              <a:cs typeface="Calibri" panose="020F0502020204030204" pitchFamily="34" charset="0"/>
            </a:endParaRPr>
          </a:p>
        </p:txBody>
      </p:sp>
      <p:sp>
        <p:nvSpPr>
          <p:cNvPr id="11" name="TextBox 10">
            <a:extLst>
              <a:ext uri="{FF2B5EF4-FFF2-40B4-BE49-F238E27FC236}">
                <a16:creationId xmlns:a16="http://schemas.microsoft.com/office/drawing/2014/main" id="{C5FBECE0-724D-2C38-D6D3-BA8A676C49CB}"/>
              </a:ext>
            </a:extLst>
          </p:cNvPr>
          <p:cNvSpPr txBox="1"/>
          <p:nvPr/>
        </p:nvSpPr>
        <p:spPr>
          <a:xfrm>
            <a:off x="-222055" y="1842998"/>
            <a:ext cx="6093618"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E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E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FFFF"/>
                </a:solidFill>
                <a:effectLst/>
                <a:uLnTx/>
                <a:uFillTx/>
                <a:latin typeface="Calibri"/>
                <a:ea typeface="+mn-ea"/>
                <a:cs typeface="Calibri"/>
              </a:rPr>
              <a:t>CA IV Constitutional Area Leaders: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E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FFFF"/>
                </a:solidFill>
                <a:effectLst/>
                <a:uLnTx/>
                <a:uFillTx/>
                <a:latin typeface="Calibri"/>
                <a:ea typeface="+mn-ea"/>
                <a:cs typeface="Calibri"/>
              </a:rPr>
              <a:t>PID Bent Jespersen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FFFF"/>
                </a:solidFill>
                <a:effectLst/>
                <a:uLnTx/>
                <a:uFillTx/>
                <a:latin typeface="Calibri"/>
                <a:ea typeface="+mn-ea"/>
                <a:cs typeface="Calibri"/>
              </a:rPr>
              <a:t>PID Robert Rettby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FFFF"/>
                </a:solidFill>
                <a:effectLst/>
                <a:uLnTx/>
                <a:uFillTx/>
                <a:latin typeface="Calibri"/>
                <a:ea typeface="+mn-ea"/>
                <a:cs typeface="Calibri"/>
              </a:rPr>
              <a:t>Lion Claudia Balduzzi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EFFFF"/>
                </a:solidFill>
                <a:effectLst/>
                <a:uLnTx/>
                <a:uFillTx/>
                <a:latin typeface="Calibri"/>
                <a:ea typeface="+mn-ea"/>
                <a:cs typeface="Calibri"/>
              </a:rPr>
              <a:t>ID Marcel Daniels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EFFFF"/>
                </a:solidFill>
                <a:effectLst/>
                <a:uLnTx/>
                <a:uFillTx/>
                <a:latin typeface="Calibri"/>
                <a:ea typeface="+mn-ea"/>
                <a:cs typeface="Calibri"/>
              </a:rPr>
              <a:t>Trustee Sandro Castellana</a:t>
            </a:r>
            <a:endParaRPr kumimoji="0" lang="en-US" sz="2800" b="0" i="0" u="none" strike="noStrike" kern="1200" cap="none" spc="0" normalizeH="0" baseline="0" noProof="0" dirty="0">
              <a:ln>
                <a:noFill/>
              </a:ln>
              <a:solidFill>
                <a:srgbClr val="FEFFFF"/>
              </a:solidFill>
              <a:effectLst/>
              <a:uLnTx/>
              <a:uFillTx/>
              <a:latin typeface="Calibri"/>
              <a:ea typeface="+mn-ea"/>
              <a:cs typeface="Calibri"/>
            </a:endParaRPr>
          </a:p>
        </p:txBody>
      </p:sp>
    </p:spTree>
    <p:extLst>
      <p:ext uri="{BB962C8B-B14F-4D97-AF65-F5344CB8AC3E}">
        <p14:creationId xmlns:p14="http://schemas.microsoft.com/office/powerpoint/2010/main" val="2630275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a:xfrm>
            <a:off x="347402" y="275962"/>
            <a:ext cx="4979479" cy="2149113"/>
          </a:xfrm>
        </p:spPr>
        <p:txBody>
          <a:bodyPr>
            <a:noAutofit/>
          </a:bodyPr>
          <a:lstStyle/>
          <a:p>
            <a:pPr algn="ctr"/>
            <a:r>
              <a:rPr lang="en-US" sz="3200" dirty="0">
                <a:latin typeface="Calibri" panose="020F0502020204030204" pitchFamily="34" charset="0"/>
                <a:ea typeface="Calibri"/>
                <a:cs typeface="Calibri" panose="020F0502020204030204" pitchFamily="34" charset="0"/>
              </a:rPr>
              <a:t>CA IV</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ea typeface="Calibri"/>
                <a:cs typeface="Calibri" panose="020F0502020204030204" pitchFamily="34" charset="0"/>
              </a:rPr>
              <a:t>Fundraising History &amp; Goals</a:t>
            </a:r>
          </a:p>
        </p:txBody>
      </p:sp>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a:xfrm>
            <a:off x="660399" y="4890262"/>
            <a:ext cx="6523182" cy="518160"/>
          </a:xfrm>
        </p:spPr>
        <p:txBody>
          <a:bodyPr vert="horz" lIns="91440" tIns="45720" rIns="91440" bIns="45720" rtlCol="0" anchor="t">
            <a:noAutofit/>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Development Manager: Europe &amp; Africa</a:t>
            </a:r>
            <a:endParaRPr lang="en-US" sz="24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64879AA1-D367-6C1B-2304-F048EAAF02BD}"/>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Paul Steele</a:t>
            </a:r>
          </a:p>
        </p:txBody>
      </p:sp>
      <p:pic>
        <p:nvPicPr>
          <p:cNvPr id="3" name="Picture 2">
            <a:extLst>
              <a:ext uri="{FF2B5EF4-FFF2-40B4-BE49-F238E27FC236}">
                <a16:creationId xmlns:a16="http://schemas.microsoft.com/office/drawing/2014/main" id="{4419BAFF-182E-1D4A-9322-08975F9CC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183" y="2413028"/>
            <a:ext cx="4881713" cy="300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61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AB9209CB-4412-104C-A047-E9D9A640BCB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9" name="Picture 8">
            <a:extLst>
              <a:ext uri="{FF2B5EF4-FFF2-40B4-BE49-F238E27FC236}">
                <a16:creationId xmlns:a16="http://schemas.microsoft.com/office/drawing/2014/main" id="{7C1BC040-650B-2F4B-9E69-9FCE0CCBD27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10" name="Picture 9">
            <a:extLst>
              <a:ext uri="{FF2B5EF4-FFF2-40B4-BE49-F238E27FC236}">
                <a16:creationId xmlns:a16="http://schemas.microsoft.com/office/drawing/2014/main" id="{61130EC2-67A7-DE47-B664-08795BBC884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6" name="Content Placeholder 2">
            <a:extLst>
              <a:ext uri="{FF2B5EF4-FFF2-40B4-BE49-F238E27FC236}">
                <a16:creationId xmlns:a16="http://schemas.microsoft.com/office/drawing/2014/main" id="{BA77C1AA-8C53-ABED-C69C-3D4D996EC8EF}"/>
              </a:ext>
            </a:extLst>
          </p:cNvPr>
          <p:cNvSpPr txBox="1">
            <a:spLocks/>
          </p:cNvSpPr>
          <p:nvPr/>
        </p:nvSpPr>
        <p:spPr bwMode="auto">
          <a:xfrm>
            <a:off x="1371600" y="1232273"/>
            <a:ext cx="9677400" cy="3765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30182" marR="0" lvl="0" indent="-230182" algn="l" defTabSz="914400" rtl="0" eaLnBrk="1" fontAlgn="base" latinLnBrk="0" hangingPunct="1">
              <a:lnSpc>
                <a:spcPct val="100000"/>
              </a:lnSpc>
              <a:spcBef>
                <a:spcPct val="20000"/>
              </a:spcBef>
              <a:spcAft>
                <a:spcPts val="2400"/>
              </a:spcAft>
              <a:buClr>
                <a:srgbClr val="EBB700"/>
              </a:buClr>
              <a:buSzTx/>
              <a:buFont typeface="Arial" charset="0"/>
              <a:buChar char="•"/>
              <a:tabLst/>
              <a:defRPr/>
            </a:pPr>
            <a:r>
              <a:rPr kumimoji="0" lang="en-US" sz="3200" b="1" i="0" u="none" strike="noStrike" kern="1200" cap="none" spc="0" normalizeH="0" baseline="0" noProof="0" dirty="0">
                <a:ln>
                  <a:noFill/>
                </a:ln>
                <a:solidFill>
                  <a:srgbClr val="407CCA"/>
                </a:solidFill>
                <a:effectLst/>
                <a:uLnTx/>
                <a:uFillTx/>
                <a:latin typeface="Arial" charset="0"/>
                <a:ea typeface="Arial" charset="0"/>
                <a:cs typeface="Arial" charset="0"/>
              </a:rPr>
              <a:t>The best cash goal performance in LCIF:</a:t>
            </a: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 147%</a:t>
            </a:r>
          </a:p>
          <a:p>
            <a:pPr marL="230182" marR="0" lvl="0" indent="-230182" algn="l" defTabSz="914400" rtl="0" eaLnBrk="1" fontAlgn="base" latinLnBrk="0" hangingPunct="1">
              <a:lnSpc>
                <a:spcPct val="100000"/>
              </a:lnSpc>
              <a:spcBef>
                <a:spcPct val="20000"/>
              </a:spcBef>
              <a:spcAft>
                <a:spcPts val="2400"/>
              </a:spcAft>
              <a:buClr>
                <a:srgbClr val="EBB700"/>
              </a:buClr>
              <a:buSzTx/>
              <a:buFont typeface="Arial" charset="0"/>
              <a:buChar char="•"/>
              <a:tabLst/>
              <a:defRPr/>
            </a:pPr>
            <a:r>
              <a:rPr kumimoji="0" lang="en-US" sz="3200" b="1" i="0" u="none" strike="noStrike" kern="1200" cap="none" spc="0" normalizeH="0" baseline="0" noProof="0" dirty="0">
                <a:ln>
                  <a:noFill/>
                </a:ln>
                <a:solidFill>
                  <a:srgbClr val="407CCA"/>
                </a:solidFill>
                <a:effectLst/>
                <a:uLnTx/>
                <a:uFillTx/>
                <a:latin typeface="Arial" charset="0"/>
                <a:ea typeface="Arial" charset="0"/>
                <a:cs typeface="Arial" charset="0"/>
              </a:rPr>
              <a:t>Great start: </a:t>
            </a: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40% increase in Q1 &amp; 2 donations.</a:t>
            </a:r>
          </a:p>
          <a:p>
            <a:pPr marL="230182" marR="0" lvl="0" indent="-230182" algn="l" defTabSz="914400" rtl="0" eaLnBrk="1" fontAlgn="base" latinLnBrk="0" hangingPunct="1">
              <a:lnSpc>
                <a:spcPct val="100000"/>
              </a:lnSpc>
              <a:spcBef>
                <a:spcPct val="20000"/>
              </a:spcBef>
              <a:spcAft>
                <a:spcPts val="2400"/>
              </a:spcAft>
              <a:buClr>
                <a:srgbClr val="EBB700"/>
              </a:buClr>
              <a:buSzTx/>
              <a:buFont typeface="Arial" charset="0"/>
              <a:buChar char="•"/>
              <a:tabLst/>
              <a:defRPr/>
            </a:pPr>
            <a:r>
              <a:rPr kumimoji="0" lang="en-US" sz="3200" b="1" i="0" u="none" strike="noStrike" kern="1200" cap="none" spc="0" normalizeH="0" baseline="0" noProof="0" dirty="0">
                <a:ln>
                  <a:noFill/>
                </a:ln>
                <a:solidFill>
                  <a:srgbClr val="407CCA"/>
                </a:solidFill>
                <a:effectLst/>
                <a:uLnTx/>
                <a:uFillTx/>
                <a:latin typeface="Arial" charset="0"/>
                <a:ea typeface="Arial" charset="0"/>
                <a:cs typeface="Arial" charset="0"/>
              </a:rPr>
              <a:t>Strong Q4 finish: </a:t>
            </a: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36% of donations</a:t>
            </a:r>
          </a:p>
          <a:p>
            <a:pPr marL="230182" marR="0" lvl="0" indent="-230182" algn="l" defTabSz="914400" rtl="0" eaLnBrk="1" fontAlgn="base" latinLnBrk="0" hangingPunct="1">
              <a:lnSpc>
                <a:spcPct val="100000"/>
              </a:lnSpc>
              <a:spcBef>
                <a:spcPct val="20000"/>
              </a:spcBef>
              <a:spcAft>
                <a:spcPts val="0"/>
              </a:spcAft>
              <a:buClr>
                <a:srgbClr val="EBB700"/>
              </a:buClr>
              <a:buSzTx/>
              <a:buFont typeface="Arial" charset="0"/>
              <a:buChar char="•"/>
              <a:tabLst/>
              <a:defRPr/>
            </a:pPr>
            <a:r>
              <a:rPr kumimoji="0" lang="en-US" sz="3200" b="1" i="0" u="none" strike="noStrike" kern="1200" cap="none" spc="0" normalizeH="0" baseline="0" noProof="0" dirty="0">
                <a:ln>
                  <a:noFill/>
                </a:ln>
                <a:solidFill>
                  <a:srgbClr val="407CCA"/>
                </a:solidFill>
                <a:effectLst/>
                <a:uLnTx/>
                <a:uFillTx/>
                <a:latin typeface="Arial" charset="0"/>
                <a:ea typeface="Arial" charset="0"/>
                <a:cs typeface="Arial" charset="0"/>
              </a:rPr>
              <a:t>4 Areas above goal:</a:t>
            </a: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 </a:t>
            </a:r>
          </a:p>
          <a:p>
            <a:pPr marL="746107" marR="0" lvl="1" indent="-227008" algn="l" defTabSz="914400" rtl="0" eaLnBrk="1" fontAlgn="base" latinLnBrk="0" hangingPunct="1">
              <a:lnSpc>
                <a:spcPct val="100000"/>
              </a:lnSpc>
              <a:spcBef>
                <a:spcPct val="20000"/>
              </a:spcBef>
              <a:spcAft>
                <a:spcPts val="0"/>
              </a:spcAft>
              <a:buClr>
                <a:srgbClr val="EBB700"/>
              </a:buClr>
              <a:buSzTx/>
              <a:buFont typeface="Arial" charset="0"/>
              <a:buChar char="•"/>
              <a:tabLst/>
              <a:defRPr/>
            </a:pPr>
            <a:r>
              <a:rPr kumimoji="0" lang="en-US" sz="2800" b="0" i="0" u="none" strike="noStrike" kern="1200" cap="none" spc="0" normalizeH="0" baseline="0" noProof="0" dirty="0">
                <a:ln>
                  <a:noFill/>
                </a:ln>
                <a:solidFill>
                  <a:srgbClr val="FEFFFF"/>
                </a:solidFill>
                <a:effectLst/>
                <a:uLnTx/>
                <a:uFillTx/>
                <a:latin typeface="Arial" charset="0"/>
                <a:ea typeface="Arial" charset="0"/>
                <a:cs typeface="Arial" charset="0"/>
              </a:rPr>
              <a:t>Area A: 132%</a:t>
            </a:r>
          </a:p>
          <a:p>
            <a:pPr marL="746107" marR="0" lvl="1" indent="-227008" algn="l" defTabSz="914400" rtl="0" eaLnBrk="1" fontAlgn="base" latinLnBrk="0" hangingPunct="1">
              <a:lnSpc>
                <a:spcPct val="100000"/>
              </a:lnSpc>
              <a:spcBef>
                <a:spcPct val="20000"/>
              </a:spcBef>
              <a:spcAft>
                <a:spcPts val="0"/>
              </a:spcAft>
              <a:buClr>
                <a:srgbClr val="EBB700"/>
              </a:buClr>
              <a:buSzTx/>
              <a:buFont typeface="Arial" charset="0"/>
              <a:buChar char="•"/>
              <a:tabLst/>
              <a:defRPr/>
            </a:pPr>
            <a:r>
              <a:rPr kumimoji="0" lang="en-US" sz="2800" b="0" i="0" u="none" strike="noStrike" kern="1200" cap="none" spc="0" normalizeH="0" baseline="0" noProof="0" dirty="0">
                <a:ln>
                  <a:noFill/>
                </a:ln>
                <a:solidFill>
                  <a:srgbClr val="FEFFFF"/>
                </a:solidFill>
                <a:effectLst/>
                <a:uLnTx/>
                <a:uFillTx/>
                <a:latin typeface="Arial" charset="0"/>
                <a:ea typeface="Arial" charset="0"/>
                <a:cs typeface="Arial" charset="0"/>
              </a:rPr>
              <a:t>Area B: 199%</a:t>
            </a:r>
          </a:p>
          <a:p>
            <a:pPr marL="746107" marR="0" lvl="1" indent="-227008" algn="l" defTabSz="914400" rtl="0" eaLnBrk="1" fontAlgn="base" latinLnBrk="0" hangingPunct="1">
              <a:lnSpc>
                <a:spcPct val="100000"/>
              </a:lnSpc>
              <a:spcBef>
                <a:spcPct val="20000"/>
              </a:spcBef>
              <a:spcAft>
                <a:spcPts val="0"/>
              </a:spcAft>
              <a:buClr>
                <a:srgbClr val="EBB700"/>
              </a:buClr>
              <a:buSzTx/>
              <a:buFont typeface="Arial" charset="0"/>
              <a:buChar char="•"/>
              <a:tabLst/>
              <a:defRPr/>
            </a:pPr>
            <a:r>
              <a:rPr kumimoji="0" lang="en-US" sz="2800" b="0" i="0" u="none" strike="noStrike" kern="1200" cap="none" spc="0" normalizeH="0" baseline="0" noProof="0" dirty="0">
                <a:ln>
                  <a:noFill/>
                </a:ln>
                <a:solidFill>
                  <a:srgbClr val="FEFFFF"/>
                </a:solidFill>
                <a:effectLst/>
                <a:uLnTx/>
                <a:uFillTx/>
                <a:latin typeface="Arial" charset="0"/>
                <a:ea typeface="Arial" charset="0"/>
                <a:cs typeface="Arial" charset="0"/>
              </a:rPr>
              <a:t>Area D: 110%</a:t>
            </a:r>
          </a:p>
          <a:p>
            <a:pPr marL="746107" marR="0" lvl="1" indent="-227008" algn="l" defTabSz="914400" rtl="0" eaLnBrk="1" fontAlgn="base" latinLnBrk="0" hangingPunct="1">
              <a:lnSpc>
                <a:spcPct val="100000"/>
              </a:lnSpc>
              <a:spcBef>
                <a:spcPct val="20000"/>
              </a:spcBef>
              <a:spcAft>
                <a:spcPts val="0"/>
              </a:spcAft>
              <a:buClr>
                <a:srgbClr val="EBB700"/>
              </a:buClr>
              <a:buSzTx/>
              <a:buFont typeface="Arial" charset="0"/>
              <a:buChar char="•"/>
              <a:tabLst/>
              <a:defRPr/>
            </a:pPr>
            <a:r>
              <a:rPr kumimoji="0" lang="en-US" sz="2800" b="0" i="0" u="none" strike="noStrike" kern="1200" cap="none" spc="0" normalizeH="0" baseline="0" noProof="0" dirty="0">
                <a:ln>
                  <a:noFill/>
                </a:ln>
                <a:solidFill>
                  <a:srgbClr val="FEFFFF"/>
                </a:solidFill>
                <a:effectLst/>
                <a:uLnTx/>
                <a:uFillTx/>
                <a:latin typeface="Arial" charset="0"/>
                <a:ea typeface="Arial" charset="0"/>
                <a:cs typeface="Arial" charset="0"/>
              </a:rPr>
              <a:t>Area F: 130%</a:t>
            </a:r>
          </a:p>
          <a:p>
            <a:pPr marL="230182" marR="0" lvl="0" indent="-230182" algn="l" defTabSz="914400" rtl="0" eaLnBrk="1" fontAlgn="base" latinLnBrk="0" hangingPunct="1">
              <a:lnSpc>
                <a:spcPct val="100000"/>
              </a:lnSpc>
              <a:spcBef>
                <a:spcPct val="20000"/>
              </a:spcBef>
              <a:spcAft>
                <a:spcPts val="2400"/>
              </a:spcAft>
              <a:buClr>
                <a:srgbClr val="EBB700"/>
              </a:buClr>
              <a:buSzTx/>
              <a:buFont typeface="Arial" charset="0"/>
              <a:buChar char="•"/>
              <a:tabLst/>
              <a:defRPr/>
            </a:pPr>
            <a:endPar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endParaRPr>
          </a:p>
        </p:txBody>
      </p:sp>
      <p:sp>
        <p:nvSpPr>
          <p:cNvPr id="7" name="TextBox 6">
            <a:extLst>
              <a:ext uri="{FF2B5EF4-FFF2-40B4-BE49-F238E27FC236}">
                <a16:creationId xmlns:a16="http://schemas.microsoft.com/office/drawing/2014/main" id="{0D64BBFA-B9C6-3C94-C6BA-A8E131B74AA0}"/>
              </a:ext>
            </a:extLst>
          </p:cNvPr>
          <p:cNvSpPr txBox="1"/>
          <p:nvPr/>
        </p:nvSpPr>
        <p:spPr>
          <a:xfrm>
            <a:off x="443713" y="396410"/>
            <a:ext cx="74154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a:ea typeface="+mn-ea"/>
                <a:cs typeface="Arial" panose="020B0604020202020204" pitchFamily="34" charset="0"/>
              </a:rPr>
              <a:t>Successful notes:</a:t>
            </a:r>
          </a:p>
        </p:txBody>
      </p:sp>
      <p:cxnSp>
        <p:nvCxnSpPr>
          <p:cNvPr id="8" name="Straight Connector 7">
            <a:extLst>
              <a:ext uri="{FF2B5EF4-FFF2-40B4-BE49-F238E27FC236}">
                <a16:creationId xmlns:a16="http://schemas.microsoft.com/office/drawing/2014/main" id="{EC2871A3-EB9D-553F-DF89-12516743CDE7}"/>
              </a:ext>
            </a:extLst>
          </p:cNvPr>
          <p:cNvCxnSpPr/>
          <p:nvPr/>
        </p:nvCxnSpPr>
        <p:spPr>
          <a:xfrm>
            <a:off x="568465" y="1058302"/>
            <a:ext cx="2743200" cy="0"/>
          </a:xfrm>
          <a:prstGeom prst="line">
            <a:avLst/>
          </a:prstGeom>
          <a:noFill/>
          <a:ln w="38100" cap="flat" cmpd="sng" algn="ctr">
            <a:solidFill>
              <a:srgbClr val="EBB700"/>
            </a:solidFill>
            <a:prstDash val="solid"/>
            <a:miter lim="800000"/>
          </a:ln>
          <a:effectLst/>
        </p:spPr>
      </p:cxnSp>
      <p:pic>
        <p:nvPicPr>
          <p:cNvPr id="2" name="Picture 1">
            <a:extLst>
              <a:ext uri="{FF2B5EF4-FFF2-40B4-BE49-F238E27FC236}">
                <a16:creationId xmlns:a16="http://schemas.microsoft.com/office/drawing/2014/main" id="{B1F6C3A7-AD50-74F0-C700-A8648BA12581}"/>
              </a:ext>
            </a:extLst>
          </p:cNvPr>
          <p:cNvPicPr>
            <a:picLocks noChangeAspect="1"/>
          </p:cNvPicPr>
          <p:nvPr/>
        </p:nvPicPr>
        <p:blipFill>
          <a:blip r:embed="rId4"/>
          <a:stretch>
            <a:fillRect/>
          </a:stretch>
        </p:blipFill>
        <p:spPr>
          <a:xfrm>
            <a:off x="7686674" y="3840162"/>
            <a:ext cx="4505325" cy="3003550"/>
          </a:xfrm>
          <a:prstGeom prst="rect">
            <a:avLst/>
          </a:prstGeom>
        </p:spPr>
      </p:pic>
    </p:spTree>
    <p:extLst>
      <p:ext uri="{BB962C8B-B14F-4D97-AF65-F5344CB8AC3E}">
        <p14:creationId xmlns:p14="http://schemas.microsoft.com/office/powerpoint/2010/main" val="118258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
          <p:cNvSpPr txBox="1">
            <a:spLocks/>
          </p:cNvSpPr>
          <p:nvPr/>
        </p:nvSpPr>
        <p:spPr>
          <a:xfrm>
            <a:off x="1786383" y="1252143"/>
            <a:ext cx="10701733" cy="5524161"/>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endParaRPr kumimoji="0" lang="en-US" sz="900" b="0" i="0" u="none" strike="noStrike" kern="1200" cap="none" spc="0" normalizeH="0" baseline="0" noProof="0">
              <a:ln>
                <a:noFill/>
              </a:ln>
              <a:solidFill>
                <a:srgbClr val="FFFFFF"/>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FFFFFF"/>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1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 name="Title 2">
            <a:extLst>
              <a:ext uri="{FF2B5EF4-FFF2-40B4-BE49-F238E27FC236}">
                <a16:creationId xmlns:a16="http://schemas.microsoft.com/office/drawing/2014/main" id="{F1970186-3320-41E4-A43F-DF3CDDEC765C}"/>
              </a:ext>
            </a:extLst>
          </p:cNvPr>
          <p:cNvSpPr>
            <a:spLocks noGrp="1"/>
          </p:cNvSpPr>
          <p:nvPr>
            <p:ph type="title"/>
          </p:nvPr>
        </p:nvSpPr>
        <p:spPr>
          <a:xfrm>
            <a:off x="576403" y="428878"/>
            <a:ext cx="11593514" cy="1015289"/>
          </a:xfrm>
        </p:spPr>
        <p:txBody>
          <a:bodyPr/>
          <a:lstStyle/>
          <a:p>
            <a:r>
              <a:rPr lang="en-US" sz="4800" b="1" dirty="0"/>
              <a:t>Constitutional Area IV</a:t>
            </a:r>
            <a:endParaRPr lang="en-US" dirty="0"/>
          </a:p>
        </p:txBody>
      </p:sp>
      <p:sp>
        <p:nvSpPr>
          <p:cNvPr id="4" name="TextBox 3">
            <a:extLst>
              <a:ext uri="{FF2B5EF4-FFF2-40B4-BE49-F238E27FC236}">
                <a16:creationId xmlns:a16="http://schemas.microsoft.com/office/drawing/2014/main" id="{8CCEC41C-2BB2-11B3-6623-F6B1A85171D1}"/>
              </a:ext>
            </a:extLst>
          </p:cNvPr>
          <p:cNvSpPr txBox="1"/>
          <p:nvPr/>
        </p:nvSpPr>
        <p:spPr>
          <a:xfrm>
            <a:off x="1031830" y="1232248"/>
            <a:ext cx="10146270"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BB700"/>
                </a:solidFill>
                <a:effectLst/>
                <a:uLnTx/>
                <a:uFillTx/>
                <a:latin typeface="Century Gothic"/>
                <a:ea typeface="Calibri"/>
                <a:cs typeface="Calibri"/>
              </a:rPr>
              <a:t>FY 2023-2024 Successes: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BB700"/>
              </a:solidFill>
              <a:effectLst/>
              <a:uLnTx/>
              <a:uFillTx/>
              <a:latin typeface="Century Gothic"/>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entury Gothic"/>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entury Gothic"/>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entury Gothic"/>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entury Gothic"/>
                <a:ea typeface="Calibri"/>
                <a:cs typeface="Calibri"/>
              </a:rPr>
              <a:t>CA with the highest percent to original goal.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entury Gothic"/>
                <a:ea typeface="Calibri"/>
                <a:cs typeface="Calibri"/>
              </a:rPr>
              <a:t>Achieved stretch goal with less than US$100,000 in new expectancies.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srgbClr val="FFFFFF"/>
              </a:solidFill>
              <a:effectLst/>
              <a:uLnTx/>
              <a:uFillTx/>
              <a:latin typeface="Century Gothic"/>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entury Gothic"/>
                <a:ea typeface="Calibri"/>
                <a:cs typeface="Calibri"/>
              </a:rPr>
              <a:t>Standouts: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entury Gothic"/>
                <a:ea typeface="Calibri"/>
                <a:cs typeface="Calibri"/>
              </a:rPr>
              <a:t>Highest district donations and PMA:	108 IB2	</a:t>
            </a:r>
            <a:r>
              <a:rPr kumimoji="0" lang="en-US" sz="1600" b="1" i="0" u="none" strike="noStrike" kern="1200" cap="none" spc="0" normalizeH="0" baseline="0" noProof="0" dirty="0">
                <a:ln>
                  <a:noFill/>
                </a:ln>
                <a:solidFill>
                  <a:srgbClr val="FFFFFF"/>
                </a:solidFill>
                <a:effectLst/>
                <a:uLnTx/>
                <a:uFillTx/>
                <a:latin typeface="Century Gothic"/>
                <a:ea typeface="Calibri"/>
                <a:cs typeface="Calibri"/>
              </a:rPr>
              <a:t>US$197,151</a:t>
            </a:r>
            <a:r>
              <a:rPr kumimoji="0" lang="en-US" sz="1600" b="0" i="0" u="none" strike="noStrike" kern="1200" cap="none" spc="0" normalizeH="0" baseline="0" noProof="0" dirty="0">
                <a:ln>
                  <a:noFill/>
                </a:ln>
                <a:solidFill>
                  <a:srgbClr val="FFFFFF"/>
                </a:solidFill>
                <a:effectLst/>
                <a:uLnTx/>
                <a:uFillTx/>
                <a:latin typeface="Century Gothic"/>
                <a:ea typeface="Calibri"/>
                <a:cs typeface="Calibri"/>
              </a:rPr>
              <a:t>	471%	</a:t>
            </a:r>
            <a:r>
              <a:rPr kumimoji="0" lang="en-US" sz="1600" b="1" i="0" u="none" strike="noStrike" kern="1200" cap="none" spc="0" normalizeH="0" baseline="0" noProof="0" dirty="0">
                <a:ln>
                  <a:noFill/>
                </a:ln>
                <a:solidFill>
                  <a:srgbClr val="FFFFFF"/>
                </a:solidFill>
                <a:effectLst/>
                <a:uLnTx/>
                <a:uFillTx/>
                <a:latin typeface="Century Gothic"/>
                <a:ea typeface="Calibri"/>
                <a:cs typeface="Calibri"/>
              </a:rPr>
              <a:t>US$141.05</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entury Gothic"/>
                <a:ea typeface="Calibri"/>
                <a:cs typeface="Calibri"/>
              </a:rPr>
              <a:t>Highest percent to goal: 		101 O 	US$188,723	</a:t>
            </a:r>
            <a:r>
              <a:rPr kumimoji="0" lang="en-US" sz="1600" b="1" i="0" u="none" strike="noStrike" kern="1200" cap="none" spc="0" normalizeH="0" baseline="0" noProof="0" dirty="0">
                <a:ln>
                  <a:noFill/>
                </a:ln>
                <a:solidFill>
                  <a:srgbClr val="FFFFFF"/>
                </a:solidFill>
                <a:effectLst/>
                <a:uLnTx/>
                <a:uFillTx/>
                <a:latin typeface="Century Gothic"/>
                <a:ea typeface="Calibri"/>
                <a:cs typeface="Calibri"/>
              </a:rPr>
              <a:t>570%	</a:t>
            </a:r>
            <a:r>
              <a:rPr kumimoji="0" lang="en-US" sz="1600" b="0" i="0" u="none" strike="noStrike" kern="1200" cap="none" spc="0" normalizeH="0" baseline="0" noProof="0" dirty="0">
                <a:ln>
                  <a:noFill/>
                </a:ln>
                <a:solidFill>
                  <a:srgbClr val="FFFFFF"/>
                </a:solidFill>
                <a:effectLst/>
                <a:uLnTx/>
                <a:uFillTx/>
                <a:latin typeface="Century Gothic"/>
                <a:ea typeface="Calibri"/>
                <a:cs typeface="Calibri"/>
              </a:rPr>
              <a:t>US$135.38</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entury Gothic"/>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EBB700"/>
                </a:solidFill>
                <a:effectLst/>
                <a:uLnTx/>
                <a:uFillTx/>
                <a:latin typeface="Century Gothic"/>
                <a:ea typeface="+mn-ea"/>
                <a:cs typeface="Calibri"/>
              </a:rPr>
              <a:t>PMAs above US$40:</a:t>
            </a:r>
            <a:endParaRPr kumimoji="0" lang="en-US" sz="1600" b="0" i="0" u="none" strike="noStrike" kern="1200" cap="none" spc="0" normalizeH="0" baseline="0" noProof="0" dirty="0">
              <a:ln>
                <a:noFill/>
              </a:ln>
              <a:solidFill>
                <a:srgbClr val="FFFFFF"/>
              </a:solidFill>
              <a:effectLst/>
              <a:uLnTx/>
              <a:uFillTx/>
              <a:latin typeface="Century Gothic"/>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EBB700"/>
              </a:solidFill>
              <a:effectLst/>
              <a:uLnTx/>
              <a:uFillTx/>
              <a:latin typeface="Century Gothic"/>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srgbClr val="FFFFFF"/>
              </a:solidFill>
              <a:effectLst/>
              <a:uLnTx/>
              <a:uFillTx/>
              <a:latin typeface="Century Gothic"/>
              <a:ea typeface="Times New Roman"/>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srgbClr val="FFFFFF"/>
              </a:solidFill>
              <a:effectLst/>
              <a:uLnTx/>
              <a:uFillTx/>
              <a:latin typeface="Century Gothic"/>
              <a:ea typeface="Times New Roman"/>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0" normalizeH="0" baseline="0" noProof="0" dirty="0">
              <a:ln>
                <a:noFill/>
              </a:ln>
              <a:solidFill>
                <a:srgbClr val="FFFFFF"/>
              </a:solidFill>
              <a:effectLst/>
              <a:uLnTx/>
              <a:uFillTx/>
              <a:latin typeface="Century Gothic"/>
              <a:ea typeface="Times New Roman"/>
              <a:cs typeface="Calibri"/>
            </a:endParaRPr>
          </a:p>
        </p:txBody>
      </p:sp>
      <p:graphicFrame>
        <p:nvGraphicFramePr>
          <p:cNvPr id="3" name="Table 2">
            <a:extLst>
              <a:ext uri="{FF2B5EF4-FFF2-40B4-BE49-F238E27FC236}">
                <a16:creationId xmlns:a16="http://schemas.microsoft.com/office/drawing/2014/main" id="{83C3304C-DFD1-C1E9-E85B-CBD7D1C5405B}"/>
              </a:ext>
            </a:extLst>
          </p:cNvPr>
          <p:cNvGraphicFramePr>
            <a:graphicFrameLocks noGrp="1"/>
          </p:cNvGraphicFramePr>
          <p:nvPr/>
        </p:nvGraphicFramePr>
        <p:xfrm>
          <a:off x="1099519" y="1340767"/>
          <a:ext cx="7892082" cy="760095"/>
        </p:xfrm>
        <a:graphic>
          <a:graphicData uri="http://schemas.openxmlformats.org/drawingml/2006/table">
            <a:tbl>
              <a:tblPr/>
              <a:tblGrid>
                <a:gridCol w="2585337">
                  <a:extLst>
                    <a:ext uri="{9D8B030D-6E8A-4147-A177-3AD203B41FA5}">
                      <a16:colId xmlns:a16="http://schemas.microsoft.com/office/drawing/2014/main" val="3133258460"/>
                    </a:ext>
                  </a:extLst>
                </a:gridCol>
                <a:gridCol w="1768915">
                  <a:extLst>
                    <a:ext uri="{9D8B030D-6E8A-4147-A177-3AD203B41FA5}">
                      <a16:colId xmlns:a16="http://schemas.microsoft.com/office/drawing/2014/main" val="2596234568"/>
                    </a:ext>
                  </a:extLst>
                </a:gridCol>
                <a:gridCol w="1768915">
                  <a:extLst>
                    <a:ext uri="{9D8B030D-6E8A-4147-A177-3AD203B41FA5}">
                      <a16:colId xmlns:a16="http://schemas.microsoft.com/office/drawing/2014/main" val="297301650"/>
                    </a:ext>
                  </a:extLst>
                </a:gridCol>
                <a:gridCol w="1768915">
                  <a:extLst>
                    <a:ext uri="{9D8B030D-6E8A-4147-A177-3AD203B41FA5}">
                      <a16:colId xmlns:a16="http://schemas.microsoft.com/office/drawing/2014/main" val="2010252355"/>
                    </a:ext>
                  </a:extLst>
                </a:gridCol>
              </a:tblGrid>
              <a:tr h="190500">
                <a:tc>
                  <a:txBody>
                    <a:bodyPr/>
                    <a:lstStyle/>
                    <a:p>
                      <a:pPr algn="ctr" fontAlgn="ctr"/>
                      <a:endParaRPr lang="en-US" sz="1600" b="0" i="0" u="none" strike="noStrike" dirty="0">
                        <a:solidFill>
                          <a:srgbClr val="FFFFFF"/>
                        </a:solidFill>
                        <a:effectLst/>
                        <a:latin typeface="Century Gothic" panose="020B0502020202020204" pitchFamily="34" charset="0"/>
                      </a:endParaRPr>
                    </a:p>
                  </a:txBody>
                  <a:tcPr marL="9525" marR="9525" marT="9525" marB="0" anchor="ctr">
                    <a:lnL>
                      <a:noFill/>
                    </a:lnL>
                    <a:lnR>
                      <a:noFill/>
                    </a:lnR>
                    <a:lnT>
                      <a:noFill/>
                    </a:lnT>
                    <a:lnB>
                      <a:noFill/>
                    </a:lnB>
                    <a:noFill/>
                  </a:tcPr>
                </a:tc>
                <a:tc>
                  <a:txBody>
                    <a:bodyPr/>
                    <a:lstStyle/>
                    <a:p>
                      <a:pPr algn="ctr" fontAlgn="ctr"/>
                      <a:r>
                        <a:rPr lang="en-US" sz="1600" b="0" i="0" u="none" strike="noStrike">
                          <a:solidFill>
                            <a:srgbClr val="FFFFFF"/>
                          </a:solidFill>
                          <a:effectLst/>
                          <a:latin typeface="Century Gothic" panose="020B0502020202020204" pitchFamily="34" charset="0"/>
                        </a:rPr>
                        <a:t>Goal</a:t>
                      </a:r>
                    </a:p>
                  </a:txBody>
                  <a:tcPr marL="9525" marR="9525" marT="9525" marB="0" anchor="ctr">
                    <a:lnL>
                      <a:noFill/>
                    </a:lnL>
                    <a:lnR>
                      <a:noFill/>
                    </a:lnR>
                    <a:lnT>
                      <a:noFill/>
                    </a:lnT>
                    <a:lnB>
                      <a:noFill/>
                    </a:lnB>
                    <a:noFill/>
                  </a:tcPr>
                </a:tc>
                <a:tc>
                  <a:txBody>
                    <a:bodyPr/>
                    <a:lstStyle/>
                    <a:p>
                      <a:pPr algn="ctr" fontAlgn="ctr"/>
                      <a:r>
                        <a:rPr lang="en-US" sz="1600" b="0" i="0" u="none" strike="noStrike" dirty="0">
                          <a:solidFill>
                            <a:srgbClr val="FFFFFF"/>
                          </a:solidFill>
                          <a:effectLst/>
                          <a:latin typeface="Century Gothic" panose="020B0502020202020204" pitchFamily="34" charset="0"/>
                        </a:rPr>
                        <a:t>Funds raised</a:t>
                      </a:r>
                    </a:p>
                  </a:txBody>
                  <a:tcPr marL="9525" marR="9525" marT="9525" marB="0" anchor="ctr">
                    <a:lnL>
                      <a:noFill/>
                    </a:lnL>
                    <a:lnR>
                      <a:noFill/>
                    </a:lnR>
                    <a:lnT>
                      <a:noFill/>
                    </a:lnT>
                    <a:lnB>
                      <a:noFill/>
                    </a:lnB>
                    <a:noFill/>
                  </a:tcPr>
                </a:tc>
                <a:tc>
                  <a:txBody>
                    <a:bodyPr/>
                    <a:lstStyle/>
                    <a:p>
                      <a:pPr algn="ctr" fontAlgn="ctr"/>
                      <a:r>
                        <a:rPr lang="en-US" sz="1600" b="0" i="0" u="none" strike="noStrike" dirty="0">
                          <a:solidFill>
                            <a:srgbClr val="FFFFFF"/>
                          </a:solidFill>
                          <a:effectLst/>
                          <a:latin typeface="Century Gothic" panose="020B0502020202020204" pitchFamily="34" charset="0"/>
                        </a:rPr>
                        <a:t>% to goal</a:t>
                      </a:r>
                    </a:p>
                  </a:txBody>
                  <a:tcPr marL="9525" marR="9525" marT="9525" marB="0" anchor="ctr">
                    <a:lnL>
                      <a:noFill/>
                    </a:lnL>
                    <a:lnR>
                      <a:noFill/>
                    </a:lnR>
                    <a:lnT>
                      <a:noFill/>
                    </a:lnT>
                    <a:lnB>
                      <a:noFill/>
                    </a:lnB>
                    <a:noFill/>
                  </a:tcPr>
                </a:tc>
                <a:extLst>
                  <a:ext uri="{0D108BD9-81ED-4DB2-BD59-A6C34878D82A}">
                    <a16:rowId xmlns:a16="http://schemas.microsoft.com/office/drawing/2014/main" val="1970669008"/>
                  </a:ext>
                </a:extLst>
              </a:tr>
              <a:tr h="190500">
                <a:tc>
                  <a:txBody>
                    <a:bodyPr/>
                    <a:lstStyle/>
                    <a:p>
                      <a:pPr algn="l" fontAlgn="b"/>
                      <a:r>
                        <a:rPr lang="en-US" sz="1600" b="1" i="0" u="none" strike="noStrike" dirty="0">
                          <a:solidFill>
                            <a:srgbClr val="FFFFFF"/>
                          </a:solidFill>
                          <a:effectLst/>
                          <a:latin typeface="Century Gothic" panose="020B0502020202020204" pitchFamily="34" charset="0"/>
                        </a:rPr>
                        <a:t>Progress to goal</a:t>
                      </a:r>
                    </a:p>
                  </a:txBody>
                  <a:tcPr marL="9525" marR="9525" marT="9525" marB="0" anchor="b">
                    <a:lnL>
                      <a:noFill/>
                    </a:lnL>
                    <a:lnR>
                      <a:noFill/>
                    </a:lnR>
                    <a:lnT>
                      <a:noFill/>
                    </a:lnT>
                    <a:lnB>
                      <a:noFill/>
                    </a:lnB>
                    <a:noFill/>
                  </a:tcPr>
                </a:tc>
                <a:tc>
                  <a:txBody>
                    <a:bodyPr/>
                    <a:lstStyle/>
                    <a:p>
                      <a:pPr algn="ctr" fontAlgn="ctr"/>
                      <a:r>
                        <a:rPr lang="en-US" sz="1600" b="1" i="0" u="none" strike="noStrike" dirty="0">
                          <a:solidFill>
                            <a:srgbClr val="FFFFFF"/>
                          </a:solidFill>
                          <a:effectLst/>
                          <a:latin typeface="Century Gothic" panose="020B0502020202020204" pitchFamily="34" charset="0"/>
                        </a:rPr>
                        <a:t>US$6,600,000</a:t>
                      </a:r>
                    </a:p>
                  </a:txBody>
                  <a:tcPr marL="9525" marR="9525" marT="9525" marB="0" anchor="ctr">
                    <a:lnL>
                      <a:noFill/>
                    </a:lnL>
                    <a:lnR>
                      <a:noFill/>
                    </a:lnR>
                    <a:lnT>
                      <a:noFill/>
                    </a:lnT>
                    <a:lnB>
                      <a:noFill/>
                    </a:lnB>
                    <a:noFill/>
                  </a:tcPr>
                </a:tc>
                <a:tc>
                  <a:txBody>
                    <a:bodyPr/>
                    <a:lstStyle/>
                    <a:p>
                      <a:pPr algn="ctr" fontAlgn="ctr"/>
                      <a:r>
                        <a:rPr lang="en-US" sz="1600" b="1" i="0" u="none" strike="noStrike" dirty="0">
                          <a:solidFill>
                            <a:srgbClr val="FFFFFF"/>
                          </a:solidFill>
                          <a:effectLst/>
                          <a:latin typeface="Century Gothic" panose="020B0502020202020204" pitchFamily="34" charset="0"/>
                        </a:rPr>
                        <a:t>US$9,720,150</a:t>
                      </a:r>
                    </a:p>
                  </a:txBody>
                  <a:tcPr marL="9525" marR="9525" marT="9525" marB="0" anchor="ctr">
                    <a:lnL>
                      <a:noFill/>
                    </a:lnL>
                    <a:lnR>
                      <a:noFill/>
                    </a:lnR>
                    <a:lnT>
                      <a:noFill/>
                    </a:lnT>
                    <a:lnB>
                      <a:noFill/>
                    </a:lnB>
                    <a:noFill/>
                  </a:tcPr>
                </a:tc>
                <a:tc>
                  <a:txBody>
                    <a:bodyPr/>
                    <a:lstStyle/>
                    <a:p>
                      <a:pPr algn="ctr" fontAlgn="ctr"/>
                      <a:r>
                        <a:rPr lang="en-US" sz="1600" b="1" i="0" u="none" strike="noStrike" dirty="0">
                          <a:solidFill>
                            <a:srgbClr val="FFFFFF"/>
                          </a:solidFill>
                          <a:effectLst/>
                          <a:latin typeface="Century Gothic" panose="020B0502020202020204" pitchFamily="34" charset="0"/>
                        </a:rPr>
                        <a:t>148%</a:t>
                      </a:r>
                    </a:p>
                  </a:txBody>
                  <a:tcPr marL="9525" marR="9525" marT="9525" marB="0" anchor="ctr">
                    <a:lnL>
                      <a:noFill/>
                    </a:lnL>
                    <a:lnR>
                      <a:noFill/>
                    </a:lnR>
                    <a:lnT>
                      <a:noFill/>
                    </a:lnT>
                    <a:lnB>
                      <a:noFill/>
                    </a:lnB>
                    <a:noFill/>
                  </a:tcPr>
                </a:tc>
                <a:extLst>
                  <a:ext uri="{0D108BD9-81ED-4DB2-BD59-A6C34878D82A}">
                    <a16:rowId xmlns:a16="http://schemas.microsoft.com/office/drawing/2014/main" val="3255675764"/>
                  </a:ext>
                </a:extLst>
              </a:tr>
              <a:tr h="190500">
                <a:tc>
                  <a:txBody>
                    <a:bodyPr/>
                    <a:lstStyle/>
                    <a:p>
                      <a:pPr algn="l" fontAlgn="b"/>
                      <a:r>
                        <a:rPr lang="en-US" sz="1600" b="0" i="0" u="none" strike="noStrike" dirty="0">
                          <a:solidFill>
                            <a:srgbClr val="FFFFFF"/>
                          </a:solidFill>
                          <a:effectLst/>
                          <a:latin typeface="Century Gothic" panose="020B0502020202020204" pitchFamily="34" charset="0"/>
                        </a:rPr>
                        <a:t>Progress to stretch goal</a:t>
                      </a:r>
                    </a:p>
                  </a:txBody>
                  <a:tcPr marL="9525" marR="9525" marT="9525" marB="0" anchor="b">
                    <a:lnL>
                      <a:noFill/>
                    </a:lnL>
                    <a:lnR>
                      <a:noFill/>
                    </a:lnR>
                    <a:lnT>
                      <a:noFill/>
                    </a:lnT>
                    <a:lnB>
                      <a:noFill/>
                    </a:lnB>
                    <a:noFill/>
                  </a:tcPr>
                </a:tc>
                <a:tc>
                  <a:txBody>
                    <a:bodyPr/>
                    <a:lstStyle/>
                    <a:p>
                      <a:pPr algn="ctr" fontAlgn="ctr"/>
                      <a:r>
                        <a:rPr lang="en-US" sz="1600" b="0" i="0" u="none" strike="noStrike" dirty="0">
                          <a:solidFill>
                            <a:srgbClr val="FFFFFF"/>
                          </a:solidFill>
                          <a:effectLst/>
                          <a:latin typeface="Century Gothic" panose="020B0502020202020204" pitchFamily="34" charset="0"/>
                        </a:rPr>
                        <a:t>US$8,799,997</a:t>
                      </a:r>
                    </a:p>
                  </a:txBody>
                  <a:tcPr marL="9525" marR="9525" marT="9525" marB="0" anchor="ctr">
                    <a:lnL>
                      <a:noFill/>
                    </a:lnL>
                    <a:lnR>
                      <a:noFill/>
                    </a:lnR>
                    <a:lnT>
                      <a:noFill/>
                    </a:lnT>
                    <a:lnB>
                      <a:noFill/>
                    </a:lnB>
                    <a:noFill/>
                  </a:tcPr>
                </a:tc>
                <a:tc>
                  <a:txBody>
                    <a:bodyPr/>
                    <a:lstStyle/>
                    <a:p>
                      <a:pPr algn="ctr" fontAlgn="ctr"/>
                      <a:r>
                        <a:rPr lang="en-US" sz="1600" b="0" i="0" u="none" strike="noStrike" dirty="0">
                          <a:solidFill>
                            <a:srgbClr val="FFFFFF"/>
                          </a:solidFill>
                          <a:effectLst/>
                          <a:latin typeface="Century Gothic" panose="020B0502020202020204" pitchFamily="34" charset="0"/>
                        </a:rPr>
                        <a:t>US$9,748,376</a:t>
                      </a:r>
                    </a:p>
                  </a:txBody>
                  <a:tcPr marL="9525" marR="9525" marT="9525" marB="0" anchor="ctr">
                    <a:lnL>
                      <a:noFill/>
                    </a:lnL>
                    <a:lnR>
                      <a:noFill/>
                    </a:lnR>
                    <a:lnT>
                      <a:noFill/>
                    </a:lnT>
                    <a:lnB>
                      <a:noFill/>
                    </a:lnB>
                    <a:noFill/>
                  </a:tcPr>
                </a:tc>
                <a:tc>
                  <a:txBody>
                    <a:bodyPr/>
                    <a:lstStyle/>
                    <a:p>
                      <a:pPr algn="ctr" fontAlgn="ctr"/>
                      <a:r>
                        <a:rPr lang="en-US" sz="1600" b="0" i="0" u="none" strike="noStrike" dirty="0">
                          <a:solidFill>
                            <a:srgbClr val="FFFFFF"/>
                          </a:solidFill>
                          <a:effectLst/>
                          <a:latin typeface="Century Gothic" panose="020B0502020202020204" pitchFamily="34" charset="0"/>
                        </a:rPr>
                        <a:t>111%</a:t>
                      </a:r>
                    </a:p>
                  </a:txBody>
                  <a:tcPr marL="9525" marR="9525" marT="9525" marB="0" anchor="ctr">
                    <a:lnL>
                      <a:noFill/>
                    </a:lnL>
                    <a:lnR>
                      <a:noFill/>
                    </a:lnR>
                    <a:lnT>
                      <a:noFill/>
                    </a:lnT>
                    <a:lnB>
                      <a:noFill/>
                    </a:lnB>
                    <a:noFill/>
                  </a:tcPr>
                </a:tc>
                <a:extLst>
                  <a:ext uri="{0D108BD9-81ED-4DB2-BD59-A6C34878D82A}">
                    <a16:rowId xmlns:a16="http://schemas.microsoft.com/office/drawing/2014/main" val="3168537555"/>
                  </a:ext>
                </a:extLst>
              </a:tr>
            </a:tbl>
          </a:graphicData>
        </a:graphic>
      </p:graphicFrame>
      <p:graphicFrame>
        <p:nvGraphicFramePr>
          <p:cNvPr id="11" name="Object 10">
            <a:extLst>
              <a:ext uri="{FF2B5EF4-FFF2-40B4-BE49-F238E27FC236}">
                <a16:creationId xmlns:a16="http://schemas.microsoft.com/office/drawing/2014/main" id="{A8A44FDF-A9E3-4A90-C506-2C2CDAAED9CA}"/>
              </a:ext>
            </a:extLst>
          </p:cNvPr>
          <p:cNvGraphicFramePr>
            <a:graphicFrameLocks noChangeAspect="1"/>
          </p:cNvGraphicFramePr>
          <p:nvPr/>
        </p:nvGraphicFramePr>
        <p:xfrm>
          <a:off x="1786383" y="4754019"/>
          <a:ext cx="7632559" cy="1124665"/>
        </p:xfrm>
        <a:graphic>
          <a:graphicData uri="http://schemas.openxmlformats.org/presentationml/2006/ole">
            <mc:AlternateContent xmlns:mc="http://schemas.openxmlformats.org/markup-compatibility/2006">
              <mc:Choice xmlns:v="urn:schemas-microsoft-com:vml" Requires="v">
                <p:oleObj name="Worksheet" r:id="rId3" imgW="5752995" imgH="847778" progId="Excel.Sheet.12">
                  <p:embed/>
                </p:oleObj>
              </mc:Choice>
              <mc:Fallback>
                <p:oleObj name="Worksheet" r:id="rId3" imgW="5752995" imgH="847778" progId="Excel.Sheet.12">
                  <p:embed/>
                  <p:pic>
                    <p:nvPicPr>
                      <p:cNvPr id="11" name="Object 10">
                        <a:extLst>
                          <a:ext uri="{FF2B5EF4-FFF2-40B4-BE49-F238E27FC236}">
                            <a16:creationId xmlns:a16="http://schemas.microsoft.com/office/drawing/2014/main" id="{A8A44FDF-A9E3-4A90-C506-2C2CDAAED9CA}"/>
                          </a:ext>
                        </a:extLst>
                      </p:cNvPr>
                      <p:cNvPicPr/>
                      <p:nvPr/>
                    </p:nvPicPr>
                    <p:blipFill>
                      <a:blip r:embed="rId4"/>
                      <a:stretch>
                        <a:fillRect/>
                      </a:stretch>
                    </p:blipFill>
                    <p:spPr>
                      <a:xfrm>
                        <a:off x="1786383" y="4754019"/>
                        <a:ext cx="7632559" cy="1124665"/>
                      </a:xfrm>
                      <a:prstGeom prst="rect">
                        <a:avLst/>
                      </a:prstGeom>
                    </p:spPr>
                  </p:pic>
                </p:oleObj>
              </mc:Fallback>
            </mc:AlternateContent>
          </a:graphicData>
        </a:graphic>
      </p:graphicFrame>
    </p:spTree>
    <p:extLst>
      <p:ext uri="{BB962C8B-B14F-4D97-AF65-F5344CB8AC3E}">
        <p14:creationId xmlns:p14="http://schemas.microsoft.com/office/powerpoint/2010/main" val="259549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alphaModFix amt="8000"/>
            <a:extLst>
              <a:ext uri="{28A0092B-C50C-407E-A947-70E740481C1C}">
                <a14:useLocalDpi xmlns:a14="http://schemas.microsoft.com/office/drawing/2010/main"/>
              </a:ext>
            </a:extLst>
          </a:blip>
          <a:srcRect/>
          <a:stretch/>
        </p:blipFill>
        <p:spPr>
          <a:xfrm>
            <a:off x="-8709" y="0"/>
            <a:ext cx="12209418" cy="6858000"/>
          </a:xfrm>
          <a:prstGeom prst="rect">
            <a:avLst/>
          </a:prstGeom>
          <a:solidFill>
            <a:srgbClr val="0D2240"/>
          </a:soli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76200" y="2391297"/>
            <a:ext cx="12209417"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400" b="1" i="0" u="none" strike="noStrike" kern="0" cap="none" spc="0" normalizeH="0" baseline="0" noProof="0" dirty="0">
                <a:ln>
                  <a:noFill/>
                </a:ln>
                <a:solidFill>
                  <a:srgbClr val="FEFFFF"/>
                </a:solidFill>
                <a:effectLst/>
                <a:uLnTx/>
                <a:uFillTx/>
                <a:latin typeface="Arial"/>
                <a:ea typeface="Arial" charset="0"/>
                <a:cs typeface="Arial"/>
              </a:rPr>
              <a:t>CA IV’s 2023-2024 fundraising performance:</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400" b="1" i="0" u="none" strike="noStrike" kern="0" cap="none" spc="0" normalizeH="0" baseline="0" noProof="0" dirty="0">
                <a:ln>
                  <a:noFill/>
                </a:ln>
                <a:solidFill>
                  <a:srgbClr val="FEFFFF"/>
                </a:solidFill>
                <a:effectLst/>
                <a:uLnTx/>
                <a:uFillTx/>
                <a:latin typeface="Arial"/>
                <a:ea typeface="Arial" charset="0"/>
                <a:cs typeface="Arial"/>
              </a:rPr>
              <a:t>Thank you, and congratulations!</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261381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5400" b="1" i="0" u="none" strike="noStrike" kern="0" cap="none" spc="0" normalizeH="0" baseline="0" noProof="0" dirty="0">
              <a:ln>
                <a:noFill/>
              </a:ln>
              <a:solidFill>
                <a:srgbClr val="FE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08711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64BC1C2A-D3B2-3FCD-1EF5-6A1D8E01BF11}"/>
              </a:ext>
            </a:extLst>
          </p:cNvPr>
          <p:cNvSpPr txBox="1">
            <a:spLocks/>
          </p:cNvSpPr>
          <p:nvPr/>
        </p:nvSpPr>
        <p:spPr>
          <a:xfrm>
            <a:off x="355397" y="466071"/>
            <a:ext cx="10883234" cy="949933"/>
          </a:xfrm>
          <a:prstGeom prst="rect">
            <a:avLst/>
          </a:prstGeom>
          <a:ln>
            <a:solidFill>
              <a:schemeClr val="tx2"/>
            </a:solidFill>
          </a:ln>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EFFFF"/>
                </a:solidFill>
                <a:effectLst/>
                <a:uLnTx/>
                <a:uFillTx/>
                <a:latin typeface="Calibri"/>
                <a:ea typeface="ヒラギノ角ゴ Pro W3"/>
                <a:cs typeface="Arial"/>
              </a:rPr>
              <a:t>GRANT AWARDS BY CONSTITUTIONAL AREA</a:t>
            </a:r>
            <a:endParaRPr kumimoji="0" lang="en-US" sz="3200" b="1" i="0" u="none" strike="noStrike" kern="0" cap="none" spc="0" normalizeH="0" baseline="0" noProof="0">
              <a:ln>
                <a:noFill/>
              </a:ln>
              <a:solidFill>
                <a:srgbClr val="FEFFFF"/>
              </a:solidFill>
              <a:effectLst/>
              <a:uLnTx/>
              <a:uFillTx/>
              <a:latin typeface="Calibri"/>
              <a:ea typeface="ヒラギノ角ゴ Pro W3"/>
              <a:cs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srgbClr val="FEFFFF"/>
                </a:solidFill>
                <a:effectLst/>
                <a:uLnTx/>
                <a:uFillTx/>
                <a:latin typeface="Calibri"/>
                <a:ea typeface="ヒラギノ角ゴ Pro W3"/>
                <a:cs typeface="Arial"/>
              </a:rPr>
              <a:t>FY2023-2024 (US$)</a:t>
            </a:r>
          </a:p>
        </p:txBody>
      </p:sp>
      <p:sp>
        <p:nvSpPr>
          <p:cNvPr id="9" name="Yellow Bar">
            <a:extLst>
              <a:ext uri="{FF2B5EF4-FFF2-40B4-BE49-F238E27FC236}">
                <a16:creationId xmlns:a16="http://schemas.microsoft.com/office/drawing/2014/main" id="{84148DD7-EFF7-AD0B-A553-48C9B39AC6DE}"/>
              </a:ext>
            </a:extLst>
          </p:cNvPr>
          <p:cNvSpPr/>
          <p:nvPr/>
        </p:nvSpPr>
        <p:spPr>
          <a:xfrm>
            <a:off x="436124" y="1524000"/>
            <a:ext cx="1808015" cy="751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graphicFrame>
        <p:nvGraphicFramePr>
          <p:cNvPr id="10" name="Chart 9">
            <a:extLst>
              <a:ext uri="{FF2B5EF4-FFF2-40B4-BE49-F238E27FC236}">
                <a16:creationId xmlns:a16="http://schemas.microsoft.com/office/drawing/2014/main" id="{D06352D1-D4F9-3650-0A46-7AEEFC151B05}"/>
              </a:ext>
            </a:extLst>
          </p:cNvPr>
          <p:cNvGraphicFramePr>
            <a:graphicFrameLocks/>
          </p:cNvGraphicFramePr>
          <p:nvPr/>
        </p:nvGraphicFramePr>
        <p:xfrm>
          <a:off x="1790545" y="1428721"/>
          <a:ext cx="7705618" cy="54998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7917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3" name="Background - Solid">
            <a:extLst>
              <a:ext uri="{FF2B5EF4-FFF2-40B4-BE49-F238E27FC236}">
                <a16:creationId xmlns:a16="http://schemas.microsoft.com/office/drawing/2014/main" id="{174884A8-12A3-F0FF-A09F-A9FCE9C65435}"/>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8" y="768576"/>
            <a:ext cx="5970542" cy="25657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prstClr val="white"/>
                </a:solidFill>
                <a:effectLst/>
                <a:uLnTx/>
                <a:uFillTx/>
                <a:latin typeface="Arial"/>
                <a:ea typeface="ヒラギノ角ゴ Pro W3"/>
                <a:cs typeface="Arial"/>
              </a:rPr>
              <a:t>Percent of 2023-2024 total</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cxnSp>
        <p:nvCxnSpPr>
          <p:cNvPr id="5" name="Straight Connector 4">
            <a:extLst>
              <a:ext uri="{FF2B5EF4-FFF2-40B4-BE49-F238E27FC236}">
                <a16:creationId xmlns:a16="http://schemas.microsoft.com/office/drawing/2014/main" id="{BFCD1FA6-88F7-3259-D5C3-CFBEE38D8029}"/>
              </a:ext>
            </a:extLst>
          </p:cNvPr>
          <p:cNvCxnSpPr>
            <a:cxnSpLocks/>
          </p:cNvCxnSpPr>
          <p:nvPr/>
        </p:nvCxnSpPr>
        <p:spPr>
          <a:xfrm>
            <a:off x="514178" y="1344940"/>
            <a:ext cx="2743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Page Number - Blue">
            <a:extLst>
              <a:ext uri="{FF2B5EF4-FFF2-40B4-BE49-F238E27FC236}">
                <a16:creationId xmlns:a16="http://schemas.microsoft.com/office/drawing/2014/main" id="{FBA47497-5A65-6B22-A67D-04E497194F3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wrap="square"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mn-ea"/>
                <a:cs typeface="+mn-cs"/>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a typeface="+mn-ea"/>
              <a:cs typeface="+mn-cs"/>
            </a:endParaRPr>
          </a:p>
        </p:txBody>
      </p:sp>
      <p:graphicFrame>
        <p:nvGraphicFramePr>
          <p:cNvPr id="7" name="Table 6">
            <a:extLst>
              <a:ext uri="{FF2B5EF4-FFF2-40B4-BE49-F238E27FC236}">
                <a16:creationId xmlns:a16="http://schemas.microsoft.com/office/drawing/2014/main" id="{A38701A4-CA04-FD62-5570-38125EB70E07}"/>
              </a:ext>
            </a:extLst>
          </p:cNvPr>
          <p:cNvGraphicFramePr>
            <a:graphicFrameLocks noGrp="1"/>
          </p:cNvGraphicFramePr>
          <p:nvPr/>
        </p:nvGraphicFramePr>
        <p:xfrm>
          <a:off x="2646426" y="1676895"/>
          <a:ext cx="6896100" cy="4680585"/>
        </p:xfrm>
        <a:graphic>
          <a:graphicData uri="http://schemas.openxmlformats.org/drawingml/2006/table">
            <a:tbl>
              <a:tblPr bandRow="1">
                <a:tableStyleId>{5C22544A-7EE6-4342-B048-85BDC9FD1C3A}</a:tableStyleId>
              </a:tblPr>
              <a:tblGrid>
                <a:gridCol w="2971800">
                  <a:extLst>
                    <a:ext uri="{9D8B030D-6E8A-4147-A177-3AD203B41FA5}">
                      <a16:colId xmlns:a16="http://schemas.microsoft.com/office/drawing/2014/main" val="870574266"/>
                    </a:ext>
                  </a:extLst>
                </a:gridCol>
                <a:gridCol w="2019300">
                  <a:extLst>
                    <a:ext uri="{9D8B030D-6E8A-4147-A177-3AD203B41FA5}">
                      <a16:colId xmlns:a16="http://schemas.microsoft.com/office/drawing/2014/main" val="4060944991"/>
                    </a:ext>
                  </a:extLst>
                </a:gridCol>
                <a:gridCol w="1905000">
                  <a:extLst>
                    <a:ext uri="{9D8B030D-6E8A-4147-A177-3AD203B41FA5}">
                      <a16:colId xmlns:a16="http://schemas.microsoft.com/office/drawing/2014/main" val="3762472949"/>
                    </a:ext>
                  </a:extLst>
                </a:gridCol>
              </a:tblGrid>
              <a:tr h="942975">
                <a:tc>
                  <a:txBody>
                    <a:bodyPr/>
                    <a:lstStyle/>
                    <a:p>
                      <a:pPr algn="ctr" fontAlgn="base"/>
                      <a:r>
                        <a:rPr lang="en-US" sz="1400" b="1" cap="all" dirty="0">
                          <a:solidFill>
                            <a:srgbClr val="FFFFFF"/>
                          </a:solidFill>
                          <a:effectLst/>
                          <a:latin typeface="Arial" panose="020B0604020202020204" pitchFamily="34" charset="0"/>
                        </a:rPr>
                        <a:t>Constitutional </a:t>
                      </a:r>
                      <a:endParaRPr lang="en-US" dirty="0">
                        <a:solidFill>
                          <a:srgbClr val="33373B"/>
                        </a:solidFill>
                        <a:effectLst/>
                      </a:endParaRPr>
                    </a:p>
                    <a:p>
                      <a:pPr algn="ctr" fontAlgn="base"/>
                      <a:r>
                        <a:rPr lang="en-US" sz="1400" b="1" cap="all" dirty="0">
                          <a:solidFill>
                            <a:srgbClr val="FFFFFF"/>
                          </a:solidFill>
                          <a:effectLst/>
                          <a:latin typeface="Arial" panose="020B0604020202020204" pitchFamily="34" charset="0"/>
                        </a:rPr>
                        <a:t>Area</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base"/>
                      <a:r>
                        <a:rPr lang="en-US" sz="1400" b="1">
                          <a:solidFill>
                            <a:srgbClr val="FFFFFF"/>
                          </a:solidFill>
                          <a:effectLst/>
                          <a:latin typeface="Arial" panose="020B0604020202020204" pitchFamily="34" charset="0"/>
                        </a:rPr>
                        <a:t>Total Funds Raised</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base"/>
                      <a:r>
                        <a:rPr lang="en-US" sz="1400" b="1" dirty="0">
                          <a:solidFill>
                            <a:srgbClr val="FFFFFF"/>
                          </a:solidFill>
                          <a:effectLst/>
                          <a:latin typeface="Arial" panose="020B0604020202020204" pitchFamily="34" charset="0"/>
                        </a:rPr>
                        <a:t>%  of Total Funds Raised</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08018711"/>
                  </a:ext>
                </a:extLst>
              </a:tr>
              <a:tr h="342900">
                <a:tc>
                  <a:txBody>
                    <a:bodyPr/>
                    <a:lstStyle/>
                    <a:p>
                      <a:pPr algn="ctr" fontAlgn="base"/>
                      <a:r>
                        <a:rPr lang="en-US" sz="1400" b="1" cap="all">
                          <a:solidFill>
                            <a:srgbClr val="FFFFFF"/>
                          </a:solidFill>
                          <a:effectLst/>
                          <a:latin typeface="Arial" panose="020B0604020202020204" pitchFamily="34" charset="0"/>
                        </a:rPr>
                        <a:t>I</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tc>
                  <a:txBody>
                    <a:bodyPr/>
                    <a:lstStyle/>
                    <a:p>
                      <a:pPr algn="ctr" fontAlgn="base"/>
                      <a:r>
                        <a:rPr lang="en-US" sz="1400" b="1" dirty="0">
                          <a:solidFill>
                            <a:srgbClr val="FFFFFF"/>
                          </a:solidFill>
                          <a:effectLst/>
                          <a:latin typeface="Arial" panose="020B0604020202020204" pitchFamily="34" charset="0"/>
                        </a:rPr>
                        <a:t>$12,476,905</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tc>
                  <a:txBody>
                    <a:bodyPr/>
                    <a:lstStyle/>
                    <a:p>
                      <a:pPr algn="ctr" fontAlgn="base"/>
                      <a:r>
                        <a:rPr lang="en-US" sz="1400" b="1" dirty="0">
                          <a:solidFill>
                            <a:srgbClr val="FFFFFF"/>
                          </a:solidFill>
                          <a:effectLst/>
                          <a:latin typeface="Arial" panose="020B0604020202020204" pitchFamily="34" charset="0"/>
                        </a:rPr>
                        <a:t>17%</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extLst>
                  <a:ext uri="{0D108BD9-81ED-4DB2-BD59-A6C34878D82A}">
                    <a16:rowId xmlns:a16="http://schemas.microsoft.com/office/drawing/2014/main" val="3853120957"/>
                  </a:ext>
                </a:extLst>
              </a:tr>
              <a:tr h="342900">
                <a:tc>
                  <a:txBody>
                    <a:bodyPr/>
                    <a:lstStyle/>
                    <a:p>
                      <a:pPr algn="ctr" fontAlgn="base"/>
                      <a:r>
                        <a:rPr lang="en-US" sz="1400" b="1" cap="all">
                          <a:solidFill>
                            <a:srgbClr val="FFFFFF"/>
                          </a:solidFill>
                          <a:effectLst/>
                          <a:latin typeface="Arial" panose="020B0604020202020204" pitchFamily="34" charset="0"/>
                        </a:rPr>
                        <a:t>II</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tc>
                  <a:txBody>
                    <a:bodyPr/>
                    <a:lstStyle/>
                    <a:p>
                      <a:pPr algn="ctr" fontAlgn="base"/>
                      <a:r>
                        <a:rPr lang="en-US" sz="1400" b="1" dirty="0">
                          <a:solidFill>
                            <a:srgbClr val="FFFFFF"/>
                          </a:solidFill>
                          <a:effectLst/>
                          <a:latin typeface="Arial" panose="020B0604020202020204" pitchFamily="34" charset="0"/>
                        </a:rPr>
                        <a:t>$1,539,784</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tc>
                  <a:txBody>
                    <a:bodyPr/>
                    <a:lstStyle/>
                    <a:p>
                      <a:pPr algn="ctr" fontAlgn="base"/>
                      <a:r>
                        <a:rPr lang="en-US" sz="1400" b="1" dirty="0">
                          <a:solidFill>
                            <a:srgbClr val="FFFFFF"/>
                          </a:solidFill>
                          <a:effectLst/>
                          <a:latin typeface="Arial" panose="020B0604020202020204" pitchFamily="34" charset="0"/>
                        </a:rPr>
                        <a:t>2%</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extLst>
                  <a:ext uri="{0D108BD9-81ED-4DB2-BD59-A6C34878D82A}">
                    <a16:rowId xmlns:a16="http://schemas.microsoft.com/office/drawing/2014/main" val="1281322186"/>
                  </a:ext>
                </a:extLst>
              </a:tr>
              <a:tr h="342900">
                <a:tc>
                  <a:txBody>
                    <a:bodyPr/>
                    <a:lstStyle/>
                    <a:p>
                      <a:pPr algn="ctr" fontAlgn="base"/>
                      <a:r>
                        <a:rPr lang="en-US" sz="1400" b="1" cap="all">
                          <a:solidFill>
                            <a:srgbClr val="FFFFFF"/>
                          </a:solidFill>
                          <a:effectLst/>
                          <a:latin typeface="Arial" panose="020B0604020202020204" pitchFamily="34" charset="0"/>
                        </a:rPr>
                        <a:t>III</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tc>
                  <a:txBody>
                    <a:bodyPr/>
                    <a:lstStyle/>
                    <a:p>
                      <a:pPr algn="ctr" fontAlgn="base"/>
                      <a:r>
                        <a:rPr lang="en-US" sz="1400" b="1" dirty="0">
                          <a:solidFill>
                            <a:srgbClr val="FFFFFF"/>
                          </a:solidFill>
                          <a:effectLst/>
                          <a:latin typeface="Arial" panose="020B0604020202020204" pitchFamily="34" charset="0"/>
                        </a:rPr>
                        <a:t>$1,721948</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tc>
                  <a:txBody>
                    <a:bodyPr/>
                    <a:lstStyle/>
                    <a:p>
                      <a:pPr algn="ctr" fontAlgn="base"/>
                      <a:r>
                        <a:rPr lang="en-US" sz="1400" b="1" dirty="0">
                          <a:solidFill>
                            <a:srgbClr val="FFFFFF"/>
                          </a:solidFill>
                          <a:effectLst/>
                          <a:latin typeface="Arial" panose="020B0604020202020204" pitchFamily="34" charset="0"/>
                        </a:rPr>
                        <a:t>2%</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extLst>
                  <a:ext uri="{0D108BD9-81ED-4DB2-BD59-A6C34878D82A}">
                    <a16:rowId xmlns:a16="http://schemas.microsoft.com/office/drawing/2014/main" val="621833436"/>
                  </a:ext>
                </a:extLst>
              </a:tr>
              <a:tr h="342900">
                <a:tc>
                  <a:txBody>
                    <a:bodyPr/>
                    <a:lstStyle/>
                    <a:p>
                      <a:pPr algn="ctr" fontAlgn="base"/>
                      <a:r>
                        <a:rPr lang="en-US" sz="1400" b="1" cap="all">
                          <a:solidFill>
                            <a:srgbClr val="FFFFFF"/>
                          </a:solidFill>
                          <a:effectLst/>
                          <a:latin typeface="Arial" panose="020B0604020202020204" pitchFamily="34" charset="0"/>
                        </a:rPr>
                        <a:t>IV</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tc>
                  <a:txBody>
                    <a:bodyPr/>
                    <a:lstStyle/>
                    <a:p>
                      <a:pPr algn="ctr" fontAlgn="base"/>
                      <a:r>
                        <a:rPr lang="en-US" sz="1400" b="1" dirty="0">
                          <a:solidFill>
                            <a:srgbClr val="FFFFFF"/>
                          </a:solidFill>
                          <a:effectLst/>
                          <a:latin typeface="Arial" panose="020B0604020202020204" pitchFamily="34" charset="0"/>
                        </a:rPr>
                        <a:t>$9,800,630</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tc>
                  <a:txBody>
                    <a:bodyPr/>
                    <a:lstStyle/>
                    <a:p>
                      <a:pPr algn="ctr" fontAlgn="base"/>
                      <a:r>
                        <a:rPr lang="en-US" sz="1400" b="1" dirty="0">
                          <a:solidFill>
                            <a:srgbClr val="FFFFFF"/>
                          </a:solidFill>
                          <a:effectLst/>
                          <a:latin typeface="Arial" panose="020B0604020202020204" pitchFamily="34" charset="0"/>
                        </a:rPr>
                        <a:t>13%</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extLst>
                  <a:ext uri="{0D108BD9-81ED-4DB2-BD59-A6C34878D82A}">
                    <a16:rowId xmlns:a16="http://schemas.microsoft.com/office/drawing/2014/main" val="1651160881"/>
                  </a:ext>
                </a:extLst>
              </a:tr>
              <a:tr h="342900">
                <a:tc>
                  <a:txBody>
                    <a:bodyPr/>
                    <a:lstStyle/>
                    <a:p>
                      <a:pPr algn="ctr" fontAlgn="base"/>
                      <a:r>
                        <a:rPr lang="en-US" sz="1400" b="1" cap="all">
                          <a:solidFill>
                            <a:srgbClr val="FFFFFF"/>
                          </a:solidFill>
                          <a:effectLst/>
                          <a:latin typeface="Arial" panose="020B0604020202020204" pitchFamily="34" charset="0"/>
                        </a:rPr>
                        <a:t>V</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tc>
                  <a:txBody>
                    <a:bodyPr/>
                    <a:lstStyle/>
                    <a:p>
                      <a:pPr algn="ctr" fontAlgn="base"/>
                      <a:r>
                        <a:rPr lang="en-US" sz="1400" b="1" dirty="0">
                          <a:solidFill>
                            <a:srgbClr val="FFFFFF"/>
                          </a:solidFill>
                          <a:effectLst/>
                          <a:latin typeface="Arial" panose="020B0604020202020204" pitchFamily="34" charset="0"/>
                        </a:rPr>
                        <a:t>$36,806942</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tc>
                  <a:txBody>
                    <a:bodyPr/>
                    <a:lstStyle/>
                    <a:p>
                      <a:pPr algn="ctr" fontAlgn="base"/>
                      <a:r>
                        <a:rPr lang="en-US" sz="1400" b="1" dirty="0">
                          <a:solidFill>
                            <a:srgbClr val="FFFFFF"/>
                          </a:solidFill>
                          <a:effectLst/>
                          <a:latin typeface="Arial" panose="020B0604020202020204" pitchFamily="34" charset="0"/>
                        </a:rPr>
                        <a:t>49%</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extLst>
                  <a:ext uri="{0D108BD9-81ED-4DB2-BD59-A6C34878D82A}">
                    <a16:rowId xmlns:a16="http://schemas.microsoft.com/office/drawing/2014/main" val="858236900"/>
                  </a:ext>
                </a:extLst>
              </a:tr>
              <a:tr h="342900">
                <a:tc>
                  <a:txBody>
                    <a:bodyPr/>
                    <a:lstStyle/>
                    <a:p>
                      <a:pPr algn="ctr" fontAlgn="base"/>
                      <a:r>
                        <a:rPr lang="en-US" sz="1400" b="1" cap="all">
                          <a:solidFill>
                            <a:srgbClr val="FFFFFF"/>
                          </a:solidFill>
                          <a:effectLst/>
                          <a:latin typeface="Arial" panose="020B0604020202020204" pitchFamily="34" charset="0"/>
                        </a:rPr>
                        <a:t>VI</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tc>
                  <a:txBody>
                    <a:bodyPr/>
                    <a:lstStyle/>
                    <a:p>
                      <a:pPr algn="ctr" fontAlgn="base"/>
                      <a:r>
                        <a:rPr lang="en-US" sz="1400" b="1" dirty="0">
                          <a:solidFill>
                            <a:srgbClr val="FFFFFF"/>
                          </a:solidFill>
                          <a:effectLst/>
                          <a:latin typeface="Arial" panose="020B0604020202020204" pitchFamily="34" charset="0"/>
                        </a:rPr>
                        <a:t>$8,010,994</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tc>
                  <a:txBody>
                    <a:bodyPr/>
                    <a:lstStyle/>
                    <a:p>
                      <a:pPr algn="ctr" fontAlgn="base"/>
                      <a:r>
                        <a:rPr lang="en-US" sz="1400" b="1" dirty="0">
                          <a:solidFill>
                            <a:srgbClr val="FFFFFF"/>
                          </a:solidFill>
                          <a:effectLst/>
                          <a:latin typeface="Arial" panose="020B0604020202020204" pitchFamily="34" charset="0"/>
                        </a:rPr>
                        <a:t>11%</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extLst>
                  <a:ext uri="{0D108BD9-81ED-4DB2-BD59-A6C34878D82A}">
                    <a16:rowId xmlns:a16="http://schemas.microsoft.com/office/drawing/2014/main" val="1361229300"/>
                  </a:ext>
                </a:extLst>
              </a:tr>
              <a:tr h="342900">
                <a:tc>
                  <a:txBody>
                    <a:bodyPr/>
                    <a:lstStyle/>
                    <a:p>
                      <a:pPr algn="ctr" fontAlgn="base"/>
                      <a:r>
                        <a:rPr lang="en-US" sz="1400" b="1" cap="all">
                          <a:solidFill>
                            <a:srgbClr val="FFFFFF"/>
                          </a:solidFill>
                          <a:effectLst/>
                          <a:latin typeface="Arial" panose="020B0604020202020204" pitchFamily="34" charset="0"/>
                        </a:rPr>
                        <a:t>VII</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tc>
                  <a:txBody>
                    <a:bodyPr/>
                    <a:lstStyle/>
                    <a:p>
                      <a:pPr algn="ctr" fontAlgn="base"/>
                      <a:r>
                        <a:rPr lang="en-US" sz="1400" b="1" dirty="0">
                          <a:solidFill>
                            <a:srgbClr val="FFFFFF"/>
                          </a:solidFill>
                          <a:effectLst/>
                          <a:latin typeface="Arial" panose="020B0604020202020204" pitchFamily="34" charset="0"/>
                        </a:rPr>
                        <a:t>$1,476,347</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tc>
                  <a:txBody>
                    <a:bodyPr/>
                    <a:lstStyle/>
                    <a:p>
                      <a:pPr algn="ctr" fontAlgn="base"/>
                      <a:r>
                        <a:rPr lang="en-US" sz="1400" b="1" dirty="0">
                          <a:solidFill>
                            <a:srgbClr val="FFFFFF"/>
                          </a:solidFill>
                          <a:effectLst/>
                          <a:latin typeface="Arial" panose="020B0604020202020204" pitchFamily="34" charset="0"/>
                        </a:rPr>
                        <a:t>2%</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extLst>
                  <a:ext uri="{0D108BD9-81ED-4DB2-BD59-A6C34878D82A}">
                    <a16:rowId xmlns:a16="http://schemas.microsoft.com/office/drawing/2014/main" val="2544504061"/>
                  </a:ext>
                </a:extLst>
              </a:tr>
              <a:tr h="400050">
                <a:tc>
                  <a:txBody>
                    <a:bodyPr/>
                    <a:lstStyle/>
                    <a:p>
                      <a:pPr algn="ctr" fontAlgn="base"/>
                      <a:r>
                        <a:rPr lang="en-US" sz="1400" b="1" cap="all">
                          <a:solidFill>
                            <a:srgbClr val="FFFFFF"/>
                          </a:solidFill>
                          <a:effectLst/>
                          <a:latin typeface="Arial" panose="020B0604020202020204" pitchFamily="34" charset="0"/>
                        </a:rPr>
                        <a:t>VIII</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tc>
                  <a:txBody>
                    <a:bodyPr/>
                    <a:lstStyle/>
                    <a:p>
                      <a:pPr algn="ctr" fontAlgn="base"/>
                      <a:r>
                        <a:rPr lang="en-US" sz="1400" b="1" dirty="0">
                          <a:solidFill>
                            <a:srgbClr val="FFFFFF"/>
                          </a:solidFill>
                          <a:effectLst/>
                          <a:latin typeface="Arial" panose="020B0604020202020204" pitchFamily="34" charset="0"/>
                        </a:rPr>
                        <a:t>$1,011,497</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tc>
                  <a:txBody>
                    <a:bodyPr/>
                    <a:lstStyle/>
                    <a:p>
                      <a:pPr algn="ctr" fontAlgn="base"/>
                      <a:r>
                        <a:rPr lang="en-US" sz="1400" b="1" dirty="0">
                          <a:solidFill>
                            <a:srgbClr val="FFFFFF"/>
                          </a:solidFill>
                          <a:effectLst/>
                          <a:latin typeface="Arial" panose="020B0604020202020204" pitchFamily="34" charset="0"/>
                        </a:rPr>
                        <a:t>1%</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extLst>
                  <a:ext uri="{0D108BD9-81ED-4DB2-BD59-A6C34878D82A}">
                    <a16:rowId xmlns:a16="http://schemas.microsoft.com/office/drawing/2014/main" val="4009492974"/>
                  </a:ext>
                </a:extLst>
              </a:tr>
              <a:tr h="419100">
                <a:tc>
                  <a:txBody>
                    <a:bodyPr/>
                    <a:lstStyle/>
                    <a:p>
                      <a:pPr algn="ctr" fontAlgn="base"/>
                      <a:r>
                        <a:rPr lang="en-US" sz="1400" b="1" cap="all">
                          <a:solidFill>
                            <a:srgbClr val="FFFFFF"/>
                          </a:solidFill>
                          <a:effectLst/>
                          <a:latin typeface="Arial" panose="020B0604020202020204" pitchFamily="34" charset="0"/>
                        </a:rPr>
                        <a:t>Non-affiliated/</a:t>
                      </a:r>
                      <a:endParaRPr lang="en-US">
                        <a:solidFill>
                          <a:srgbClr val="33373B"/>
                        </a:solidFill>
                        <a:effectLst/>
                      </a:endParaRPr>
                    </a:p>
                    <a:p>
                      <a:pPr algn="ctr" fontAlgn="base"/>
                      <a:r>
                        <a:rPr lang="en-US" sz="1400" b="1" cap="all">
                          <a:solidFill>
                            <a:srgbClr val="FFFFFF"/>
                          </a:solidFill>
                          <a:effectLst/>
                          <a:latin typeface="Arial" panose="020B0604020202020204" pitchFamily="34" charset="0"/>
                        </a:rPr>
                        <a:t>Other</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tc>
                  <a:txBody>
                    <a:bodyPr/>
                    <a:lstStyle/>
                    <a:p>
                      <a:pPr algn="ctr" fontAlgn="base"/>
                      <a:r>
                        <a:rPr lang="en-US" sz="1400" b="1" dirty="0">
                          <a:solidFill>
                            <a:srgbClr val="FFFFFF"/>
                          </a:solidFill>
                          <a:effectLst/>
                          <a:latin typeface="Arial" panose="020B0604020202020204" pitchFamily="34" charset="0"/>
                        </a:rPr>
                        <a:t>$1,923,814</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tc>
                  <a:txBody>
                    <a:bodyPr/>
                    <a:lstStyle/>
                    <a:p>
                      <a:pPr algn="ctr" fontAlgn="base"/>
                      <a:r>
                        <a:rPr lang="en-US" sz="1400" b="1" dirty="0">
                          <a:solidFill>
                            <a:srgbClr val="FFFFFF"/>
                          </a:solidFill>
                          <a:effectLst/>
                          <a:latin typeface="Arial" panose="020B0604020202020204" pitchFamily="34" charset="0"/>
                        </a:rPr>
                        <a:t>3%</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844"/>
                    </a:solidFill>
                  </a:tcPr>
                </a:tc>
                <a:extLst>
                  <a:ext uri="{0D108BD9-81ED-4DB2-BD59-A6C34878D82A}">
                    <a16:rowId xmlns:a16="http://schemas.microsoft.com/office/drawing/2014/main" val="4293344495"/>
                  </a:ext>
                </a:extLst>
              </a:tr>
              <a:tr h="419100">
                <a:tc>
                  <a:txBody>
                    <a:bodyPr/>
                    <a:lstStyle/>
                    <a:p>
                      <a:pPr algn="ctr" fontAlgn="base"/>
                      <a:r>
                        <a:rPr lang="en-US" sz="1400" b="1" cap="all">
                          <a:solidFill>
                            <a:srgbClr val="FFFFFF"/>
                          </a:solidFill>
                          <a:effectLst/>
                          <a:latin typeface="Arial" panose="020B0604020202020204" pitchFamily="34" charset="0"/>
                        </a:rPr>
                        <a:t>TOTALS</a:t>
                      </a:r>
                      <a:endParaRPr lang="en-US">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tc>
                  <a:txBody>
                    <a:bodyPr/>
                    <a:lstStyle/>
                    <a:p>
                      <a:pPr algn="ctr" fontAlgn="base"/>
                      <a:r>
                        <a:rPr lang="en-US" sz="1400" b="1" dirty="0">
                          <a:solidFill>
                            <a:srgbClr val="FFFFFF"/>
                          </a:solidFill>
                          <a:effectLst/>
                          <a:latin typeface="Arial" panose="020B0604020202020204" pitchFamily="34" charset="0"/>
                        </a:rPr>
                        <a:t>$74,768,861</a:t>
                      </a:r>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tc>
                  <a:txBody>
                    <a:bodyPr/>
                    <a:lstStyle/>
                    <a:p>
                      <a:pPr algn="ctr" fontAlgn="base"/>
                      <a:endParaRPr lang="en-US" dirty="0">
                        <a:solidFill>
                          <a:srgbClr val="33373B"/>
                        </a:solidFill>
                        <a:effectLst/>
                      </a:endParaRPr>
                    </a:p>
                  </a:txBody>
                  <a:tcPr marL="68580" marR="685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536E"/>
                    </a:solidFill>
                  </a:tcPr>
                </a:tc>
                <a:extLst>
                  <a:ext uri="{0D108BD9-81ED-4DB2-BD59-A6C34878D82A}">
                    <a16:rowId xmlns:a16="http://schemas.microsoft.com/office/drawing/2014/main" val="2465999609"/>
                  </a:ext>
                </a:extLst>
              </a:tr>
            </a:tbl>
          </a:graphicData>
        </a:graphic>
      </p:graphicFrame>
    </p:spTree>
    <p:extLst>
      <p:ext uri="{BB962C8B-B14F-4D97-AF65-F5344CB8AC3E}">
        <p14:creationId xmlns:p14="http://schemas.microsoft.com/office/powerpoint/2010/main" val="2272791051"/>
      </p:ext>
    </p:extLst>
  </p:cSld>
  <p:clrMapOvr>
    <a:masterClrMapping/>
  </p:clrMapOvr>
</p:sld>
</file>

<file path=ppt/theme/theme1.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TotalTime>
  <Words>1537</Words>
  <Application>Microsoft Macintosh PowerPoint</Application>
  <PresentationFormat>Widescreen</PresentationFormat>
  <Paragraphs>376</Paragraphs>
  <Slides>14</Slides>
  <Notes>11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2" baseType="lpstr">
      <vt:lpstr>Aptos</vt:lpstr>
      <vt:lpstr>Arial</vt:lpstr>
      <vt:lpstr>Calibri</vt:lpstr>
      <vt:lpstr>Century Gothic</vt:lpstr>
      <vt:lpstr>Segoe UI Semibold</vt:lpstr>
      <vt:lpstr>ヒラギノ角ゴ Pro W3</vt:lpstr>
      <vt:lpstr>1_Office Theme</vt:lpstr>
      <vt:lpstr>Worksheet</vt:lpstr>
      <vt:lpstr>Welcome!  Bienvenue !</vt:lpstr>
      <vt:lpstr>PowerPoint Presentation</vt:lpstr>
      <vt:lpstr> </vt:lpstr>
      <vt:lpstr>CA IV Fundraising History &amp; Goals</vt:lpstr>
      <vt:lpstr>PowerPoint Presentation</vt:lpstr>
      <vt:lpstr>Constitutional Area 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lions@rettby.ch</dc:creator>
  <cp:lastModifiedBy>lions@rettby.ch</cp:lastModifiedBy>
  <cp:revision>3</cp:revision>
  <dcterms:created xsi:type="dcterms:W3CDTF">2024-09-16T06:01:34Z</dcterms:created>
  <dcterms:modified xsi:type="dcterms:W3CDTF">2024-10-03T08:43:43Z</dcterms:modified>
</cp:coreProperties>
</file>