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4" r:id="rId2"/>
  </p:sldMasterIdLst>
  <p:notesMasterIdLst>
    <p:notesMasterId r:id="rId11"/>
  </p:notesMasterIdLst>
  <p:sldIdLst>
    <p:sldId id="2147472436" r:id="rId3"/>
    <p:sldId id="2147472366" r:id="rId4"/>
    <p:sldId id="2147471974" r:id="rId5"/>
    <p:sldId id="2147472437" r:id="rId6"/>
    <p:sldId id="2147472430" r:id="rId7"/>
    <p:sldId id="2147472431" r:id="rId8"/>
    <p:sldId id="2147472438" r:id="rId9"/>
    <p:sldId id="21474724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94657"/>
  </p:normalViewPr>
  <p:slideViewPr>
    <p:cSldViewPr snapToGrid="0">
      <p:cViewPr varScale="1">
        <p:scale>
          <a:sx n="128" d="100"/>
          <a:sy n="128" d="100"/>
        </p:scale>
        <p:origin x="184" y="1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F1D46-E492-42A7-BB23-C28830CAF569}" type="doc">
      <dgm:prSet loTypeId="urn:microsoft.com/office/officeart/2005/8/layout/process1" loCatId="process" qsTypeId="urn:microsoft.com/office/officeart/2005/8/quickstyle/simple1" qsCatId="simple" csTypeId="urn:microsoft.com/office/officeart/2005/8/colors/accent1_2" csCatId="accent1" phldr="1"/>
      <dgm:spPr/>
    </dgm:pt>
    <dgm:pt modelId="{6F249884-A1DD-412C-9FB9-B674929447A2}">
      <dgm:prSet phldrT="[Text]"/>
      <dgm:spPr/>
      <dgm:t>
        <a:bodyPr/>
        <a:lstStyle/>
        <a:p>
          <a:r>
            <a:rPr lang="en-US" dirty="0"/>
            <a:t>Learning</a:t>
          </a:r>
        </a:p>
        <a:p>
          <a:r>
            <a:rPr lang="en-US" dirty="0"/>
            <a:t>(Head)</a:t>
          </a:r>
        </a:p>
      </dgm:t>
    </dgm:pt>
    <dgm:pt modelId="{BB71C526-7F13-4840-841F-64B22A057B43}" type="parTrans" cxnId="{BCAF56C1-7F7D-44C4-A305-D45DD4378E79}">
      <dgm:prSet/>
      <dgm:spPr/>
      <dgm:t>
        <a:bodyPr/>
        <a:lstStyle/>
        <a:p>
          <a:endParaRPr lang="en-US"/>
        </a:p>
      </dgm:t>
    </dgm:pt>
    <dgm:pt modelId="{C2C9E31C-BD7D-442C-B3C9-DDBE63C78F6C}" type="sibTrans" cxnId="{BCAF56C1-7F7D-44C4-A305-D45DD4378E79}">
      <dgm:prSet/>
      <dgm:spPr/>
      <dgm:t>
        <a:bodyPr/>
        <a:lstStyle/>
        <a:p>
          <a:endParaRPr lang="en-US"/>
        </a:p>
      </dgm:t>
    </dgm:pt>
    <dgm:pt modelId="{1B10C9F5-F873-4147-A0A3-17A244F7B25B}">
      <dgm:prSet phldrT="[Text]"/>
      <dgm:spPr/>
      <dgm:t>
        <a:bodyPr/>
        <a:lstStyle/>
        <a:p>
          <a:r>
            <a:rPr lang="en-US" dirty="0"/>
            <a:t>Trusting</a:t>
          </a:r>
        </a:p>
        <a:p>
          <a:r>
            <a:rPr lang="en-US" dirty="0"/>
            <a:t>(Heart)</a:t>
          </a:r>
        </a:p>
      </dgm:t>
    </dgm:pt>
    <dgm:pt modelId="{852A642B-E3FB-4321-95E7-366122B03D9F}" type="parTrans" cxnId="{DAA5B8F3-C6E1-4999-9D6A-C61144063B61}">
      <dgm:prSet/>
      <dgm:spPr/>
      <dgm:t>
        <a:bodyPr/>
        <a:lstStyle/>
        <a:p>
          <a:endParaRPr lang="en-US"/>
        </a:p>
      </dgm:t>
    </dgm:pt>
    <dgm:pt modelId="{67AAAD8E-7DE6-4A48-9624-1968EC99227B}" type="sibTrans" cxnId="{DAA5B8F3-C6E1-4999-9D6A-C61144063B61}">
      <dgm:prSet/>
      <dgm:spPr/>
      <dgm:t>
        <a:bodyPr/>
        <a:lstStyle/>
        <a:p>
          <a:endParaRPr lang="en-US"/>
        </a:p>
      </dgm:t>
    </dgm:pt>
    <dgm:pt modelId="{6E464FBC-300B-491D-B253-68636138D980}">
      <dgm:prSet phldrT="[Text]"/>
      <dgm:spPr/>
      <dgm:t>
        <a:bodyPr/>
        <a:lstStyle/>
        <a:p>
          <a:r>
            <a:rPr lang="en-US" dirty="0"/>
            <a:t>Engaging</a:t>
          </a:r>
        </a:p>
        <a:p>
          <a:r>
            <a:rPr lang="en-US" dirty="0"/>
            <a:t>(Hands)</a:t>
          </a:r>
        </a:p>
      </dgm:t>
    </dgm:pt>
    <dgm:pt modelId="{FC054F1E-97DB-4816-B112-4B69402BFFCC}" type="parTrans" cxnId="{45472B0A-4FD3-42D4-9275-61CA61F8CC31}">
      <dgm:prSet/>
      <dgm:spPr/>
      <dgm:t>
        <a:bodyPr/>
        <a:lstStyle/>
        <a:p>
          <a:endParaRPr lang="en-US"/>
        </a:p>
      </dgm:t>
    </dgm:pt>
    <dgm:pt modelId="{595E53A4-D82B-4441-B5FE-BB8457A7D582}" type="sibTrans" cxnId="{45472B0A-4FD3-42D4-9275-61CA61F8CC31}">
      <dgm:prSet/>
      <dgm:spPr/>
      <dgm:t>
        <a:bodyPr/>
        <a:lstStyle/>
        <a:p>
          <a:endParaRPr lang="en-US"/>
        </a:p>
      </dgm:t>
    </dgm:pt>
    <dgm:pt modelId="{89EF4E45-79D8-4D08-84A3-1E966A05AC15}" type="pres">
      <dgm:prSet presAssocID="{4ACF1D46-E492-42A7-BB23-C28830CAF569}" presName="Name0" presStyleCnt="0">
        <dgm:presLayoutVars>
          <dgm:dir/>
          <dgm:resizeHandles val="exact"/>
        </dgm:presLayoutVars>
      </dgm:prSet>
      <dgm:spPr/>
    </dgm:pt>
    <dgm:pt modelId="{181913DF-A0FD-4FDB-83DB-1429E4012585}" type="pres">
      <dgm:prSet presAssocID="{6F249884-A1DD-412C-9FB9-B674929447A2}" presName="node" presStyleLbl="node1" presStyleIdx="0" presStyleCnt="3">
        <dgm:presLayoutVars>
          <dgm:bulletEnabled val="1"/>
        </dgm:presLayoutVars>
      </dgm:prSet>
      <dgm:spPr/>
    </dgm:pt>
    <dgm:pt modelId="{F7A5292A-2249-4CAE-B604-F94A4A65C9B2}" type="pres">
      <dgm:prSet presAssocID="{C2C9E31C-BD7D-442C-B3C9-DDBE63C78F6C}" presName="sibTrans" presStyleLbl="sibTrans2D1" presStyleIdx="0" presStyleCnt="2"/>
      <dgm:spPr/>
    </dgm:pt>
    <dgm:pt modelId="{927F0B19-8D4B-45ED-9DFE-FA635F098951}" type="pres">
      <dgm:prSet presAssocID="{C2C9E31C-BD7D-442C-B3C9-DDBE63C78F6C}" presName="connectorText" presStyleLbl="sibTrans2D1" presStyleIdx="0" presStyleCnt="2"/>
      <dgm:spPr/>
    </dgm:pt>
    <dgm:pt modelId="{A5CC929E-C14F-41B4-AECC-EE2FDC7113A1}" type="pres">
      <dgm:prSet presAssocID="{1B10C9F5-F873-4147-A0A3-17A244F7B25B}" presName="node" presStyleLbl="node1" presStyleIdx="1" presStyleCnt="3">
        <dgm:presLayoutVars>
          <dgm:bulletEnabled val="1"/>
        </dgm:presLayoutVars>
      </dgm:prSet>
      <dgm:spPr/>
    </dgm:pt>
    <dgm:pt modelId="{AB45F2B2-15A8-49E5-A11A-C73EC6D90D6D}" type="pres">
      <dgm:prSet presAssocID="{67AAAD8E-7DE6-4A48-9624-1968EC99227B}" presName="sibTrans" presStyleLbl="sibTrans2D1" presStyleIdx="1" presStyleCnt="2"/>
      <dgm:spPr/>
    </dgm:pt>
    <dgm:pt modelId="{14163B2F-EDA6-4C31-A4FE-8681BF9690EE}" type="pres">
      <dgm:prSet presAssocID="{67AAAD8E-7DE6-4A48-9624-1968EC99227B}" presName="connectorText" presStyleLbl="sibTrans2D1" presStyleIdx="1" presStyleCnt="2"/>
      <dgm:spPr/>
    </dgm:pt>
    <dgm:pt modelId="{55AD4584-645E-42FD-BD3A-0E425A02B1C4}" type="pres">
      <dgm:prSet presAssocID="{6E464FBC-300B-491D-B253-68636138D980}" presName="node" presStyleLbl="node1" presStyleIdx="2" presStyleCnt="3">
        <dgm:presLayoutVars>
          <dgm:bulletEnabled val="1"/>
        </dgm:presLayoutVars>
      </dgm:prSet>
      <dgm:spPr/>
    </dgm:pt>
  </dgm:ptLst>
  <dgm:cxnLst>
    <dgm:cxn modelId="{45472B0A-4FD3-42D4-9275-61CA61F8CC31}" srcId="{4ACF1D46-E492-42A7-BB23-C28830CAF569}" destId="{6E464FBC-300B-491D-B253-68636138D980}" srcOrd="2" destOrd="0" parTransId="{FC054F1E-97DB-4816-B112-4B69402BFFCC}" sibTransId="{595E53A4-D82B-4441-B5FE-BB8457A7D582}"/>
    <dgm:cxn modelId="{6D5B9050-C879-4F29-BDE2-E20B3F5DA75C}" type="presOf" srcId="{C2C9E31C-BD7D-442C-B3C9-DDBE63C78F6C}" destId="{F7A5292A-2249-4CAE-B604-F94A4A65C9B2}" srcOrd="0" destOrd="0" presId="urn:microsoft.com/office/officeart/2005/8/layout/process1"/>
    <dgm:cxn modelId="{F4F10D55-17CE-4615-9A13-C7C18EAFEE46}" type="presOf" srcId="{4ACF1D46-E492-42A7-BB23-C28830CAF569}" destId="{89EF4E45-79D8-4D08-84A3-1E966A05AC15}" srcOrd="0" destOrd="0" presId="urn:microsoft.com/office/officeart/2005/8/layout/process1"/>
    <dgm:cxn modelId="{50654B58-9685-4536-AFA8-93507AF41162}" type="presOf" srcId="{67AAAD8E-7DE6-4A48-9624-1968EC99227B}" destId="{AB45F2B2-15A8-49E5-A11A-C73EC6D90D6D}" srcOrd="0" destOrd="0" presId="urn:microsoft.com/office/officeart/2005/8/layout/process1"/>
    <dgm:cxn modelId="{F80EF158-3A9C-4477-B46E-20121F3FD09F}" type="presOf" srcId="{6E464FBC-300B-491D-B253-68636138D980}" destId="{55AD4584-645E-42FD-BD3A-0E425A02B1C4}" srcOrd="0" destOrd="0" presId="urn:microsoft.com/office/officeart/2005/8/layout/process1"/>
    <dgm:cxn modelId="{B3AFF15C-7A08-46AD-9EF4-503E2A28BE40}" type="presOf" srcId="{67AAAD8E-7DE6-4A48-9624-1968EC99227B}" destId="{14163B2F-EDA6-4C31-A4FE-8681BF9690EE}" srcOrd="1" destOrd="0" presId="urn:microsoft.com/office/officeart/2005/8/layout/process1"/>
    <dgm:cxn modelId="{100D7860-E071-47DC-AC49-A801C4DEC4CE}" type="presOf" srcId="{6F249884-A1DD-412C-9FB9-B674929447A2}" destId="{181913DF-A0FD-4FDB-83DB-1429E4012585}" srcOrd="0" destOrd="0" presId="urn:microsoft.com/office/officeart/2005/8/layout/process1"/>
    <dgm:cxn modelId="{D4AB9E74-407B-4F8B-B023-1407F8C8067B}" type="presOf" srcId="{1B10C9F5-F873-4147-A0A3-17A244F7B25B}" destId="{A5CC929E-C14F-41B4-AECC-EE2FDC7113A1}" srcOrd="0" destOrd="0" presId="urn:microsoft.com/office/officeart/2005/8/layout/process1"/>
    <dgm:cxn modelId="{BE254FA7-AFEF-4609-A3DB-E80408A9EF2C}" type="presOf" srcId="{C2C9E31C-BD7D-442C-B3C9-DDBE63C78F6C}" destId="{927F0B19-8D4B-45ED-9DFE-FA635F098951}" srcOrd="1" destOrd="0" presId="urn:microsoft.com/office/officeart/2005/8/layout/process1"/>
    <dgm:cxn modelId="{BCAF56C1-7F7D-44C4-A305-D45DD4378E79}" srcId="{4ACF1D46-E492-42A7-BB23-C28830CAF569}" destId="{6F249884-A1DD-412C-9FB9-B674929447A2}" srcOrd="0" destOrd="0" parTransId="{BB71C526-7F13-4840-841F-64B22A057B43}" sibTransId="{C2C9E31C-BD7D-442C-B3C9-DDBE63C78F6C}"/>
    <dgm:cxn modelId="{DAA5B8F3-C6E1-4999-9D6A-C61144063B61}" srcId="{4ACF1D46-E492-42A7-BB23-C28830CAF569}" destId="{1B10C9F5-F873-4147-A0A3-17A244F7B25B}" srcOrd="1" destOrd="0" parTransId="{852A642B-E3FB-4321-95E7-366122B03D9F}" sibTransId="{67AAAD8E-7DE6-4A48-9624-1968EC99227B}"/>
    <dgm:cxn modelId="{AE7AA4D4-529D-4B73-BFFE-9232E8A55503}" type="presParOf" srcId="{89EF4E45-79D8-4D08-84A3-1E966A05AC15}" destId="{181913DF-A0FD-4FDB-83DB-1429E4012585}" srcOrd="0" destOrd="0" presId="urn:microsoft.com/office/officeart/2005/8/layout/process1"/>
    <dgm:cxn modelId="{50EE7075-D745-497E-88DA-5A3289FCA13E}" type="presParOf" srcId="{89EF4E45-79D8-4D08-84A3-1E966A05AC15}" destId="{F7A5292A-2249-4CAE-B604-F94A4A65C9B2}" srcOrd="1" destOrd="0" presId="urn:microsoft.com/office/officeart/2005/8/layout/process1"/>
    <dgm:cxn modelId="{3C54D73C-9E1E-489A-B3B9-9717B2611757}" type="presParOf" srcId="{F7A5292A-2249-4CAE-B604-F94A4A65C9B2}" destId="{927F0B19-8D4B-45ED-9DFE-FA635F098951}" srcOrd="0" destOrd="0" presId="urn:microsoft.com/office/officeart/2005/8/layout/process1"/>
    <dgm:cxn modelId="{F5EAAF72-0B69-4B62-BF66-D70F5BA7E7CA}" type="presParOf" srcId="{89EF4E45-79D8-4D08-84A3-1E966A05AC15}" destId="{A5CC929E-C14F-41B4-AECC-EE2FDC7113A1}" srcOrd="2" destOrd="0" presId="urn:microsoft.com/office/officeart/2005/8/layout/process1"/>
    <dgm:cxn modelId="{3C99664D-1339-4CC9-8EDA-CF6B9E608CA7}" type="presParOf" srcId="{89EF4E45-79D8-4D08-84A3-1E966A05AC15}" destId="{AB45F2B2-15A8-49E5-A11A-C73EC6D90D6D}" srcOrd="3" destOrd="0" presId="urn:microsoft.com/office/officeart/2005/8/layout/process1"/>
    <dgm:cxn modelId="{AE26C4E6-1354-44CC-A121-1D116D3A398D}" type="presParOf" srcId="{AB45F2B2-15A8-49E5-A11A-C73EC6D90D6D}" destId="{14163B2F-EDA6-4C31-A4FE-8681BF9690EE}" srcOrd="0" destOrd="0" presId="urn:microsoft.com/office/officeart/2005/8/layout/process1"/>
    <dgm:cxn modelId="{E2356FE8-1780-4B4E-9DFF-723F7E0DF9D6}" type="presParOf" srcId="{89EF4E45-79D8-4D08-84A3-1E966A05AC15}" destId="{55AD4584-645E-42FD-BD3A-0E425A02B1C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CF1D46-E492-42A7-BB23-C28830CAF569}" type="doc">
      <dgm:prSet loTypeId="urn:microsoft.com/office/officeart/2005/8/layout/process1" loCatId="process" qsTypeId="urn:microsoft.com/office/officeart/2005/8/quickstyle/simple1" qsCatId="simple" csTypeId="urn:microsoft.com/office/officeart/2005/8/colors/accent1_2" csCatId="accent1" phldr="1"/>
      <dgm:spPr/>
    </dgm:pt>
    <dgm:pt modelId="{6F249884-A1DD-412C-9FB9-B674929447A2}">
      <dgm:prSet phldrT="[Text]"/>
      <dgm:spPr/>
      <dgm:t>
        <a:bodyPr/>
        <a:lstStyle/>
        <a:p>
          <a:r>
            <a:rPr lang="en-US" dirty="0"/>
            <a:t>Learning</a:t>
          </a:r>
        </a:p>
        <a:p>
          <a:r>
            <a:rPr lang="en-US" dirty="0"/>
            <a:t>(Head)</a:t>
          </a:r>
        </a:p>
      </dgm:t>
    </dgm:pt>
    <dgm:pt modelId="{BB71C526-7F13-4840-841F-64B22A057B43}" type="parTrans" cxnId="{BCAF56C1-7F7D-44C4-A305-D45DD4378E79}">
      <dgm:prSet/>
      <dgm:spPr/>
      <dgm:t>
        <a:bodyPr/>
        <a:lstStyle/>
        <a:p>
          <a:endParaRPr lang="en-US"/>
        </a:p>
      </dgm:t>
    </dgm:pt>
    <dgm:pt modelId="{C2C9E31C-BD7D-442C-B3C9-DDBE63C78F6C}" type="sibTrans" cxnId="{BCAF56C1-7F7D-44C4-A305-D45DD4378E79}">
      <dgm:prSet/>
      <dgm:spPr/>
      <dgm:t>
        <a:bodyPr/>
        <a:lstStyle/>
        <a:p>
          <a:endParaRPr lang="en-US"/>
        </a:p>
      </dgm:t>
    </dgm:pt>
    <dgm:pt modelId="{1B10C9F5-F873-4147-A0A3-17A244F7B25B}">
      <dgm:prSet phldrT="[Text]"/>
      <dgm:spPr/>
      <dgm:t>
        <a:bodyPr/>
        <a:lstStyle/>
        <a:p>
          <a:r>
            <a:rPr lang="en-US" dirty="0"/>
            <a:t>Trusting</a:t>
          </a:r>
        </a:p>
        <a:p>
          <a:r>
            <a:rPr lang="en-US" dirty="0"/>
            <a:t>(Heart)</a:t>
          </a:r>
        </a:p>
      </dgm:t>
    </dgm:pt>
    <dgm:pt modelId="{852A642B-E3FB-4321-95E7-366122B03D9F}" type="parTrans" cxnId="{DAA5B8F3-C6E1-4999-9D6A-C61144063B61}">
      <dgm:prSet/>
      <dgm:spPr/>
      <dgm:t>
        <a:bodyPr/>
        <a:lstStyle/>
        <a:p>
          <a:endParaRPr lang="en-US"/>
        </a:p>
      </dgm:t>
    </dgm:pt>
    <dgm:pt modelId="{67AAAD8E-7DE6-4A48-9624-1968EC99227B}" type="sibTrans" cxnId="{DAA5B8F3-C6E1-4999-9D6A-C61144063B61}">
      <dgm:prSet/>
      <dgm:spPr/>
      <dgm:t>
        <a:bodyPr/>
        <a:lstStyle/>
        <a:p>
          <a:endParaRPr lang="en-US"/>
        </a:p>
      </dgm:t>
    </dgm:pt>
    <dgm:pt modelId="{6E464FBC-300B-491D-B253-68636138D980}">
      <dgm:prSet phldrT="[Text]"/>
      <dgm:spPr/>
      <dgm:t>
        <a:bodyPr/>
        <a:lstStyle/>
        <a:p>
          <a:r>
            <a:rPr lang="en-US" dirty="0"/>
            <a:t>Engaging</a:t>
          </a:r>
        </a:p>
        <a:p>
          <a:r>
            <a:rPr lang="en-US" dirty="0"/>
            <a:t>(Hands)</a:t>
          </a:r>
        </a:p>
      </dgm:t>
    </dgm:pt>
    <dgm:pt modelId="{FC054F1E-97DB-4816-B112-4B69402BFFCC}" type="parTrans" cxnId="{45472B0A-4FD3-42D4-9275-61CA61F8CC31}">
      <dgm:prSet/>
      <dgm:spPr/>
      <dgm:t>
        <a:bodyPr/>
        <a:lstStyle/>
        <a:p>
          <a:endParaRPr lang="en-US"/>
        </a:p>
      </dgm:t>
    </dgm:pt>
    <dgm:pt modelId="{595E53A4-D82B-4441-B5FE-BB8457A7D582}" type="sibTrans" cxnId="{45472B0A-4FD3-42D4-9275-61CA61F8CC31}">
      <dgm:prSet/>
      <dgm:spPr/>
      <dgm:t>
        <a:bodyPr/>
        <a:lstStyle/>
        <a:p>
          <a:endParaRPr lang="en-US"/>
        </a:p>
      </dgm:t>
    </dgm:pt>
    <dgm:pt modelId="{89EF4E45-79D8-4D08-84A3-1E966A05AC15}" type="pres">
      <dgm:prSet presAssocID="{4ACF1D46-E492-42A7-BB23-C28830CAF569}" presName="Name0" presStyleCnt="0">
        <dgm:presLayoutVars>
          <dgm:dir/>
          <dgm:resizeHandles val="exact"/>
        </dgm:presLayoutVars>
      </dgm:prSet>
      <dgm:spPr/>
    </dgm:pt>
    <dgm:pt modelId="{181913DF-A0FD-4FDB-83DB-1429E4012585}" type="pres">
      <dgm:prSet presAssocID="{6F249884-A1DD-412C-9FB9-B674929447A2}" presName="node" presStyleLbl="node1" presStyleIdx="0" presStyleCnt="3" custLinFactNeighborY="-31713">
        <dgm:presLayoutVars>
          <dgm:bulletEnabled val="1"/>
        </dgm:presLayoutVars>
      </dgm:prSet>
      <dgm:spPr/>
    </dgm:pt>
    <dgm:pt modelId="{F7A5292A-2249-4CAE-B604-F94A4A65C9B2}" type="pres">
      <dgm:prSet presAssocID="{C2C9E31C-BD7D-442C-B3C9-DDBE63C78F6C}" presName="sibTrans" presStyleLbl="sibTrans2D1" presStyleIdx="0" presStyleCnt="2"/>
      <dgm:spPr/>
    </dgm:pt>
    <dgm:pt modelId="{927F0B19-8D4B-45ED-9DFE-FA635F098951}" type="pres">
      <dgm:prSet presAssocID="{C2C9E31C-BD7D-442C-B3C9-DDBE63C78F6C}" presName="connectorText" presStyleLbl="sibTrans2D1" presStyleIdx="0" presStyleCnt="2"/>
      <dgm:spPr/>
    </dgm:pt>
    <dgm:pt modelId="{A5CC929E-C14F-41B4-AECC-EE2FDC7113A1}" type="pres">
      <dgm:prSet presAssocID="{1B10C9F5-F873-4147-A0A3-17A244F7B25B}" presName="node" presStyleLbl="node1" presStyleIdx="1" presStyleCnt="3" custLinFactNeighborY="-31713">
        <dgm:presLayoutVars>
          <dgm:bulletEnabled val="1"/>
        </dgm:presLayoutVars>
      </dgm:prSet>
      <dgm:spPr/>
    </dgm:pt>
    <dgm:pt modelId="{AB45F2B2-15A8-49E5-A11A-C73EC6D90D6D}" type="pres">
      <dgm:prSet presAssocID="{67AAAD8E-7DE6-4A48-9624-1968EC99227B}" presName="sibTrans" presStyleLbl="sibTrans2D1" presStyleIdx="1" presStyleCnt="2"/>
      <dgm:spPr/>
    </dgm:pt>
    <dgm:pt modelId="{14163B2F-EDA6-4C31-A4FE-8681BF9690EE}" type="pres">
      <dgm:prSet presAssocID="{67AAAD8E-7DE6-4A48-9624-1968EC99227B}" presName="connectorText" presStyleLbl="sibTrans2D1" presStyleIdx="1" presStyleCnt="2"/>
      <dgm:spPr/>
    </dgm:pt>
    <dgm:pt modelId="{55AD4584-645E-42FD-BD3A-0E425A02B1C4}" type="pres">
      <dgm:prSet presAssocID="{6E464FBC-300B-491D-B253-68636138D980}" presName="node" presStyleLbl="node1" presStyleIdx="2" presStyleCnt="3" custLinFactNeighborY="-31713">
        <dgm:presLayoutVars>
          <dgm:bulletEnabled val="1"/>
        </dgm:presLayoutVars>
      </dgm:prSet>
      <dgm:spPr/>
    </dgm:pt>
  </dgm:ptLst>
  <dgm:cxnLst>
    <dgm:cxn modelId="{45472B0A-4FD3-42D4-9275-61CA61F8CC31}" srcId="{4ACF1D46-E492-42A7-BB23-C28830CAF569}" destId="{6E464FBC-300B-491D-B253-68636138D980}" srcOrd="2" destOrd="0" parTransId="{FC054F1E-97DB-4816-B112-4B69402BFFCC}" sibTransId="{595E53A4-D82B-4441-B5FE-BB8457A7D582}"/>
    <dgm:cxn modelId="{6D5B9050-C879-4F29-BDE2-E20B3F5DA75C}" type="presOf" srcId="{C2C9E31C-BD7D-442C-B3C9-DDBE63C78F6C}" destId="{F7A5292A-2249-4CAE-B604-F94A4A65C9B2}" srcOrd="0" destOrd="0" presId="urn:microsoft.com/office/officeart/2005/8/layout/process1"/>
    <dgm:cxn modelId="{F4F10D55-17CE-4615-9A13-C7C18EAFEE46}" type="presOf" srcId="{4ACF1D46-E492-42A7-BB23-C28830CAF569}" destId="{89EF4E45-79D8-4D08-84A3-1E966A05AC15}" srcOrd="0" destOrd="0" presId="urn:microsoft.com/office/officeart/2005/8/layout/process1"/>
    <dgm:cxn modelId="{50654B58-9685-4536-AFA8-93507AF41162}" type="presOf" srcId="{67AAAD8E-7DE6-4A48-9624-1968EC99227B}" destId="{AB45F2B2-15A8-49E5-A11A-C73EC6D90D6D}" srcOrd="0" destOrd="0" presId="urn:microsoft.com/office/officeart/2005/8/layout/process1"/>
    <dgm:cxn modelId="{F80EF158-3A9C-4477-B46E-20121F3FD09F}" type="presOf" srcId="{6E464FBC-300B-491D-B253-68636138D980}" destId="{55AD4584-645E-42FD-BD3A-0E425A02B1C4}" srcOrd="0" destOrd="0" presId="urn:microsoft.com/office/officeart/2005/8/layout/process1"/>
    <dgm:cxn modelId="{B3AFF15C-7A08-46AD-9EF4-503E2A28BE40}" type="presOf" srcId="{67AAAD8E-7DE6-4A48-9624-1968EC99227B}" destId="{14163B2F-EDA6-4C31-A4FE-8681BF9690EE}" srcOrd="1" destOrd="0" presId="urn:microsoft.com/office/officeart/2005/8/layout/process1"/>
    <dgm:cxn modelId="{100D7860-E071-47DC-AC49-A801C4DEC4CE}" type="presOf" srcId="{6F249884-A1DD-412C-9FB9-B674929447A2}" destId="{181913DF-A0FD-4FDB-83DB-1429E4012585}" srcOrd="0" destOrd="0" presId="urn:microsoft.com/office/officeart/2005/8/layout/process1"/>
    <dgm:cxn modelId="{D4AB9E74-407B-4F8B-B023-1407F8C8067B}" type="presOf" srcId="{1B10C9F5-F873-4147-A0A3-17A244F7B25B}" destId="{A5CC929E-C14F-41B4-AECC-EE2FDC7113A1}" srcOrd="0" destOrd="0" presId="urn:microsoft.com/office/officeart/2005/8/layout/process1"/>
    <dgm:cxn modelId="{BE254FA7-AFEF-4609-A3DB-E80408A9EF2C}" type="presOf" srcId="{C2C9E31C-BD7D-442C-B3C9-DDBE63C78F6C}" destId="{927F0B19-8D4B-45ED-9DFE-FA635F098951}" srcOrd="1" destOrd="0" presId="urn:microsoft.com/office/officeart/2005/8/layout/process1"/>
    <dgm:cxn modelId="{BCAF56C1-7F7D-44C4-A305-D45DD4378E79}" srcId="{4ACF1D46-E492-42A7-BB23-C28830CAF569}" destId="{6F249884-A1DD-412C-9FB9-B674929447A2}" srcOrd="0" destOrd="0" parTransId="{BB71C526-7F13-4840-841F-64B22A057B43}" sibTransId="{C2C9E31C-BD7D-442C-B3C9-DDBE63C78F6C}"/>
    <dgm:cxn modelId="{DAA5B8F3-C6E1-4999-9D6A-C61144063B61}" srcId="{4ACF1D46-E492-42A7-BB23-C28830CAF569}" destId="{1B10C9F5-F873-4147-A0A3-17A244F7B25B}" srcOrd="1" destOrd="0" parTransId="{852A642B-E3FB-4321-95E7-366122B03D9F}" sibTransId="{67AAAD8E-7DE6-4A48-9624-1968EC99227B}"/>
    <dgm:cxn modelId="{AE7AA4D4-529D-4B73-BFFE-9232E8A55503}" type="presParOf" srcId="{89EF4E45-79D8-4D08-84A3-1E966A05AC15}" destId="{181913DF-A0FD-4FDB-83DB-1429E4012585}" srcOrd="0" destOrd="0" presId="urn:microsoft.com/office/officeart/2005/8/layout/process1"/>
    <dgm:cxn modelId="{50EE7075-D745-497E-88DA-5A3289FCA13E}" type="presParOf" srcId="{89EF4E45-79D8-4D08-84A3-1E966A05AC15}" destId="{F7A5292A-2249-4CAE-B604-F94A4A65C9B2}" srcOrd="1" destOrd="0" presId="urn:microsoft.com/office/officeart/2005/8/layout/process1"/>
    <dgm:cxn modelId="{3C54D73C-9E1E-489A-B3B9-9717B2611757}" type="presParOf" srcId="{F7A5292A-2249-4CAE-B604-F94A4A65C9B2}" destId="{927F0B19-8D4B-45ED-9DFE-FA635F098951}" srcOrd="0" destOrd="0" presId="urn:microsoft.com/office/officeart/2005/8/layout/process1"/>
    <dgm:cxn modelId="{F5EAAF72-0B69-4B62-BF66-D70F5BA7E7CA}" type="presParOf" srcId="{89EF4E45-79D8-4D08-84A3-1E966A05AC15}" destId="{A5CC929E-C14F-41B4-AECC-EE2FDC7113A1}" srcOrd="2" destOrd="0" presId="urn:microsoft.com/office/officeart/2005/8/layout/process1"/>
    <dgm:cxn modelId="{3C99664D-1339-4CC9-8EDA-CF6B9E608CA7}" type="presParOf" srcId="{89EF4E45-79D8-4D08-84A3-1E966A05AC15}" destId="{AB45F2B2-15A8-49E5-A11A-C73EC6D90D6D}" srcOrd="3" destOrd="0" presId="urn:microsoft.com/office/officeart/2005/8/layout/process1"/>
    <dgm:cxn modelId="{AE26C4E6-1354-44CC-A121-1D116D3A398D}" type="presParOf" srcId="{AB45F2B2-15A8-49E5-A11A-C73EC6D90D6D}" destId="{14163B2F-EDA6-4C31-A4FE-8681BF9690EE}" srcOrd="0" destOrd="0" presId="urn:microsoft.com/office/officeart/2005/8/layout/process1"/>
    <dgm:cxn modelId="{E2356FE8-1780-4B4E-9DFF-723F7E0DF9D6}" type="presParOf" srcId="{89EF4E45-79D8-4D08-84A3-1E966A05AC15}" destId="{55AD4584-645E-42FD-BD3A-0E425A02B1C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913DF-A0FD-4FDB-83DB-1429E4012585}">
      <dsp:nvSpPr>
        <dsp:cNvPr id="0" name=""/>
        <dsp:cNvSpPr/>
      </dsp:nvSpPr>
      <dsp:spPr>
        <a:xfrm>
          <a:off x="8290" y="2221884"/>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Learning</a:t>
          </a:r>
        </a:p>
        <a:p>
          <a:pPr marL="0" lvl="0" indent="0" algn="ctr" defTabSz="1511300">
            <a:lnSpc>
              <a:spcPct val="90000"/>
            </a:lnSpc>
            <a:spcBef>
              <a:spcPct val="0"/>
            </a:spcBef>
            <a:spcAft>
              <a:spcPct val="35000"/>
            </a:spcAft>
            <a:buNone/>
          </a:pPr>
          <a:r>
            <a:rPr lang="en-US" sz="3400" kern="1200" dirty="0"/>
            <a:t>(Head)</a:t>
          </a:r>
        </a:p>
      </dsp:txBody>
      <dsp:txXfrm>
        <a:off x="51835" y="2265429"/>
        <a:ext cx="2390819" cy="1399655"/>
      </dsp:txXfrm>
    </dsp:sp>
    <dsp:sp modelId="{F7A5292A-2249-4CAE-B604-F94A4A65C9B2}">
      <dsp:nvSpPr>
        <dsp:cNvPr id="0" name=""/>
        <dsp:cNvSpPr/>
      </dsp:nvSpPr>
      <dsp:spPr>
        <a:xfrm>
          <a:off x="2733990" y="2657996"/>
          <a:ext cx="525316" cy="6145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733990" y="2780900"/>
        <a:ext cx="367721" cy="368713"/>
      </dsp:txXfrm>
    </dsp:sp>
    <dsp:sp modelId="{A5CC929E-C14F-41B4-AECC-EE2FDC7113A1}">
      <dsp:nvSpPr>
        <dsp:cNvPr id="0" name=""/>
        <dsp:cNvSpPr/>
      </dsp:nvSpPr>
      <dsp:spPr>
        <a:xfrm>
          <a:off x="3477363" y="2221884"/>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Trusting</a:t>
          </a:r>
        </a:p>
        <a:p>
          <a:pPr marL="0" lvl="0" indent="0" algn="ctr" defTabSz="1511300">
            <a:lnSpc>
              <a:spcPct val="90000"/>
            </a:lnSpc>
            <a:spcBef>
              <a:spcPct val="0"/>
            </a:spcBef>
            <a:spcAft>
              <a:spcPct val="35000"/>
            </a:spcAft>
            <a:buNone/>
          </a:pPr>
          <a:r>
            <a:rPr lang="en-US" sz="3400" kern="1200" dirty="0"/>
            <a:t>(Heart)</a:t>
          </a:r>
        </a:p>
      </dsp:txBody>
      <dsp:txXfrm>
        <a:off x="3520908" y="2265429"/>
        <a:ext cx="2390819" cy="1399655"/>
      </dsp:txXfrm>
    </dsp:sp>
    <dsp:sp modelId="{AB45F2B2-15A8-49E5-A11A-C73EC6D90D6D}">
      <dsp:nvSpPr>
        <dsp:cNvPr id="0" name=""/>
        <dsp:cNvSpPr/>
      </dsp:nvSpPr>
      <dsp:spPr>
        <a:xfrm>
          <a:off x="6203063" y="2657996"/>
          <a:ext cx="525316" cy="6145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203063" y="2780900"/>
        <a:ext cx="367721" cy="368713"/>
      </dsp:txXfrm>
    </dsp:sp>
    <dsp:sp modelId="{55AD4584-645E-42FD-BD3A-0E425A02B1C4}">
      <dsp:nvSpPr>
        <dsp:cNvPr id="0" name=""/>
        <dsp:cNvSpPr/>
      </dsp:nvSpPr>
      <dsp:spPr>
        <a:xfrm>
          <a:off x="6946436" y="2221884"/>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Engaging</a:t>
          </a:r>
        </a:p>
        <a:p>
          <a:pPr marL="0" lvl="0" indent="0" algn="ctr" defTabSz="1511300">
            <a:lnSpc>
              <a:spcPct val="90000"/>
            </a:lnSpc>
            <a:spcBef>
              <a:spcPct val="0"/>
            </a:spcBef>
            <a:spcAft>
              <a:spcPct val="35000"/>
            </a:spcAft>
            <a:buNone/>
          </a:pPr>
          <a:r>
            <a:rPr lang="en-US" sz="3400" kern="1200" dirty="0"/>
            <a:t>(Hands)</a:t>
          </a:r>
        </a:p>
      </dsp:txBody>
      <dsp:txXfrm>
        <a:off x="6989981" y="2265429"/>
        <a:ext cx="2390819" cy="1399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913DF-A0FD-4FDB-83DB-1429E4012585}">
      <dsp:nvSpPr>
        <dsp:cNvPr id="0" name=""/>
        <dsp:cNvSpPr/>
      </dsp:nvSpPr>
      <dsp:spPr>
        <a:xfrm>
          <a:off x="8290" y="1750393"/>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Learning</a:t>
          </a:r>
        </a:p>
        <a:p>
          <a:pPr marL="0" lvl="0" indent="0" algn="ctr" defTabSz="1511300">
            <a:lnSpc>
              <a:spcPct val="90000"/>
            </a:lnSpc>
            <a:spcBef>
              <a:spcPct val="0"/>
            </a:spcBef>
            <a:spcAft>
              <a:spcPct val="35000"/>
            </a:spcAft>
            <a:buNone/>
          </a:pPr>
          <a:r>
            <a:rPr lang="en-US" sz="3400" kern="1200" dirty="0"/>
            <a:t>(Head)</a:t>
          </a:r>
        </a:p>
      </dsp:txBody>
      <dsp:txXfrm>
        <a:off x="51835" y="1793938"/>
        <a:ext cx="2390819" cy="1399655"/>
      </dsp:txXfrm>
    </dsp:sp>
    <dsp:sp modelId="{F7A5292A-2249-4CAE-B604-F94A4A65C9B2}">
      <dsp:nvSpPr>
        <dsp:cNvPr id="0" name=""/>
        <dsp:cNvSpPr/>
      </dsp:nvSpPr>
      <dsp:spPr>
        <a:xfrm>
          <a:off x="2733990" y="2186505"/>
          <a:ext cx="525316" cy="6145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733990" y="2309409"/>
        <a:ext cx="367721" cy="368713"/>
      </dsp:txXfrm>
    </dsp:sp>
    <dsp:sp modelId="{A5CC929E-C14F-41B4-AECC-EE2FDC7113A1}">
      <dsp:nvSpPr>
        <dsp:cNvPr id="0" name=""/>
        <dsp:cNvSpPr/>
      </dsp:nvSpPr>
      <dsp:spPr>
        <a:xfrm>
          <a:off x="3477363" y="1750393"/>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Trusting</a:t>
          </a:r>
        </a:p>
        <a:p>
          <a:pPr marL="0" lvl="0" indent="0" algn="ctr" defTabSz="1511300">
            <a:lnSpc>
              <a:spcPct val="90000"/>
            </a:lnSpc>
            <a:spcBef>
              <a:spcPct val="0"/>
            </a:spcBef>
            <a:spcAft>
              <a:spcPct val="35000"/>
            </a:spcAft>
            <a:buNone/>
          </a:pPr>
          <a:r>
            <a:rPr lang="en-US" sz="3400" kern="1200" dirty="0"/>
            <a:t>(Heart)</a:t>
          </a:r>
        </a:p>
      </dsp:txBody>
      <dsp:txXfrm>
        <a:off x="3520908" y="1793938"/>
        <a:ext cx="2390819" cy="1399655"/>
      </dsp:txXfrm>
    </dsp:sp>
    <dsp:sp modelId="{AB45F2B2-15A8-49E5-A11A-C73EC6D90D6D}">
      <dsp:nvSpPr>
        <dsp:cNvPr id="0" name=""/>
        <dsp:cNvSpPr/>
      </dsp:nvSpPr>
      <dsp:spPr>
        <a:xfrm>
          <a:off x="6203063" y="2186505"/>
          <a:ext cx="525316" cy="6145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203063" y="2309409"/>
        <a:ext cx="367721" cy="368713"/>
      </dsp:txXfrm>
    </dsp:sp>
    <dsp:sp modelId="{55AD4584-645E-42FD-BD3A-0E425A02B1C4}">
      <dsp:nvSpPr>
        <dsp:cNvPr id="0" name=""/>
        <dsp:cNvSpPr/>
      </dsp:nvSpPr>
      <dsp:spPr>
        <a:xfrm>
          <a:off x="6946436" y="1750393"/>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Engaging</a:t>
          </a:r>
        </a:p>
        <a:p>
          <a:pPr marL="0" lvl="0" indent="0" algn="ctr" defTabSz="1511300">
            <a:lnSpc>
              <a:spcPct val="90000"/>
            </a:lnSpc>
            <a:spcBef>
              <a:spcPct val="0"/>
            </a:spcBef>
            <a:spcAft>
              <a:spcPct val="35000"/>
            </a:spcAft>
            <a:buNone/>
          </a:pPr>
          <a:r>
            <a:rPr lang="en-US" sz="3400" kern="1200" dirty="0"/>
            <a:t>(Hands)</a:t>
          </a:r>
        </a:p>
      </dsp:txBody>
      <dsp:txXfrm>
        <a:off x="6989981" y="1793938"/>
        <a:ext cx="2390819" cy="13996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6021B-D5B7-344E-BA1F-6182D1BDAAF8}"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AD187-C445-B942-8311-24299A9B5DE1}" type="slidenum">
              <a:rPr lang="en-US" smtClean="0"/>
              <a:t>‹#›</a:t>
            </a:fld>
            <a:endParaRPr lang="en-US"/>
          </a:p>
        </p:txBody>
      </p:sp>
    </p:spTree>
    <p:extLst>
      <p:ext uri="{BB962C8B-B14F-4D97-AF65-F5344CB8AC3E}">
        <p14:creationId xmlns:p14="http://schemas.microsoft.com/office/powerpoint/2010/main" val="134938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we are all fundraisers and this weekend’s workshop, more than our past workshops, will focus on some fundraising theory and practice as well.  In the hope of giving you all a sense of perspective on the goals of fundraising and the way people have been found to give.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3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first slide includes the most common reasons people donate according to academic research in fundraising. These are the top 6 starting from the most common to the least common.</a:t>
            </a:r>
          </a:p>
          <a:p>
            <a:pPr>
              <a:defRPr/>
            </a:pPr>
            <a:r>
              <a:rPr lang="en-US" dirty="0"/>
              <a:t>It is my suspicion that you will recognize some of these reasons from your interactions with donors, as well as from our past and current trainings. </a:t>
            </a:r>
            <a:endParaRPr lang="en-US" dirty="0">
              <a:ea typeface="Calibri"/>
              <a:cs typeface="Calibri"/>
            </a:endParaRPr>
          </a:p>
          <a:p>
            <a:pPr>
              <a:defRPr/>
            </a:pPr>
            <a:endParaRPr lang="en-US" dirty="0"/>
          </a:p>
          <a:p>
            <a:pPr>
              <a:defRPr/>
            </a:pPr>
            <a:r>
              <a:rPr lang="en-US" dirty="0"/>
              <a:t>1.believe in the mission of the organization</a:t>
            </a:r>
          </a:p>
          <a:p>
            <a:pPr>
              <a:defRPr/>
            </a:pPr>
            <a:r>
              <a:rPr lang="en-US" dirty="0"/>
              <a:t>2.believe that their donation can make a difference</a:t>
            </a:r>
          </a:p>
          <a:p>
            <a:pPr>
              <a:defRPr/>
            </a:pPr>
            <a:r>
              <a:rPr lang="en-US" dirty="0"/>
              <a:t>3.want to give back to their community</a:t>
            </a:r>
          </a:p>
          <a:p>
            <a:pPr>
              <a:defRPr/>
            </a:pPr>
            <a:r>
              <a:rPr lang="en-US" dirty="0"/>
              <a:t>4.Personal satisfaction, joy and fulfillment</a:t>
            </a:r>
          </a:p>
          <a:p>
            <a:pPr>
              <a:defRPr/>
            </a:pPr>
            <a:r>
              <a:rPr lang="en-US" dirty="0"/>
              <a:t>5.They were asked</a:t>
            </a:r>
          </a:p>
          <a:p>
            <a:pPr>
              <a:defRPr/>
            </a:pPr>
            <a:r>
              <a:rPr lang="en-US" dirty="0"/>
              <a:t>6.Spontaneous response to a need</a:t>
            </a:r>
            <a:endParaRPr lang="en-US" dirty="0">
              <a:ea typeface="Calibri"/>
              <a:cs typeface="Calibri"/>
            </a:endParaRPr>
          </a:p>
          <a:p>
            <a:pPr>
              <a:defRPr/>
            </a:pPr>
            <a:endParaRPr lang="en-US" dirty="0"/>
          </a:p>
          <a:p>
            <a:pPr>
              <a:defRPr/>
            </a:pPr>
            <a:r>
              <a:rPr lang="en-US" dirty="0"/>
              <a:t>The good news here is that non of these reasons are personal, which means if people hate us, that doesn’t mean they cannot be moved by our causes.  As we’ve said, the best place for the origin of another person’s donation is from their heart.</a:t>
            </a:r>
          </a:p>
          <a:p>
            <a:pPr>
              <a:defRPr/>
            </a:pPr>
            <a:r>
              <a:rPr lang="en-US" dirty="0"/>
              <a:t>These are the ending motivations, but before we talk about those more, we should talk about how we get here.</a:t>
            </a: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06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three pillars of stewardship that people must experience before they donate.  The process most people go through before they donate for the reasons in the previous slide.</a:t>
            </a:r>
          </a:p>
          <a:p>
            <a:endParaRPr lang="en-US" dirty="0"/>
          </a:p>
          <a:p>
            <a:r>
              <a:rPr lang="en-US" dirty="0"/>
              <a:t>I’ve added nicknames to them, like head, hearts and hands. I’ve been told that Leadership uses the terms head, heart and guts as well.  These terms are used in a different context.</a:t>
            </a:r>
            <a:endParaRPr lang="en-US" dirty="0">
              <a:ea typeface="Calibri" panose="020F0502020204030204"/>
              <a:cs typeface="Calibri" panose="020F0502020204030204"/>
            </a:endParaRPr>
          </a:p>
          <a:p>
            <a:endParaRPr lang="en-US" dirty="0"/>
          </a:p>
          <a:p>
            <a:r>
              <a:rPr lang="en-US" dirty="0"/>
              <a:t>We are going to review this journey in detail, and as we review some questions, I’d like you to answer some of the questions it includes according to yourself:</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13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bad news is how many people don’t know this.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good news is that we have reviewed these questions a lot in our trainings.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initial stage of a relationship with an organization.  Once these questions are answered, people may donate.  That is really powerful.  As a matter of fact, the most accurate predictor of someone’s willingness to donate, is a previous donation. But if you want them to keep coming back, you also need to move to stage two.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move on, consider how you answer the bottom questions for yourself (5-10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share you discussion with your group (5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26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trust is done through the heart.  Recognition is often important, here, for people who have donated.  </a:t>
            </a:r>
          </a:p>
          <a:p>
            <a:endParaRPr lang="en-US" dirty="0"/>
          </a:p>
          <a:p>
            <a:r>
              <a:rPr lang="en-US" dirty="0"/>
              <a:t>Which of these questions are important to you? (5-10 minutes) </a:t>
            </a:r>
          </a:p>
          <a:p>
            <a:endParaRPr lang="en-US" dirty="0"/>
          </a:p>
          <a:p>
            <a:r>
              <a:rPr lang="en-US" dirty="0"/>
              <a:t>Share your answers with the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47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here is engaged, already, so it may be worth asking yourself, when and how these questions were answered for you.</a:t>
            </a:r>
          </a:p>
          <a:p>
            <a:endParaRPr lang="en-US" dirty="0"/>
          </a:p>
          <a:p>
            <a:r>
              <a:rPr lang="en-US" dirty="0"/>
              <a:t>Discuss your answers with the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88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brief discussion and series of exercise was to explore the path people take toward engagement and donations with organizations, and to experience that for yourself.</a:t>
            </a:r>
          </a:p>
          <a:p>
            <a:endParaRPr lang="en-US" dirty="0"/>
          </a:p>
          <a:p>
            <a:r>
              <a:rPr lang="en-US" dirty="0"/>
              <a:t>As you considered this journey, I hope you thought about what it might take to help guide others on the journey as well.</a:t>
            </a:r>
          </a:p>
          <a:p>
            <a:endParaRPr lang="en-US" dirty="0"/>
          </a:p>
          <a:p>
            <a:r>
              <a:rPr lang="en-US" dirty="0"/>
              <a:t>We will discuss the reasons people donate again but thank you for this time of reflection.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68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420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9.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9.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9.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9.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9.png"/><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9.png"/><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3.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3.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4.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3.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3.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5.wdp"/></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3.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6.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7.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71242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403594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456083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550878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603221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262423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715998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9062291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99843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6517276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031499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46405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303045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4007083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88501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7191990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760288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2723903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7973092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3859493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530198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3803943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20863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326905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933808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2260676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437816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222293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8226617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9096647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07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4718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571792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397722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74004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88440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49171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03153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0879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059092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317643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728557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4140956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736848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180888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92896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24538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143846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9408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541516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45949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86256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47751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12410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58567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860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45452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378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334266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151633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3056683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59601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48612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2404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0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060342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28530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473811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93196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851981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667452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925240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455008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45077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07748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37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889647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605719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552931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102252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850230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8587121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54249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235004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133298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12564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467039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016814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066551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458859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580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505755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626437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2984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493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138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015379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3269881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21287641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802172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929896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32921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071926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492215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12573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70492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451296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824743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723593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8513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549782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4475528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023437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37648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246585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048957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441747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7415028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560318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433070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876920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230172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998339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3014409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81528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609261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7753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6238326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554429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38282786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63" Type="http://schemas.openxmlformats.org/officeDocument/2006/relationships/slideLayout" Target="../slideLayouts/slideLayout126.xml"/><Relationship Id="rId68" Type="http://schemas.openxmlformats.org/officeDocument/2006/relationships/theme" Target="../theme/theme2.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66" Type="http://schemas.openxmlformats.org/officeDocument/2006/relationships/slideLayout" Target="../slideLayouts/slideLayout129.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slideLayout" Target="../slideLayouts/slideLayout127.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67" Type="http://schemas.openxmlformats.org/officeDocument/2006/relationships/slideLayout" Target="../slideLayouts/slideLayout130.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slideLayout" Target="../slideLayouts/slideLayout128.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4078834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382667941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 id="2147483781" r:id="rId57"/>
    <p:sldLayoutId id="2147483782" r:id="rId58"/>
    <p:sldLayoutId id="2147483783" r:id="rId59"/>
    <p:sldLayoutId id="2147483784" r:id="rId60"/>
    <p:sldLayoutId id="2147483785" r:id="rId61"/>
    <p:sldLayoutId id="2147483786" r:id="rId62"/>
    <p:sldLayoutId id="2147483787" r:id="rId63"/>
    <p:sldLayoutId id="2147483788" r:id="rId64"/>
    <p:sldLayoutId id="2147483789" r:id="rId65"/>
    <p:sldLayoutId id="2147483790" r:id="rId66"/>
    <p:sldLayoutId id="2147483791" r:id="rId67"/>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660399" y="4890262"/>
            <a:ext cx="6523182" cy="518160"/>
          </a:xfrm>
        </p:spPr>
        <p:txBody>
          <a:bodyPr vert="horz" lIns="91440" tIns="45720" rIns="91440" bIns="45720" rtlCol="0" anchor="t">
            <a:noAutofit/>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64879AA1-D367-6C1B-2304-F048EAAF02BD}"/>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Name</a:t>
            </a:r>
          </a:p>
        </p:txBody>
      </p:sp>
      <p:pic>
        <p:nvPicPr>
          <p:cNvPr id="9" name="Picture 8">
            <a:extLst>
              <a:ext uri="{FF2B5EF4-FFF2-40B4-BE49-F238E27FC236}">
                <a16:creationId xmlns:a16="http://schemas.microsoft.com/office/drawing/2014/main" id="{24B877BB-53B1-653D-D2A8-65E85C3E869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 Placeholder 3">
            <a:extLst>
              <a:ext uri="{FF2B5EF4-FFF2-40B4-BE49-F238E27FC236}">
                <a16:creationId xmlns:a16="http://schemas.microsoft.com/office/drawing/2014/main" id="{1E11CDAE-0DE3-49F6-CAB9-D60E78FFFD85}"/>
              </a:ext>
            </a:extLst>
          </p:cNvPr>
          <p:cNvSpPr txBox="1">
            <a:spLocks/>
          </p:cNvSpPr>
          <p:nvPr/>
        </p:nvSpPr>
        <p:spPr>
          <a:xfrm>
            <a:off x="812799" y="5042662"/>
            <a:ext cx="6523182" cy="5181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bg1"/>
                </a:solidFill>
                <a:latin typeface="+mn-lt"/>
                <a:ea typeface="+mn-ea"/>
                <a:cs typeface="+mn-cs"/>
              </a:defRPr>
            </a:lvl4pPr>
            <a:lvl5pPr marL="182880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2">
            <a:extLst>
              <a:ext uri="{FF2B5EF4-FFF2-40B4-BE49-F238E27FC236}">
                <a16:creationId xmlns:a16="http://schemas.microsoft.com/office/drawing/2014/main" id="{C3B29B73-B547-944E-3A8F-F67A248E5935}"/>
              </a:ext>
            </a:extLst>
          </p:cNvPr>
          <p:cNvSpPr txBox="1">
            <a:spLocks/>
          </p:cNvSpPr>
          <p:nvPr/>
        </p:nvSpPr>
        <p:spPr>
          <a:xfrm>
            <a:off x="31759" y="515787"/>
            <a:ext cx="3338458" cy="746125"/>
          </a:xfrm>
          <a:prstGeom prst="rect">
            <a:avLst/>
          </a:prstGeom>
        </p:spPr>
        <p:txBody>
          <a:bodyP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Fundraising Pillars</a:t>
            </a:r>
            <a:endParaRPr kumimoji="0" lang="en-US" sz="32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 name="Text Placeholder 3">
            <a:extLst>
              <a:ext uri="{FF2B5EF4-FFF2-40B4-BE49-F238E27FC236}">
                <a16:creationId xmlns:a16="http://schemas.microsoft.com/office/drawing/2014/main" id="{F9DA17DA-FF9C-B354-7284-1355C5A00697}"/>
              </a:ext>
            </a:extLst>
          </p:cNvPr>
          <p:cNvSpPr txBox="1">
            <a:spLocks/>
          </p:cNvSpPr>
          <p:nvPr/>
        </p:nvSpPr>
        <p:spPr>
          <a:xfrm>
            <a:off x="812799" y="5042662"/>
            <a:ext cx="6523182" cy="5181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bg1"/>
                </a:solidFill>
                <a:latin typeface="+mn-lt"/>
                <a:ea typeface="+mn-ea"/>
                <a:cs typeface="+mn-cs"/>
              </a:defRPr>
            </a:lvl4pPr>
            <a:lvl5pPr marL="182880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Development Manager: Europe &amp; Africa</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Text Placeholder 6">
            <a:extLst>
              <a:ext uri="{FF2B5EF4-FFF2-40B4-BE49-F238E27FC236}">
                <a16:creationId xmlns:a16="http://schemas.microsoft.com/office/drawing/2014/main" id="{980456EC-0274-2A69-8DA4-9B14A7E28CD5}"/>
              </a:ext>
            </a:extLst>
          </p:cNvPr>
          <p:cNvSpPr txBox="1">
            <a:spLocks/>
          </p:cNvSpPr>
          <p:nvPr/>
        </p:nvSpPr>
        <p:spPr>
          <a:xfrm>
            <a:off x="812799" y="4336222"/>
            <a:ext cx="5953760" cy="579438"/>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tabLst/>
              <a:defRPr sz="2000" b="1"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1200"/>
              </a:spcAft>
              <a:buFont typeface="Arial" panose="020B0604020202020204" pitchFamily="34" charset="0"/>
              <a:buNone/>
              <a:tabLst/>
              <a:defRPr sz="1400" b="1"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1200"/>
              </a:spcAft>
              <a:buFont typeface="Arial" panose="020B0604020202020204" pitchFamily="34" charset="0"/>
              <a:buNone/>
              <a:tabLst/>
              <a:defRPr sz="12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Paul Steele</a:t>
            </a: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9040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383661" y="395205"/>
            <a:ext cx="8653041" cy="1191448"/>
          </a:xfrm>
        </p:spPr>
        <p:txBody>
          <a:bodyPr>
            <a:noAutofit/>
          </a:bodyPr>
          <a:lstStyle/>
          <a:p>
            <a:pPr algn="ctr"/>
            <a:r>
              <a:rPr lang="en-US" sz="3200" b="1" dirty="0">
                <a:latin typeface="Calibri" panose="020F0502020204030204" pitchFamily="34" charset="0"/>
                <a:cs typeface="Calibri" panose="020F0502020204030204" pitchFamily="34" charset="0"/>
              </a:rPr>
              <a:t>Fundraising Pillars: Why People Choose to Donate</a:t>
            </a:r>
          </a:p>
        </p:txBody>
      </p:sp>
      <p:sp>
        <p:nvSpPr>
          <p:cNvPr id="3" name="Text Placeholder 2">
            <a:extLst>
              <a:ext uri="{FF2B5EF4-FFF2-40B4-BE49-F238E27FC236}">
                <a16:creationId xmlns:a16="http://schemas.microsoft.com/office/drawing/2014/main" id="{A454C11C-3FE5-D7B3-8CAF-34F13ACBF6A0}"/>
              </a:ext>
            </a:extLst>
          </p:cNvPr>
          <p:cNvSpPr>
            <a:spLocks noGrp="1"/>
          </p:cNvSpPr>
          <p:nvPr>
            <p:ph type="body" sz="quarter" idx="13"/>
          </p:nvPr>
        </p:nvSpPr>
        <p:spPr>
          <a:xfrm>
            <a:off x="768627" y="2215349"/>
            <a:ext cx="6941128" cy="3002987"/>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believe in the mission of the organization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believe that their donation can make a difference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want to give back to their community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Personal satisfaction, joy and fulfillment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were asked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Spontaneous response to a need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146" name="Picture 2" descr="12,900+ Fundraising Stock Photos, Pictures &amp; Royalty-Free ...">
            <a:extLst>
              <a:ext uri="{FF2B5EF4-FFF2-40B4-BE49-F238E27FC236}">
                <a16:creationId xmlns:a16="http://schemas.microsoft.com/office/drawing/2014/main" id="{9055B145-082E-7D29-39B6-2C2875519A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7312" y="2215349"/>
            <a:ext cx="4095330" cy="272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1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A3DE2094-58BE-B2CD-1C71-500AC411D72A}"/>
              </a:ext>
            </a:extLst>
          </p:cNvPr>
          <p:cNvGraphicFramePr/>
          <p:nvPr/>
        </p:nvGraphicFramePr>
        <p:xfrm>
          <a:off x="1379682" y="-51646"/>
          <a:ext cx="9432636" cy="5930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8713AC5-8D07-1AF1-BE7A-913828D24705}"/>
              </a:ext>
            </a:extLst>
          </p:cNvPr>
          <p:cNvSpPr txBox="1">
            <a:spLocks/>
          </p:cNvSpPr>
          <p:nvPr/>
        </p:nvSpPr>
        <p:spPr>
          <a:xfrm>
            <a:off x="-1524948" y="-51646"/>
            <a:ext cx="7492742" cy="2149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rPr>
              <a:t>Pillars of stewardship</a:t>
            </a:r>
          </a:p>
        </p:txBody>
      </p:sp>
    </p:spTree>
    <p:extLst>
      <p:ext uri="{BB962C8B-B14F-4D97-AF65-F5344CB8AC3E}">
        <p14:creationId xmlns:p14="http://schemas.microsoft.com/office/powerpoint/2010/main" val="1849678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8426A-7FC6-B141-3F47-5B3B350D0EB2}"/>
              </a:ext>
            </a:extLst>
          </p:cNvPr>
          <p:cNvSpPr>
            <a:spLocks noGrp="1"/>
          </p:cNvSpPr>
          <p:nvPr>
            <p:ph sz="quarter" idx="14"/>
          </p:nvPr>
        </p:nvSpPr>
        <p:spPr>
          <a:xfrm>
            <a:off x="575588" y="1099607"/>
            <a:ext cx="11290830" cy="4366781"/>
          </a:xfrm>
        </p:spPr>
        <p:txBody>
          <a:bodyPr>
            <a:normAutofit/>
          </a:bodyPr>
          <a:lstStyle/>
          <a:p>
            <a:r>
              <a:rPr lang="en-US" b="1" dirty="0">
                <a:latin typeface="Calibri" panose="020F0502020204030204" pitchFamily="34" charset="0"/>
                <a:cs typeface="Calibri" panose="020F0502020204030204" pitchFamily="34" charset="0"/>
              </a:rPr>
              <a:t>The first stage</a:t>
            </a:r>
          </a:p>
          <a:p>
            <a:r>
              <a:rPr lang="en-US" b="1" dirty="0">
                <a:latin typeface="Calibri" panose="020F0502020204030204" pitchFamily="34" charset="0"/>
                <a:cs typeface="Calibri" panose="020F0502020204030204" pitchFamily="34" charset="0"/>
              </a:rPr>
              <a:t>What is the organization’s mission?</a:t>
            </a:r>
          </a:p>
          <a:p>
            <a:r>
              <a:rPr lang="en-US" b="1" dirty="0">
                <a:latin typeface="Calibri" panose="020F0502020204030204" pitchFamily="34" charset="0"/>
                <a:cs typeface="Calibri" panose="020F0502020204030204" pitchFamily="34" charset="0"/>
              </a:rPr>
              <a:t>What needs to they meet?</a:t>
            </a:r>
          </a:p>
          <a:p>
            <a:r>
              <a:rPr lang="en-US" b="1" dirty="0">
                <a:latin typeface="Calibri" panose="020F0502020204030204" pitchFamily="34" charset="0"/>
                <a:cs typeface="Calibri" panose="020F0502020204030204" pitchFamily="34" charset="0"/>
              </a:rPr>
              <a:t>Do I understand and agree with the organization’s definition of the need or problem?</a:t>
            </a:r>
          </a:p>
          <a:p>
            <a:r>
              <a:rPr lang="en-US" b="1" dirty="0">
                <a:latin typeface="Calibri" panose="020F0502020204030204" pitchFamily="34" charset="0"/>
                <a:cs typeface="Calibri" panose="020F0502020204030204" pitchFamily="34" charset="0"/>
              </a:rPr>
              <a:t>How does the organization’s mission align with my values?</a:t>
            </a:r>
          </a:p>
          <a:p>
            <a:r>
              <a:rPr lang="en-US" b="1" dirty="0">
                <a:latin typeface="Calibri" panose="020F0502020204030204" pitchFamily="34" charset="0"/>
                <a:cs typeface="Calibri" panose="020F0502020204030204" pitchFamily="34" charset="0"/>
              </a:rPr>
              <a:t>How is the organization addressing the causes it serves?</a:t>
            </a:r>
          </a:p>
          <a:p>
            <a:r>
              <a:rPr lang="en-US" b="1" dirty="0">
                <a:latin typeface="Calibri" panose="020F0502020204030204" pitchFamily="34" charset="0"/>
                <a:cs typeface="Calibri" panose="020F0502020204030204" pitchFamily="34" charset="0"/>
              </a:rPr>
              <a:t>Are they truly having an impact?</a:t>
            </a:r>
          </a:p>
          <a:p>
            <a:pPr marL="0" indent="0">
              <a:buNone/>
            </a:pPr>
            <a:endParaRPr lang="en-US" sz="3200" b="1" dirty="0"/>
          </a:p>
        </p:txBody>
      </p:sp>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808898" y="109462"/>
            <a:ext cx="8653041" cy="1277365"/>
          </a:xfrm>
        </p:spPr>
        <p:txBody>
          <a:bodyPr>
            <a:normAutofit/>
          </a:bodyPr>
          <a:lstStyle/>
          <a:p>
            <a:pPr algn="ctr"/>
            <a:r>
              <a:rPr lang="en-US" sz="3200" dirty="0">
                <a:latin typeface="Calibri" panose="020F0502020204030204" pitchFamily="34" charset="0"/>
                <a:cs typeface="Calibri" panose="020F0502020204030204" pitchFamily="34" charset="0"/>
              </a:rPr>
              <a:t>Learning (the head)</a:t>
            </a:r>
          </a:p>
        </p:txBody>
      </p:sp>
      <p:pic>
        <p:nvPicPr>
          <p:cNvPr id="5" name="Picture 4">
            <a:extLst>
              <a:ext uri="{FF2B5EF4-FFF2-40B4-BE49-F238E27FC236}">
                <a16:creationId xmlns:a16="http://schemas.microsoft.com/office/drawing/2014/main" id="{65E6612B-D3E1-E5FE-002E-127521DE06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4143" y="3558130"/>
            <a:ext cx="4347857" cy="2898404"/>
          </a:xfrm>
          <a:prstGeom prst="rect">
            <a:avLst/>
          </a:prstGeom>
        </p:spPr>
      </p:pic>
      <p:sp>
        <p:nvSpPr>
          <p:cNvPr id="4" name="TextBox 3">
            <a:extLst>
              <a:ext uri="{FF2B5EF4-FFF2-40B4-BE49-F238E27FC236}">
                <a16:creationId xmlns:a16="http://schemas.microsoft.com/office/drawing/2014/main" id="{6B355EE3-0FBA-B4DC-61EB-91E93B1B4BC7}"/>
              </a:ext>
            </a:extLst>
          </p:cNvPr>
          <p:cNvSpPr txBox="1"/>
          <p:nvPr/>
        </p:nvSpPr>
        <p:spPr>
          <a:xfrm>
            <a:off x="325582" y="5435227"/>
            <a:ext cx="78614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F0302020204030204"/>
                <a:ea typeface="+mn-ea"/>
                <a:cs typeface="+mn-cs"/>
              </a:rPr>
              <a:t>*The strongest predictor of if a person will donate is whether they have donated to your organization already in the past.</a:t>
            </a:r>
          </a:p>
        </p:txBody>
      </p:sp>
    </p:spTree>
    <p:extLst>
      <p:ext uri="{BB962C8B-B14F-4D97-AF65-F5344CB8AC3E}">
        <p14:creationId xmlns:p14="http://schemas.microsoft.com/office/powerpoint/2010/main" val="321736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8426A-7FC6-B141-3F47-5B3B350D0EB2}"/>
              </a:ext>
            </a:extLst>
          </p:cNvPr>
          <p:cNvSpPr>
            <a:spLocks noGrp="1"/>
          </p:cNvSpPr>
          <p:nvPr>
            <p:ph sz="quarter" idx="14"/>
          </p:nvPr>
        </p:nvSpPr>
        <p:spPr>
          <a:xfrm>
            <a:off x="575588" y="1413164"/>
            <a:ext cx="11290830" cy="5216236"/>
          </a:xfrm>
        </p:spPr>
        <p:txBody>
          <a:bodyPr>
            <a:normAutofit/>
          </a:bodyPr>
          <a:lstStyle/>
          <a:p>
            <a:r>
              <a:rPr lang="en-US" b="1" dirty="0">
                <a:latin typeface="Calibri" panose="020F0502020204030204" pitchFamily="34" charset="0"/>
                <a:cs typeface="Calibri" panose="020F0502020204030204" pitchFamily="34" charset="0"/>
              </a:rPr>
              <a:t>Do I believe in the organization’s approach and future?</a:t>
            </a:r>
          </a:p>
          <a:p>
            <a:r>
              <a:rPr lang="en-US" b="1" dirty="0">
                <a:latin typeface="Calibri" panose="020F0502020204030204" pitchFamily="34" charset="0"/>
                <a:cs typeface="Calibri" panose="020F0502020204030204" pitchFamily="34" charset="0"/>
              </a:rPr>
              <a:t>How does the organization’s approach align with my values?</a:t>
            </a:r>
          </a:p>
          <a:p>
            <a:r>
              <a:rPr lang="en-US" b="1" dirty="0">
                <a:latin typeface="Calibri" panose="020F0502020204030204" pitchFamily="34" charset="0"/>
                <a:cs typeface="Calibri" panose="020F0502020204030204" pitchFamily="34" charset="0"/>
              </a:rPr>
              <a:t>How does the organization compare with others that I can support?</a:t>
            </a:r>
          </a:p>
          <a:p>
            <a:r>
              <a:rPr lang="en-US" b="1" dirty="0">
                <a:latin typeface="Calibri" panose="020F0502020204030204" pitchFamily="34" charset="0"/>
                <a:cs typeface="Calibri" panose="020F0502020204030204" pitchFamily="34" charset="0"/>
              </a:rPr>
              <a:t>What do I hear about the organization from others?</a:t>
            </a:r>
          </a:p>
          <a:p>
            <a:r>
              <a:rPr lang="en-US" b="1" dirty="0">
                <a:latin typeface="Calibri" panose="020F0502020204030204" pitchFamily="34" charset="0"/>
                <a:cs typeface="Calibri" panose="020F0502020204030204" pitchFamily="34" charset="0"/>
              </a:rPr>
              <a:t>Do I like and trust the leadership?</a:t>
            </a:r>
          </a:p>
          <a:p>
            <a:r>
              <a:rPr lang="en-US" b="1" dirty="0">
                <a:latin typeface="Calibri" panose="020F0502020204030204" pitchFamily="34" charset="0"/>
                <a:cs typeface="Calibri" panose="020F0502020204030204" pitchFamily="34" charset="0"/>
              </a:rPr>
              <a:t>How does the organization make me feel?</a:t>
            </a:r>
          </a:p>
          <a:p>
            <a:r>
              <a:rPr lang="en-US" b="1" dirty="0">
                <a:latin typeface="Calibri" panose="020F0502020204030204" pitchFamily="34" charset="0"/>
                <a:cs typeface="Calibri" panose="020F0502020204030204" pitchFamily="34" charset="0"/>
              </a:rPr>
              <a:t>Am I respected?</a:t>
            </a:r>
          </a:p>
          <a:p>
            <a:r>
              <a:rPr lang="en-US" b="1" dirty="0">
                <a:latin typeface="Calibri" panose="020F0502020204030204" pitchFamily="34" charset="0"/>
                <a:cs typeface="Calibri" panose="020F0502020204030204" pitchFamily="34" charset="0"/>
              </a:rPr>
              <a:t>Who else is involved with the organization?  </a:t>
            </a:r>
          </a:p>
          <a:p>
            <a:pPr marL="0" indent="0">
              <a:buNone/>
            </a:pPr>
            <a:endParaRPr lang="en-US" sz="3200" b="1" dirty="0"/>
          </a:p>
        </p:txBody>
      </p:sp>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715908" y="200610"/>
            <a:ext cx="8653041" cy="1277365"/>
          </a:xfrm>
        </p:spPr>
        <p:txBody>
          <a:bodyPr>
            <a:normAutofit/>
          </a:bodyPr>
          <a:lstStyle/>
          <a:p>
            <a:pPr algn="ctr"/>
            <a:r>
              <a:rPr lang="en-US" sz="3200" dirty="0">
                <a:latin typeface="Calibri" panose="020F0502020204030204" pitchFamily="34" charset="0"/>
                <a:cs typeface="Calibri" panose="020F0502020204030204" pitchFamily="34" charset="0"/>
              </a:rPr>
              <a:t>Trusting (the heart)</a:t>
            </a:r>
          </a:p>
        </p:txBody>
      </p:sp>
      <p:pic>
        <p:nvPicPr>
          <p:cNvPr id="5" name="Picture 4">
            <a:extLst>
              <a:ext uri="{FF2B5EF4-FFF2-40B4-BE49-F238E27FC236}">
                <a16:creationId xmlns:a16="http://schemas.microsoft.com/office/drawing/2014/main" id="{B0E31BC7-39D7-51B7-EAE4-C94E7B5A3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9232" y="1833278"/>
            <a:ext cx="2567180" cy="4167471"/>
          </a:xfrm>
          <a:prstGeom prst="rect">
            <a:avLst/>
          </a:prstGeom>
        </p:spPr>
      </p:pic>
    </p:spTree>
    <p:extLst>
      <p:ext uri="{BB962C8B-B14F-4D97-AF65-F5344CB8AC3E}">
        <p14:creationId xmlns:p14="http://schemas.microsoft.com/office/powerpoint/2010/main" val="3614643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8426A-7FC6-B141-3F47-5B3B350D0EB2}"/>
              </a:ext>
            </a:extLst>
          </p:cNvPr>
          <p:cNvSpPr>
            <a:spLocks noGrp="1"/>
          </p:cNvSpPr>
          <p:nvPr>
            <p:ph sz="quarter" idx="14"/>
          </p:nvPr>
        </p:nvSpPr>
        <p:spPr>
          <a:xfrm>
            <a:off x="575588" y="1413164"/>
            <a:ext cx="11290830" cy="5216236"/>
          </a:xfrm>
        </p:spPr>
        <p:txBody>
          <a:bodyPr>
            <a:normAutofit/>
          </a:bodyPr>
          <a:lstStyle/>
          <a:p>
            <a:r>
              <a:rPr lang="en-US" b="1" dirty="0">
                <a:latin typeface="Calibri" panose="020F0502020204030204" pitchFamily="34" charset="0"/>
                <a:cs typeface="Calibri" panose="020F0502020204030204" pitchFamily="34" charset="0"/>
              </a:rPr>
              <a:t>How do I want to be involved with the organization?</a:t>
            </a:r>
          </a:p>
          <a:p>
            <a:r>
              <a:rPr lang="en-US" b="1" dirty="0">
                <a:latin typeface="Calibri" panose="020F0502020204030204" pitchFamily="34" charset="0"/>
                <a:cs typeface="Calibri" panose="020F0502020204030204" pitchFamily="34" charset="0"/>
              </a:rPr>
              <a:t>Can my membership be valuable?</a:t>
            </a:r>
          </a:p>
          <a:p>
            <a:r>
              <a:rPr lang="en-US" b="1" dirty="0">
                <a:latin typeface="Calibri" panose="020F0502020204030204" pitchFamily="34" charset="0"/>
                <a:cs typeface="Calibri" panose="020F0502020204030204" pitchFamily="34" charset="0"/>
              </a:rPr>
              <a:t>Do I feel like a part of the solution to the causes the organization serves?</a:t>
            </a:r>
          </a:p>
          <a:p>
            <a:r>
              <a:rPr lang="en-US" b="1" dirty="0">
                <a:latin typeface="Calibri" panose="020F0502020204030204" pitchFamily="34" charset="0"/>
                <a:cs typeface="Calibri" panose="020F0502020204030204" pitchFamily="34" charset="0"/>
              </a:rPr>
              <a:t>How can I dedicate myself?</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pPr marL="0" indent="0">
              <a:buNone/>
            </a:pPr>
            <a:endParaRPr lang="en-US" sz="3200" b="1" dirty="0"/>
          </a:p>
        </p:txBody>
      </p:sp>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421440" y="228600"/>
            <a:ext cx="8653041" cy="1277365"/>
          </a:xfrm>
        </p:spPr>
        <p:txBody>
          <a:bodyPr>
            <a:normAutofit/>
          </a:bodyPr>
          <a:lstStyle/>
          <a:p>
            <a:pPr algn="ctr"/>
            <a:r>
              <a:rPr lang="en-US" sz="3200" dirty="0">
                <a:latin typeface="Calibri" panose="020F0502020204030204" pitchFamily="34" charset="0"/>
                <a:cs typeface="Calibri" panose="020F0502020204030204" pitchFamily="34" charset="0"/>
              </a:rPr>
              <a:t>Engaging (the hands)</a:t>
            </a:r>
          </a:p>
        </p:txBody>
      </p:sp>
      <p:pic>
        <p:nvPicPr>
          <p:cNvPr id="5" name="Picture 4">
            <a:extLst>
              <a:ext uri="{FF2B5EF4-FFF2-40B4-BE49-F238E27FC236}">
                <a16:creationId xmlns:a16="http://schemas.microsoft.com/office/drawing/2014/main" id="{220A4E4D-1CC8-CA1B-1719-F621C5FC5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5125" y="2232803"/>
            <a:ext cx="4901287" cy="4017915"/>
          </a:xfrm>
          <a:prstGeom prst="rect">
            <a:avLst/>
          </a:prstGeom>
        </p:spPr>
      </p:pic>
    </p:spTree>
    <p:extLst>
      <p:ext uri="{BB962C8B-B14F-4D97-AF65-F5344CB8AC3E}">
        <p14:creationId xmlns:p14="http://schemas.microsoft.com/office/powerpoint/2010/main" val="1898733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A3DE2094-58BE-B2CD-1C71-500AC411D72A}"/>
              </a:ext>
            </a:extLst>
          </p:cNvPr>
          <p:cNvGraphicFramePr/>
          <p:nvPr/>
        </p:nvGraphicFramePr>
        <p:xfrm>
          <a:off x="1379682" y="463742"/>
          <a:ext cx="9432636" cy="5930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427963B5-B8CE-78FD-6889-8D5F1E577E42}"/>
              </a:ext>
            </a:extLst>
          </p:cNvPr>
          <p:cNvSpPr txBox="1">
            <a:spLocks/>
          </p:cNvSpPr>
          <p:nvPr/>
        </p:nvSpPr>
        <p:spPr>
          <a:xfrm>
            <a:off x="-1396742" y="-201478"/>
            <a:ext cx="7492742" cy="2149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rPr>
              <a:t>Pillars of stewardship</a:t>
            </a:r>
          </a:p>
        </p:txBody>
      </p:sp>
    </p:spTree>
    <p:extLst>
      <p:ext uri="{BB962C8B-B14F-4D97-AF65-F5344CB8AC3E}">
        <p14:creationId xmlns:p14="http://schemas.microsoft.com/office/powerpoint/2010/main" val="308993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D5D7CF-D337-331B-6FFB-7C3881844BC6}"/>
              </a:ext>
            </a:extLst>
          </p:cNvPr>
          <p:cNvSpPr>
            <a:spLocks noGrp="1"/>
          </p:cNvSpPr>
          <p:nvPr>
            <p:ph type="body" sz="quarter" idx="10"/>
          </p:nvPr>
        </p:nvSpPr>
        <p:spPr>
          <a:xfrm>
            <a:off x="117566" y="636106"/>
            <a:ext cx="3683725" cy="746125"/>
          </a:xfrm>
        </p:spPr>
        <p:txBody>
          <a:bodyPr>
            <a:normAutofit/>
          </a:bodyPr>
          <a:lstStyle/>
          <a:p>
            <a:pPr algn="ctr"/>
            <a:r>
              <a:rPr lang="en-US" sz="3200" b="1" dirty="0">
                <a:latin typeface="Calibri" panose="020F0502020204030204" pitchFamily="34" charset="0"/>
                <a:cs typeface="Calibri" panose="020F0502020204030204" pitchFamily="34" charset="0"/>
              </a:rPr>
              <a:t>Consolidation</a:t>
            </a:r>
            <a:endParaRPr lang="en-US" sz="3200" b="1" dirty="0"/>
          </a:p>
        </p:txBody>
      </p:sp>
      <p:sp>
        <p:nvSpPr>
          <p:cNvPr id="4" name="Text Placeholder 2">
            <a:extLst>
              <a:ext uri="{FF2B5EF4-FFF2-40B4-BE49-F238E27FC236}">
                <a16:creationId xmlns:a16="http://schemas.microsoft.com/office/drawing/2014/main" id="{7A50D986-FE06-D9B8-7985-38ECEF2CACF6}"/>
              </a:ext>
            </a:extLst>
          </p:cNvPr>
          <p:cNvSpPr txBox="1">
            <a:spLocks/>
          </p:cNvSpPr>
          <p:nvPr/>
        </p:nvSpPr>
        <p:spPr>
          <a:xfrm>
            <a:off x="733287" y="1009168"/>
            <a:ext cx="10305774" cy="41041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Was it easy for you to answer these questions for yourself?</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Were there any ideas that surprised you in this section?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Did these stages make you think of anyone in particular, or any events from your time as an LCIF Volunteer?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Did these pillars inspire any additional questions for yourself?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18914864"/>
      </p:ext>
    </p:extLst>
  </p:cSld>
  <p:clrMapOvr>
    <a:masterClrMapping/>
  </p:clrMapOvr>
</p:sld>
</file>

<file path=ppt/theme/theme1.xml><?xml version="1.0" encoding="utf-8"?>
<a:theme xmlns:a="http://schemas.openxmlformats.org/drawingml/2006/main" name="4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2.xml><?xml version="1.0" encoding="utf-8"?>
<a:theme xmlns:a="http://schemas.openxmlformats.org/drawingml/2006/main" name="5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961</Words>
  <Application>Microsoft Macintosh PowerPoint</Application>
  <PresentationFormat>Widescreen</PresentationFormat>
  <Paragraphs>109</Paragraphs>
  <Slides>8</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ＭＳ Ｐゴシック</vt:lpstr>
      <vt:lpstr>Aptos</vt:lpstr>
      <vt:lpstr>Arial</vt:lpstr>
      <vt:lpstr>Calibri</vt:lpstr>
      <vt:lpstr>Century Gothic</vt:lpstr>
      <vt:lpstr>4_Theme1</vt:lpstr>
      <vt:lpstr>5_Theme1</vt:lpstr>
      <vt:lpstr>PowerPoint Presentation</vt:lpstr>
      <vt:lpstr>Fundraising Pillars: Why People Choose to Donate</vt:lpstr>
      <vt:lpstr>PowerPoint Presentation</vt:lpstr>
      <vt:lpstr>Learning (the head)</vt:lpstr>
      <vt:lpstr>Trusting (the heart)</vt:lpstr>
      <vt:lpstr>Engaging (the hands)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lions@rettby.ch</dc:creator>
  <cp:lastModifiedBy>lions@rettby.ch</cp:lastModifiedBy>
  <cp:revision>4</cp:revision>
  <dcterms:created xsi:type="dcterms:W3CDTF">2024-09-16T06:04:51Z</dcterms:created>
  <dcterms:modified xsi:type="dcterms:W3CDTF">2024-10-03T08:40:45Z</dcterms:modified>
</cp:coreProperties>
</file>