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28" r:id="rId3"/>
    <p:sldMasterId id="2147483742" r:id="rId4"/>
  </p:sldMasterIdLst>
  <p:notesMasterIdLst>
    <p:notesMasterId r:id="rId13"/>
  </p:notesMasterIdLst>
  <p:sldIdLst>
    <p:sldId id="2147472691" r:id="rId5"/>
    <p:sldId id="2147472680" r:id="rId6"/>
    <p:sldId id="2147472681" r:id="rId7"/>
    <p:sldId id="2147472682" r:id="rId8"/>
    <p:sldId id="2147472683" r:id="rId9"/>
    <p:sldId id="2147472684" r:id="rId10"/>
    <p:sldId id="2147472685" r:id="rId11"/>
    <p:sldId id="214747268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E5E71-3C81-8240-8449-AD6871984F88}" type="datetimeFigureOut">
              <a:rPr lang="en-US" smtClean="0"/>
              <a:t>10/3/24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8E125-CDFD-E345-A9D3-154EE22BC3B9}" type="slidenum">
              <a:rPr lang="en-US" smtClean="0"/>
              <a:t>‹#›</a:t>
            </a:fld>
            <a:endParaRPr lang="en-US"/>
          </a:p>
        </p:txBody>
      </p:sp>
    </p:spTree>
    <p:extLst>
      <p:ext uri="{BB962C8B-B14F-4D97-AF65-F5344CB8AC3E}">
        <p14:creationId xmlns:p14="http://schemas.microsoft.com/office/powerpoint/2010/main" val="4020458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Let’s begin by reviewing CA VIII’s journey 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 feeling from outside versus a feeling from within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17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We have discussed mechanisms by which both implementors and donors can play a role Lions International’s service.  We’ve also talked about the education that is needed to help donors understand their roles and become satisfied with them.  </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Recognition is part of how we do that.</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It is important that we talk about formal structures that are in place for thanking donors and discuss additional methods that might be available to 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12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is a review of our extrinsic recognition: those pieces of recognition that donors received from external sources.</a:t>
            </a:r>
          </a:p>
          <a:p>
            <a:endParaRPr lang="en-US" dirty="0"/>
          </a:p>
          <a:p>
            <a:r>
              <a:rPr lang="en-US" dirty="0"/>
              <a:t>Let’s review some other ways that people can feel recognized.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575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ways that recognition can become extrinsic, but less formal as well.  Districts and Multiple District may implement some of these to assist in fundraising and stewardship opportunities.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883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fundraising we also have a concept of “Intrinsic Recognition” that includes rewarding feelings that donors get for themselves because of their choice to donate, and to support a cause.  Lions International is full of a lot of Lions who really enjoy receiving their MJFs and PMJFs, but if we are not working at the same time to remind our donors of the roles they plan in our circle of humanitarianism, and the principles that their donations represent, they miss out on some of the most rewarding parts of philanthropy.  </a:t>
            </a:r>
          </a:p>
          <a:p>
            <a:endParaRPr lang="en-US" dirty="0"/>
          </a:p>
          <a:p>
            <a:r>
              <a:rPr lang="en-US" dirty="0"/>
              <a:t>In supporting LCIF, our community of philanthropy and our heroes in Lions Service, it is important that we ensure that donors know in their hearts that their donations are impactful.</a:t>
            </a:r>
          </a:p>
          <a:p>
            <a:endParaRPr lang="en-US" dirty="0"/>
          </a:p>
          <a:p>
            <a:r>
              <a:rPr lang="en-US" dirty="0"/>
              <a:t>To do that, it is important that we remind them.  Especially if donations are made:</a:t>
            </a:r>
          </a:p>
          <a:p>
            <a:pPr marL="171450" indent="-171450">
              <a:buFont typeface="Arial" panose="020B0604020202020204" pitchFamily="34" charset="0"/>
              <a:buChar char="•"/>
            </a:pPr>
            <a:r>
              <a:rPr lang="en-US" dirty="0"/>
              <a:t>For recognition</a:t>
            </a:r>
          </a:p>
          <a:p>
            <a:pPr marL="171450" indent="-171450">
              <a:buFont typeface="Arial" panose="020B0604020202020204" pitchFamily="34" charset="0"/>
              <a:buChar char="•"/>
            </a:pPr>
            <a:r>
              <a:rPr lang="en-US" dirty="0"/>
              <a:t>To support specific projects</a:t>
            </a:r>
          </a:p>
          <a:p>
            <a:pPr marL="171450" indent="-171450">
              <a:buFont typeface="Arial" panose="020B0604020202020204" pitchFamily="34" charset="0"/>
              <a:buChar char="•"/>
            </a:pPr>
            <a:r>
              <a:rPr lang="en-US" dirty="0"/>
              <a:t>As part of a perceived obligation to a club, district or multiple district</a:t>
            </a:r>
          </a:p>
          <a:p>
            <a:endParaRPr lang="en-US" dirty="0"/>
          </a:p>
          <a:p>
            <a:r>
              <a:rPr lang="en-US" dirty="0"/>
              <a:t>Look at the great things donating does for your health!</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340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And if you don’t believe a study conducted by professional fundraisers, we can refer to philosophical levels of happiness as identified by Dr. Robert Spitzer:</a:t>
            </a:r>
          </a:p>
          <a:p>
            <a:pPr marL="0" marR="0">
              <a:spcBef>
                <a:spcPts val="0"/>
              </a:spcBef>
              <a:spcAft>
                <a:spcPts val="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This list has been developed through a study of at least 12 different moral ecologies, including:</a:t>
            </a:r>
          </a:p>
          <a:p>
            <a:pPr marL="171450" marR="0" indent="-171450">
              <a:spcBef>
                <a:spcPts val="0"/>
              </a:spcBef>
              <a:spcAft>
                <a:spcPts val="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Greek,</a:t>
            </a:r>
          </a:p>
          <a:p>
            <a:pPr marL="171450" marR="0" indent="-171450">
              <a:spcBef>
                <a:spcPts val="0"/>
              </a:spcBef>
              <a:spcAft>
                <a:spcPts val="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Hebraic</a:t>
            </a:r>
          </a:p>
          <a:p>
            <a:pPr marL="171450" marR="0" indent="-171450">
              <a:spcBef>
                <a:spcPts val="0"/>
              </a:spcBef>
              <a:spcAft>
                <a:spcPts val="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Christian</a:t>
            </a:r>
          </a:p>
          <a:p>
            <a:pPr marL="171450" marR="0" indent="-171450">
              <a:spcBef>
                <a:spcPts val="0"/>
              </a:spcBef>
              <a:spcAft>
                <a:spcPts val="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Enlightenment</a:t>
            </a:r>
          </a:p>
          <a:p>
            <a:pPr marL="0" marR="0">
              <a:spcBef>
                <a:spcPts val="0"/>
              </a:spcBef>
              <a:spcAft>
                <a:spcPts val="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Here are the levels: the first two are a more extrinsic, the second two are intrinsic</a:t>
            </a:r>
          </a:p>
          <a:p>
            <a:pPr marL="0" marR="0">
              <a:spcBef>
                <a:spcPts val="0"/>
              </a:spcBef>
              <a:spcAft>
                <a:spcPts val="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Material- cars, cloths </a:t>
            </a:r>
            <a:r>
              <a:rPr lang="en-US" sz="1100" b="1" kern="100" dirty="0">
                <a:effectLst/>
                <a:latin typeface="Aptos" panose="020B0004020202020204" pitchFamily="34" charset="0"/>
                <a:ea typeface="Aptos" panose="020B0004020202020204" pitchFamily="34" charset="0"/>
                <a:cs typeface="Times New Roman" panose="02020603050405020304" pitchFamily="18" charset="0"/>
              </a:rPr>
              <a:t>– maybe pins</a:t>
            </a:r>
          </a:p>
          <a:p>
            <a:pPr marL="342900" marR="0" lvl="0" indent="-342900">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Ego gratification- winning victories; achieving statue; attaining control</a:t>
            </a:r>
            <a:r>
              <a:rPr lang="en-US" sz="1100" b="1" kern="100" dirty="0">
                <a:effectLst/>
                <a:latin typeface="Aptos" panose="020B0004020202020204" pitchFamily="34" charset="0"/>
                <a:ea typeface="Aptos" panose="020B0004020202020204" pitchFamily="34" charset="0"/>
                <a:cs typeface="Times New Roman" panose="02020603050405020304" pitchFamily="18" charset="0"/>
              </a:rPr>
              <a:t>– getting elected, representing Lions, winning a grant, bigger pins</a:t>
            </a:r>
          </a:p>
          <a:p>
            <a:pPr marL="342900" marR="0" lvl="0" indent="-342900">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Generativity- the pleasure one receives from giving back to one’s own community.  </a:t>
            </a:r>
            <a:r>
              <a:rPr lang="en-US" sz="1100" b="1" kern="100" dirty="0">
                <a:effectLst/>
                <a:latin typeface="Aptos" panose="020B0004020202020204" pitchFamily="34" charset="0"/>
                <a:ea typeface="Aptos" panose="020B0004020202020204" pitchFamily="34" charset="0"/>
                <a:cs typeface="Times New Roman" panose="02020603050405020304" pitchFamily="18" charset="0"/>
              </a:rPr>
              <a:t>- to experience this level and the next, donors have to understand the nature of philanthropy through LCIF, and their role.</a:t>
            </a:r>
          </a:p>
          <a:p>
            <a:pPr marL="342900" marR="0" lvl="0" indent="-342900">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Transcendence- connection to a universal truth, unconditional love, having a sense of purpose and place in the world, justice and beauty.</a:t>
            </a:r>
          </a:p>
          <a:p>
            <a:pPr marL="742950" marR="0" lvl="1" indent="-285750">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These are moments when we have discovered a connection to these things in our own life, and we want to be faithful to it in our daily life.</a:t>
            </a:r>
          </a:p>
          <a:p>
            <a:pPr marL="742950" marR="0" lvl="1" indent="-285750">
              <a:spcBef>
                <a:spcPts val="0"/>
              </a:spcBef>
              <a:spcAft>
                <a:spcPts val="0"/>
              </a:spcAft>
              <a:buFont typeface="Courier New" panose="02070309020205020404" pitchFamily="49" charset="0"/>
              <a:buChar char="o"/>
            </a:pPr>
            <a:r>
              <a:rPr lang="en-US" sz="1100" b="1" kern="100" dirty="0">
                <a:effectLst/>
                <a:latin typeface="Aptos" panose="020B0004020202020204" pitchFamily="34" charset="0"/>
                <a:cs typeface="Times New Roman" panose="02020603050405020304" pitchFamily="18" charset="0"/>
              </a:rPr>
              <a:t>To experience this, donors must understand what they are a part of.</a:t>
            </a:r>
            <a:endParaRPr lang="en-US" b="1" dirty="0"/>
          </a:p>
          <a:p>
            <a:endParaRPr lang="en-US" dirty="0"/>
          </a:p>
          <a:p>
            <a:r>
              <a:rPr lang="en-US" dirty="0"/>
              <a:t>If we think about this for ourselves, we may find that it is typical for people to climb this ladder: to start off focused on the material and move to the ego and on to generativity and transcendence.  To help people climb this ladder, we need to begin by meeting them where their interest is, and build more education and trust.  That is why we need a team of volunteers and 5-minute videos!</a:t>
            </a:r>
          </a:p>
          <a:p>
            <a:endParaRPr lang="en-US" dirty="0"/>
          </a:p>
          <a:p>
            <a:r>
              <a:rPr lang="en-US" dirty="0"/>
              <a:t>It can be so important when people donate:</a:t>
            </a:r>
          </a:p>
          <a:p>
            <a:pPr marL="171450" indent="-171450">
              <a:buFont typeface="Arial" panose="020B0604020202020204" pitchFamily="34" charset="0"/>
              <a:buChar char="•"/>
            </a:pPr>
            <a:r>
              <a:rPr lang="en-US" dirty="0"/>
              <a:t>For recognition</a:t>
            </a:r>
          </a:p>
          <a:p>
            <a:pPr marL="171450" indent="-171450">
              <a:buFont typeface="Arial" panose="020B0604020202020204" pitchFamily="34" charset="0"/>
              <a:buChar char="•"/>
            </a:pPr>
            <a:r>
              <a:rPr lang="en-US" dirty="0"/>
              <a:t>To support specific projects</a:t>
            </a:r>
          </a:p>
          <a:p>
            <a:pPr marL="171450" indent="-171450">
              <a:buFont typeface="Arial" panose="020B0604020202020204" pitchFamily="34" charset="0"/>
              <a:buChar char="•"/>
            </a:pPr>
            <a:r>
              <a:rPr lang="en-US" dirty="0"/>
              <a:t>As part of a perceived obligation to a club, district or multiple district</a:t>
            </a:r>
          </a:p>
          <a:p>
            <a:endParaRPr lang="en-US" dirty="0"/>
          </a:p>
          <a:p>
            <a:r>
              <a:rPr lang="en-US" dirty="0"/>
              <a:t>But, if we don’t consider how to connect people with the higher levels of happiness that are associated with giving, we are not helping them grow in philanthropy, and we are robbing them of the inner benefits, AND HEALTH benefits that we’ve discussed.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862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everyone makes the journey into intrinsic recognition.  Conditions outside their Lions meetings sometimes need to be right too, but if we promote the opportunity for the journey, we can make it more likely that people find it when they are ready, and we make it more likely that they will have these experiences.</a:t>
            </a:r>
          </a:p>
          <a:p>
            <a:endParaRPr lang="en-US" dirty="0"/>
          </a:p>
          <a:p>
            <a:r>
              <a:rPr lang="en-US" dirty="0"/>
              <a:t>These are a couple of ways we can help to facilitate that feeling for people in themselves.  There are other opportunities, too, but it is often a human connection that brings about this consciousness.  </a:t>
            </a:r>
          </a:p>
          <a:p>
            <a:endParaRPr lang="en-US" dirty="0"/>
          </a:p>
          <a:p>
            <a:r>
              <a:rPr lang="en-US" dirty="0"/>
              <a:t>And it is easy to forget to do this.  We all have a lot of priorities, and it can feel ironic that scheduling time to:</a:t>
            </a:r>
          </a:p>
          <a:p>
            <a:pPr marL="171450" indent="-171450">
              <a:buFont typeface="Arial" panose="020B0604020202020204" pitchFamily="34" charset="0"/>
              <a:buChar char="•"/>
            </a:pPr>
            <a:r>
              <a:rPr lang="en-US" dirty="0"/>
              <a:t>Call people to personally thank them.</a:t>
            </a:r>
          </a:p>
          <a:p>
            <a:pPr marL="171450" indent="-171450">
              <a:buFont typeface="Arial" panose="020B0604020202020204" pitchFamily="34" charset="0"/>
              <a:buChar char="•"/>
            </a:pPr>
            <a:r>
              <a:rPr lang="en-US" dirty="0"/>
              <a:t>To send them an article about causes they are interested in.</a:t>
            </a:r>
          </a:p>
          <a:p>
            <a:endParaRPr lang="en-US" dirty="0"/>
          </a:p>
          <a:p>
            <a:r>
              <a:rPr lang="en-US" dirty="0"/>
              <a:t>Can be so important to helping people find more joy and power in what they do when they give to support our community.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402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719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39.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4" Type="http://schemas.openxmlformats.org/officeDocument/2006/relationships/image" Target="../media/image28.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30.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30.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30.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30.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7.xml"/><Relationship Id="rId4" Type="http://schemas.openxmlformats.org/officeDocument/2006/relationships/image" Target="../media/image30.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30.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9.xml"/><Relationship Id="rId4" Type="http://schemas.openxmlformats.org/officeDocument/2006/relationships/image" Target="../media/image30.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image" Target="../media/image30.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30.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30.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071B3-A112-8FFF-DDFD-C284553303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17E833-E9B0-78CB-86B9-F9DA9661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DC9695-8CB9-72A1-316F-B9948F818FAF}"/>
              </a:ext>
            </a:extLst>
          </p:cNvPr>
          <p:cNvSpPr>
            <a:spLocks noGrp="1"/>
          </p:cNvSpPr>
          <p:nvPr>
            <p:ph type="dt" sz="half" idx="10"/>
          </p:nvPr>
        </p:nvSpPr>
        <p:spPr/>
        <p:txBody>
          <a:bodyPr/>
          <a:lstStyle/>
          <a:p>
            <a:fld id="{6A2952B4-E266-9541-BB67-86EF2CC46483}" type="datetimeFigureOut">
              <a:rPr lang="en-US" smtClean="0"/>
              <a:t>10/3/24</a:t>
            </a:fld>
            <a:endParaRPr lang="en-US"/>
          </a:p>
        </p:txBody>
      </p:sp>
      <p:sp>
        <p:nvSpPr>
          <p:cNvPr id="5" name="Footer Placeholder 4">
            <a:extLst>
              <a:ext uri="{FF2B5EF4-FFF2-40B4-BE49-F238E27FC236}">
                <a16:creationId xmlns:a16="http://schemas.microsoft.com/office/drawing/2014/main" id="{6DE762C5-3ED3-E0F1-9E16-D49635E1A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36910-E3DB-4E52-3EBB-03C118D793D0}"/>
              </a:ext>
            </a:extLst>
          </p:cNvPr>
          <p:cNvSpPr>
            <a:spLocks noGrp="1"/>
          </p:cNvSpPr>
          <p:nvPr>
            <p:ph type="sldNum" sz="quarter" idx="12"/>
          </p:nvPr>
        </p:nvSpPr>
        <p:spPr/>
        <p:txBody>
          <a:bodyPr/>
          <a:lstStyle/>
          <a:p>
            <a:fld id="{C92324F3-8AD7-114A-A15F-C1EBACEE38D8}" type="slidenum">
              <a:rPr lang="en-US" smtClean="0"/>
              <a:t>‹#›</a:t>
            </a:fld>
            <a:endParaRPr lang="en-US"/>
          </a:p>
        </p:txBody>
      </p:sp>
    </p:spTree>
    <p:extLst>
      <p:ext uri="{BB962C8B-B14F-4D97-AF65-F5344CB8AC3E}">
        <p14:creationId xmlns:p14="http://schemas.microsoft.com/office/powerpoint/2010/main" val="4093229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EB40-0E53-5A8E-75FE-581EE852BE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8BFE15-815E-8C56-A9E1-4FC4C86C03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E1871-8E6B-98B5-802B-E804047FA62C}"/>
              </a:ext>
            </a:extLst>
          </p:cNvPr>
          <p:cNvSpPr>
            <a:spLocks noGrp="1"/>
          </p:cNvSpPr>
          <p:nvPr>
            <p:ph type="dt" sz="half" idx="10"/>
          </p:nvPr>
        </p:nvSpPr>
        <p:spPr/>
        <p:txBody>
          <a:bodyPr/>
          <a:lstStyle/>
          <a:p>
            <a:fld id="{6A2952B4-E266-9541-BB67-86EF2CC46483}" type="datetimeFigureOut">
              <a:rPr lang="en-US" smtClean="0"/>
              <a:t>10/3/24</a:t>
            </a:fld>
            <a:endParaRPr lang="en-US"/>
          </a:p>
        </p:txBody>
      </p:sp>
      <p:sp>
        <p:nvSpPr>
          <p:cNvPr id="5" name="Footer Placeholder 4">
            <a:extLst>
              <a:ext uri="{FF2B5EF4-FFF2-40B4-BE49-F238E27FC236}">
                <a16:creationId xmlns:a16="http://schemas.microsoft.com/office/drawing/2014/main" id="{13B288AB-A0AC-CA61-309B-7F4B2E9DB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4930C-6AE4-F291-AE46-B1BBFBD57A69}"/>
              </a:ext>
            </a:extLst>
          </p:cNvPr>
          <p:cNvSpPr>
            <a:spLocks noGrp="1"/>
          </p:cNvSpPr>
          <p:nvPr>
            <p:ph type="sldNum" sz="quarter" idx="12"/>
          </p:nvPr>
        </p:nvSpPr>
        <p:spPr/>
        <p:txBody>
          <a:bodyPr/>
          <a:lstStyle/>
          <a:p>
            <a:fld id="{C92324F3-8AD7-114A-A15F-C1EBACEE38D8}" type="slidenum">
              <a:rPr lang="en-US" smtClean="0"/>
              <a:t>‹#›</a:t>
            </a:fld>
            <a:endParaRPr lang="en-US"/>
          </a:p>
        </p:txBody>
      </p:sp>
    </p:spTree>
    <p:extLst>
      <p:ext uri="{BB962C8B-B14F-4D97-AF65-F5344CB8AC3E}">
        <p14:creationId xmlns:p14="http://schemas.microsoft.com/office/powerpoint/2010/main" val="7036643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9214099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1755541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01354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5486760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059979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8729379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9190696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2177158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604499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220649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616FC0-7061-662A-D8E3-171FA8A9C5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56C106-7628-AA09-B43D-32A36D3212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64AF5-BB20-C7BC-9C54-BF94F7EEB2FE}"/>
              </a:ext>
            </a:extLst>
          </p:cNvPr>
          <p:cNvSpPr>
            <a:spLocks noGrp="1"/>
          </p:cNvSpPr>
          <p:nvPr>
            <p:ph type="dt" sz="half" idx="10"/>
          </p:nvPr>
        </p:nvSpPr>
        <p:spPr/>
        <p:txBody>
          <a:bodyPr/>
          <a:lstStyle/>
          <a:p>
            <a:fld id="{6A2952B4-E266-9541-BB67-86EF2CC46483}" type="datetimeFigureOut">
              <a:rPr lang="en-US" smtClean="0"/>
              <a:t>10/3/24</a:t>
            </a:fld>
            <a:endParaRPr lang="en-US"/>
          </a:p>
        </p:txBody>
      </p:sp>
      <p:sp>
        <p:nvSpPr>
          <p:cNvPr id="5" name="Footer Placeholder 4">
            <a:extLst>
              <a:ext uri="{FF2B5EF4-FFF2-40B4-BE49-F238E27FC236}">
                <a16:creationId xmlns:a16="http://schemas.microsoft.com/office/drawing/2014/main" id="{BA530C2C-9783-C0E6-49BA-5A711BF6D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166BC-3522-600C-559E-FFF67E86A999}"/>
              </a:ext>
            </a:extLst>
          </p:cNvPr>
          <p:cNvSpPr>
            <a:spLocks noGrp="1"/>
          </p:cNvSpPr>
          <p:nvPr>
            <p:ph type="sldNum" sz="quarter" idx="12"/>
          </p:nvPr>
        </p:nvSpPr>
        <p:spPr/>
        <p:txBody>
          <a:bodyPr/>
          <a:lstStyle/>
          <a:p>
            <a:fld id="{C92324F3-8AD7-114A-A15F-C1EBACEE38D8}" type="slidenum">
              <a:rPr lang="en-US" smtClean="0"/>
              <a:t>‹#›</a:t>
            </a:fld>
            <a:endParaRPr lang="en-US"/>
          </a:p>
        </p:txBody>
      </p:sp>
    </p:spTree>
    <p:extLst>
      <p:ext uri="{BB962C8B-B14F-4D97-AF65-F5344CB8AC3E}">
        <p14:creationId xmlns:p14="http://schemas.microsoft.com/office/powerpoint/2010/main" val="39863323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862785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4299957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927878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9166274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11681431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7033269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043661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10846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7576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6641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79937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37335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4423738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9721581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629812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3162652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31884899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7107990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504309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5153236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4322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0470714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943619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6609042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7448322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4943575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7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5490708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8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932213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9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2535712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474606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928292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647275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741543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3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2841058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4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7425386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0867065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6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22573506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7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40449608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8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41313060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9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041477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0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7484732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1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28484065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3999940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96552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3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517853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893942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26593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639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3671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0714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6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96019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7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760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8721514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8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6579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0284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13473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938438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2604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526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246862284"/>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1248422291"/>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577511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3326878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121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22A2-ECB9-9255-E15D-E57999CD3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C0188-0773-9E6B-833D-DC1950AB59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14078-AF3B-D886-060E-1CF0B14AC5A8}"/>
              </a:ext>
            </a:extLst>
          </p:cNvPr>
          <p:cNvSpPr>
            <a:spLocks noGrp="1"/>
          </p:cNvSpPr>
          <p:nvPr>
            <p:ph type="dt" sz="half" idx="10"/>
          </p:nvPr>
        </p:nvSpPr>
        <p:spPr/>
        <p:txBody>
          <a:bodyPr/>
          <a:lstStyle/>
          <a:p>
            <a:fld id="{6A2952B4-E266-9541-BB67-86EF2CC46483}" type="datetimeFigureOut">
              <a:rPr lang="en-US" smtClean="0"/>
              <a:t>10/3/24</a:t>
            </a:fld>
            <a:endParaRPr lang="en-US"/>
          </a:p>
        </p:txBody>
      </p:sp>
      <p:sp>
        <p:nvSpPr>
          <p:cNvPr id="5" name="Footer Placeholder 4">
            <a:extLst>
              <a:ext uri="{FF2B5EF4-FFF2-40B4-BE49-F238E27FC236}">
                <a16:creationId xmlns:a16="http://schemas.microsoft.com/office/drawing/2014/main" id="{D3EE770F-4B42-3F70-44F5-ADCBD1A60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28742-915E-B751-37D9-D52A17BA2055}"/>
              </a:ext>
            </a:extLst>
          </p:cNvPr>
          <p:cNvSpPr>
            <a:spLocks noGrp="1"/>
          </p:cNvSpPr>
          <p:nvPr>
            <p:ph type="sldNum" sz="quarter" idx="12"/>
          </p:nvPr>
        </p:nvSpPr>
        <p:spPr/>
        <p:txBody>
          <a:bodyPr/>
          <a:lstStyle/>
          <a:p>
            <a:fld id="{C92324F3-8AD7-114A-A15F-C1EBACEE38D8}" type="slidenum">
              <a:rPr lang="en-US" smtClean="0"/>
              <a:t>‹#›</a:t>
            </a:fld>
            <a:endParaRPr lang="en-US"/>
          </a:p>
        </p:txBody>
      </p:sp>
    </p:spTree>
    <p:extLst>
      <p:ext uri="{BB962C8B-B14F-4D97-AF65-F5344CB8AC3E}">
        <p14:creationId xmlns:p14="http://schemas.microsoft.com/office/powerpoint/2010/main" val="3841934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9681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11749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63371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78843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10249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21674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60024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687829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196440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763438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1794C-EE78-B102-B799-7EB5530508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A02010-B81B-E595-EEB9-CF546B9175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062AB1-E9A8-49E5-2370-93E47A8F368E}"/>
              </a:ext>
            </a:extLst>
          </p:cNvPr>
          <p:cNvSpPr>
            <a:spLocks noGrp="1"/>
          </p:cNvSpPr>
          <p:nvPr>
            <p:ph type="dt" sz="half" idx="10"/>
          </p:nvPr>
        </p:nvSpPr>
        <p:spPr/>
        <p:txBody>
          <a:bodyPr/>
          <a:lstStyle/>
          <a:p>
            <a:fld id="{6A2952B4-E266-9541-BB67-86EF2CC46483}" type="datetimeFigureOut">
              <a:rPr lang="en-US" smtClean="0"/>
              <a:t>10/3/24</a:t>
            </a:fld>
            <a:endParaRPr lang="en-US"/>
          </a:p>
        </p:txBody>
      </p:sp>
      <p:sp>
        <p:nvSpPr>
          <p:cNvPr id="5" name="Footer Placeholder 4">
            <a:extLst>
              <a:ext uri="{FF2B5EF4-FFF2-40B4-BE49-F238E27FC236}">
                <a16:creationId xmlns:a16="http://schemas.microsoft.com/office/drawing/2014/main" id="{948E1F64-CA51-F0D4-5D69-F9E8F1305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025D6-F8DE-5AC3-5AEE-AE7C6265EFD3}"/>
              </a:ext>
            </a:extLst>
          </p:cNvPr>
          <p:cNvSpPr>
            <a:spLocks noGrp="1"/>
          </p:cNvSpPr>
          <p:nvPr>
            <p:ph type="sldNum" sz="quarter" idx="12"/>
          </p:nvPr>
        </p:nvSpPr>
        <p:spPr/>
        <p:txBody>
          <a:bodyPr/>
          <a:lstStyle/>
          <a:p>
            <a:fld id="{C92324F3-8AD7-114A-A15F-C1EBACEE38D8}" type="slidenum">
              <a:rPr lang="en-US" smtClean="0"/>
              <a:t>‹#›</a:t>
            </a:fld>
            <a:endParaRPr lang="en-US"/>
          </a:p>
        </p:txBody>
      </p:sp>
    </p:spTree>
    <p:extLst>
      <p:ext uri="{BB962C8B-B14F-4D97-AF65-F5344CB8AC3E}">
        <p14:creationId xmlns:p14="http://schemas.microsoft.com/office/powerpoint/2010/main" val="3665671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995002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531622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654020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711620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947064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680412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486449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079545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450136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1442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DE358-A3D0-3D5C-50A0-B3990FE54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08FED3-BFFA-8549-1B37-F3A670ADEE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7BBFC-1462-7414-7868-17242D4045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90ABA2-213F-8572-9F4B-0FDC1A569707}"/>
              </a:ext>
            </a:extLst>
          </p:cNvPr>
          <p:cNvSpPr>
            <a:spLocks noGrp="1"/>
          </p:cNvSpPr>
          <p:nvPr>
            <p:ph type="dt" sz="half" idx="10"/>
          </p:nvPr>
        </p:nvSpPr>
        <p:spPr/>
        <p:txBody>
          <a:bodyPr/>
          <a:lstStyle/>
          <a:p>
            <a:fld id="{6A2952B4-E266-9541-BB67-86EF2CC46483}" type="datetimeFigureOut">
              <a:rPr lang="en-US" smtClean="0"/>
              <a:t>10/3/24</a:t>
            </a:fld>
            <a:endParaRPr lang="en-US"/>
          </a:p>
        </p:txBody>
      </p:sp>
      <p:sp>
        <p:nvSpPr>
          <p:cNvPr id="6" name="Footer Placeholder 5">
            <a:extLst>
              <a:ext uri="{FF2B5EF4-FFF2-40B4-BE49-F238E27FC236}">
                <a16:creationId xmlns:a16="http://schemas.microsoft.com/office/drawing/2014/main" id="{CC932CE5-E815-5CC8-541E-11A0AE5FF0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659CEA-6A89-C0BD-C5EC-FE5A0D559AC7}"/>
              </a:ext>
            </a:extLst>
          </p:cNvPr>
          <p:cNvSpPr>
            <a:spLocks noGrp="1"/>
          </p:cNvSpPr>
          <p:nvPr>
            <p:ph type="sldNum" sz="quarter" idx="12"/>
          </p:nvPr>
        </p:nvSpPr>
        <p:spPr/>
        <p:txBody>
          <a:bodyPr/>
          <a:lstStyle/>
          <a:p>
            <a:fld id="{C92324F3-8AD7-114A-A15F-C1EBACEE38D8}" type="slidenum">
              <a:rPr lang="en-US" smtClean="0"/>
              <a:t>‹#›</a:t>
            </a:fld>
            <a:endParaRPr lang="en-US"/>
          </a:p>
        </p:txBody>
      </p:sp>
    </p:spTree>
    <p:extLst>
      <p:ext uri="{BB962C8B-B14F-4D97-AF65-F5344CB8AC3E}">
        <p14:creationId xmlns:p14="http://schemas.microsoft.com/office/powerpoint/2010/main" val="2955708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6991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2629193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19035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04889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929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31713872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2512407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2139173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44686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60827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02753-D899-4E90-F781-399899132B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10799A-3780-E014-0898-6CA32F3AE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407DF9-423E-39DD-D9AB-D92FE895BE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6BB032-270B-E0FF-C81B-98A48EB0C6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FE34F9-551C-B449-D404-10BFFCC9F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071114-9B13-1384-87A5-21F6644C7727}"/>
              </a:ext>
            </a:extLst>
          </p:cNvPr>
          <p:cNvSpPr>
            <a:spLocks noGrp="1"/>
          </p:cNvSpPr>
          <p:nvPr>
            <p:ph type="dt" sz="half" idx="10"/>
          </p:nvPr>
        </p:nvSpPr>
        <p:spPr/>
        <p:txBody>
          <a:bodyPr/>
          <a:lstStyle/>
          <a:p>
            <a:fld id="{6A2952B4-E266-9541-BB67-86EF2CC46483}" type="datetimeFigureOut">
              <a:rPr lang="en-US" smtClean="0"/>
              <a:t>10/3/24</a:t>
            </a:fld>
            <a:endParaRPr lang="en-US"/>
          </a:p>
        </p:txBody>
      </p:sp>
      <p:sp>
        <p:nvSpPr>
          <p:cNvPr id="8" name="Footer Placeholder 7">
            <a:extLst>
              <a:ext uri="{FF2B5EF4-FFF2-40B4-BE49-F238E27FC236}">
                <a16:creationId xmlns:a16="http://schemas.microsoft.com/office/drawing/2014/main" id="{C2DD12C9-84B4-EFB6-EFEE-AB3D292831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DDD6B9-2420-234C-04E5-64DE3DE784D2}"/>
              </a:ext>
            </a:extLst>
          </p:cNvPr>
          <p:cNvSpPr>
            <a:spLocks noGrp="1"/>
          </p:cNvSpPr>
          <p:nvPr>
            <p:ph type="sldNum" sz="quarter" idx="12"/>
          </p:nvPr>
        </p:nvSpPr>
        <p:spPr/>
        <p:txBody>
          <a:bodyPr/>
          <a:lstStyle/>
          <a:p>
            <a:fld id="{C92324F3-8AD7-114A-A15F-C1EBACEE38D8}" type="slidenum">
              <a:rPr lang="en-US" smtClean="0"/>
              <a:t>‹#›</a:t>
            </a:fld>
            <a:endParaRPr lang="en-US"/>
          </a:p>
        </p:txBody>
      </p:sp>
    </p:spTree>
    <p:extLst>
      <p:ext uri="{BB962C8B-B14F-4D97-AF65-F5344CB8AC3E}">
        <p14:creationId xmlns:p14="http://schemas.microsoft.com/office/powerpoint/2010/main" val="1579465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877327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082047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707723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380924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31270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857287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27920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32847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2496092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98264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3A97-9EC3-AA82-73EC-3B3F5D487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8ABFA5-F375-159D-E31B-9738CA977D97}"/>
              </a:ext>
            </a:extLst>
          </p:cNvPr>
          <p:cNvSpPr>
            <a:spLocks noGrp="1"/>
          </p:cNvSpPr>
          <p:nvPr>
            <p:ph type="dt" sz="half" idx="10"/>
          </p:nvPr>
        </p:nvSpPr>
        <p:spPr/>
        <p:txBody>
          <a:bodyPr/>
          <a:lstStyle/>
          <a:p>
            <a:fld id="{6A2952B4-E266-9541-BB67-86EF2CC46483}" type="datetimeFigureOut">
              <a:rPr lang="en-US" smtClean="0"/>
              <a:t>10/3/24</a:t>
            </a:fld>
            <a:endParaRPr lang="en-US"/>
          </a:p>
        </p:txBody>
      </p:sp>
      <p:sp>
        <p:nvSpPr>
          <p:cNvPr id="4" name="Footer Placeholder 3">
            <a:extLst>
              <a:ext uri="{FF2B5EF4-FFF2-40B4-BE49-F238E27FC236}">
                <a16:creationId xmlns:a16="http://schemas.microsoft.com/office/drawing/2014/main" id="{B1E2AAE5-2A37-18F0-C472-5DBC80E03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4AF398-0601-0346-4E60-45631197550E}"/>
              </a:ext>
            </a:extLst>
          </p:cNvPr>
          <p:cNvSpPr>
            <a:spLocks noGrp="1"/>
          </p:cNvSpPr>
          <p:nvPr>
            <p:ph type="sldNum" sz="quarter" idx="12"/>
          </p:nvPr>
        </p:nvSpPr>
        <p:spPr/>
        <p:txBody>
          <a:bodyPr/>
          <a:lstStyle/>
          <a:p>
            <a:fld id="{C92324F3-8AD7-114A-A15F-C1EBACEE38D8}" type="slidenum">
              <a:rPr lang="en-US" smtClean="0"/>
              <a:t>‹#›</a:t>
            </a:fld>
            <a:endParaRPr lang="en-US"/>
          </a:p>
        </p:txBody>
      </p:sp>
    </p:spTree>
    <p:extLst>
      <p:ext uri="{BB962C8B-B14F-4D97-AF65-F5344CB8AC3E}">
        <p14:creationId xmlns:p14="http://schemas.microsoft.com/office/powerpoint/2010/main" val="1690822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6066226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8943439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5079696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9656515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171037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90282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790263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135538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8514772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8961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68ECD1-5655-C4DC-C774-77D0274E96AC}"/>
              </a:ext>
            </a:extLst>
          </p:cNvPr>
          <p:cNvSpPr>
            <a:spLocks noGrp="1"/>
          </p:cNvSpPr>
          <p:nvPr>
            <p:ph type="dt" sz="half" idx="10"/>
          </p:nvPr>
        </p:nvSpPr>
        <p:spPr/>
        <p:txBody>
          <a:bodyPr/>
          <a:lstStyle/>
          <a:p>
            <a:fld id="{6A2952B4-E266-9541-BB67-86EF2CC46483}" type="datetimeFigureOut">
              <a:rPr lang="en-US" smtClean="0"/>
              <a:t>10/3/24</a:t>
            </a:fld>
            <a:endParaRPr lang="en-US"/>
          </a:p>
        </p:txBody>
      </p:sp>
      <p:sp>
        <p:nvSpPr>
          <p:cNvPr id="3" name="Footer Placeholder 2">
            <a:extLst>
              <a:ext uri="{FF2B5EF4-FFF2-40B4-BE49-F238E27FC236}">
                <a16:creationId xmlns:a16="http://schemas.microsoft.com/office/drawing/2014/main" id="{CB20C6BA-9A8F-A7A1-FA80-A42E13D5E8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70FFB9-8393-F587-3BBD-F8AC0ABA85E5}"/>
              </a:ext>
            </a:extLst>
          </p:cNvPr>
          <p:cNvSpPr>
            <a:spLocks noGrp="1"/>
          </p:cNvSpPr>
          <p:nvPr>
            <p:ph type="sldNum" sz="quarter" idx="12"/>
          </p:nvPr>
        </p:nvSpPr>
        <p:spPr/>
        <p:txBody>
          <a:bodyPr/>
          <a:lstStyle/>
          <a:p>
            <a:fld id="{C92324F3-8AD7-114A-A15F-C1EBACEE38D8}" type="slidenum">
              <a:rPr lang="en-US" smtClean="0"/>
              <a:t>‹#›</a:t>
            </a:fld>
            <a:endParaRPr lang="en-US"/>
          </a:p>
        </p:txBody>
      </p:sp>
    </p:spTree>
    <p:extLst>
      <p:ext uri="{BB962C8B-B14F-4D97-AF65-F5344CB8AC3E}">
        <p14:creationId xmlns:p14="http://schemas.microsoft.com/office/powerpoint/2010/main" val="2465587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990755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4510116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9134572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4912154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141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181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0348008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5470472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93346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D46B078-CEFE-09BD-85FE-560ABB3E8AE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9" imgH="478" progId="TCLayout.ActiveDocument.1">
                  <p:embed/>
                </p:oleObj>
              </mc:Choice>
              <mc:Fallback>
                <p:oleObj name="think-cell Slide" r:id="rId3" imgW="479" imgH="478" progId="TCLayout.ActiveDocument.1">
                  <p:embed/>
                  <p:pic>
                    <p:nvPicPr>
                      <p:cNvPr id="7" name="Object 6" hidden="1">
                        <a:extLst>
                          <a:ext uri="{FF2B5EF4-FFF2-40B4-BE49-F238E27FC236}">
                            <a16:creationId xmlns:a16="http://schemas.microsoft.com/office/drawing/2014/main" id="{2D46B078-CEFE-09BD-85FE-560ABB3E8A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89900991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91F9-7D4E-5F9D-302F-8781FDACA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16B62B-4809-B98A-7FD6-FF5D4E09DE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42A63D-E361-ECCD-0F0A-AC1834A77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567F7-E86E-E881-9037-98B107A9B879}"/>
              </a:ext>
            </a:extLst>
          </p:cNvPr>
          <p:cNvSpPr>
            <a:spLocks noGrp="1"/>
          </p:cNvSpPr>
          <p:nvPr>
            <p:ph type="dt" sz="half" idx="10"/>
          </p:nvPr>
        </p:nvSpPr>
        <p:spPr/>
        <p:txBody>
          <a:bodyPr/>
          <a:lstStyle/>
          <a:p>
            <a:fld id="{6A2952B4-E266-9541-BB67-86EF2CC46483}" type="datetimeFigureOut">
              <a:rPr lang="en-US" smtClean="0"/>
              <a:t>10/3/24</a:t>
            </a:fld>
            <a:endParaRPr lang="en-US"/>
          </a:p>
        </p:txBody>
      </p:sp>
      <p:sp>
        <p:nvSpPr>
          <p:cNvPr id="6" name="Footer Placeholder 5">
            <a:extLst>
              <a:ext uri="{FF2B5EF4-FFF2-40B4-BE49-F238E27FC236}">
                <a16:creationId xmlns:a16="http://schemas.microsoft.com/office/drawing/2014/main" id="{C28943CF-B94E-0658-8743-C952D3FCF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84B0A-84E4-9154-56F3-8905A9D7219C}"/>
              </a:ext>
            </a:extLst>
          </p:cNvPr>
          <p:cNvSpPr>
            <a:spLocks noGrp="1"/>
          </p:cNvSpPr>
          <p:nvPr>
            <p:ph type="sldNum" sz="quarter" idx="12"/>
          </p:nvPr>
        </p:nvSpPr>
        <p:spPr/>
        <p:txBody>
          <a:bodyPr/>
          <a:lstStyle/>
          <a:p>
            <a:fld id="{C92324F3-8AD7-114A-A15F-C1EBACEE38D8}" type="slidenum">
              <a:rPr lang="en-US" smtClean="0"/>
              <a:t>‹#›</a:t>
            </a:fld>
            <a:endParaRPr lang="en-US"/>
          </a:p>
        </p:txBody>
      </p:sp>
    </p:spTree>
    <p:extLst>
      <p:ext uri="{BB962C8B-B14F-4D97-AF65-F5344CB8AC3E}">
        <p14:creationId xmlns:p14="http://schemas.microsoft.com/office/powerpoint/2010/main" val="20213319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3AE5E90-E524-E3F3-CCA9-5FDE6EB2C6AA}"/>
              </a:ext>
            </a:extLst>
          </p:cNvPr>
          <p:cNvSpPr>
            <a:spLocks noGrp="1"/>
          </p:cNvSpPr>
          <p:nvPr>
            <p:ph type="pic" sz="quarter" idx="10"/>
          </p:nvPr>
        </p:nvSpPr>
        <p:spPr>
          <a:xfrm>
            <a:off x="0" y="0"/>
            <a:ext cx="5532120" cy="6858000"/>
          </a:xfrm>
          <a:custGeom>
            <a:avLst/>
            <a:gdLst>
              <a:gd name="connsiteX0" fmla="*/ 0 w 5532120"/>
              <a:gd name="connsiteY0" fmla="*/ 0 h 6858000"/>
              <a:gd name="connsiteX1" fmla="*/ 5532120 w 5532120"/>
              <a:gd name="connsiteY1" fmla="*/ 0 h 6858000"/>
              <a:gd name="connsiteX2" fmla="*/ 5532120 w 5532120"/>
              <a:gd name="connsiteY2" fmla="*/ 6858000 h 6858000"/>
              <a:gd name="connsiteX3" fmla="*/ 0 w 55321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32120" h="6858000">
                <a:moveTo>
                  <a:pt x="0" y="0"/>
                </a:moveTo>
                <a:lnTo>
                  <a:pt x="5532120" y="0"/>
                </a:lnTo>
                <a:lnTo>
                  <a:pt x="5532120" y="6858000"/>
                </a:lnTo>
                <a:lnTo>
                  <a:pt x="0" y="6858000"/>
                </a:lnTo>
                <a:close/>
              </a:path>
            </a:pathLst>
          </a:custGeom>
        </p:spPr>
        <p:txBody>
          <a:bodyPr wrap="square">
            <a:noAutofit/>
          </a:bodyPr>
          <a:lstStyle/>
          <a:p>
            <a:endParaRPr lang="en-US"/>
          </a:p>
        </p:txBody>
      </p:sp>
      <p:graphicFrame>
        <p:nvGraphicFramePr>
          <p:cNvPr id="4" name="think-cell data - do not delete" hidden="1">
            <a:extLst>
              <a:ext uri="{FF2B5EF4-FFF2-40B4-BE49-F238E27FC236}">
                <a16:creationId xmlns:a16="http://schemas.microsoft.com/office/drawing/2014/main" id="{95C95725-9481-FF46-F27D-0C434F0B095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4" name="think-cell data - do not delete" hidden="1">
                        <a:extLst>
                          <a:ext uri="{FF2B5EF4-FFF2-40B4-BE49-F238E27FC236}">
                            <a16:creationId xmlns:a16="http://schemas.microsoft.com/office/drawing/2014/main" id="{95C95725-9481-FF46-F27D-0C434F0B095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8320241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2F5BA94-E282-EC3E-ED53-FCB8A50882C2}"/>
              </a:ext>
            </a:extLst>
          </p:cNvPr>
          <p:cNvSpPr>
            <a:spLocks noGrp="1"/>
          </p:cNvSpPr>
          <p:nvPr>
            <p:ph type="pic" sz="quarter" idx="10"/>
          </p:nvPr>
        </p:nvSpPr>
        <p:spPr>
          <a:xfrm>
            <a:off x="1" y="1489077"/>
            <a:ext cx="6542792" cy="4654548"/>
          </a:xfrm>
          <a:custGeom>
            <a:avLst/>
            <a:gdLst>
              <a:gd name="connsiteX0" fmla="*/ 0 w 6542792"/>
              <a:gd name="connsiteY0" fmla="*/ 0 h 4654548"/>
              <a:gd name="connsiteX1" fmla="*/ 6542792 w 6542792"/>
              <a:gd name="connsiteY1" fmla="*/ 0 h 4654548"/>
              <a:gd name="connsiteX2" fmla="*/ 3909900 w 6542792"/>
              <a:gd name="connsiteY2" fmla="*/ 4654548 h 4654548"/>
              <a:gd name="connsiteX3" fmla="*/ 0 w 6542792"/>
              <a:gd name="connsiteY3" fmla="*/ 4654548 h 4654548"/>
            </a:gdLst>
            <a:ahLst/>
            <a:cxnLst>
              <a:cxn ang="0">
                <a:pos x="connsiteX0" y="connsiteY0"/>
              </a:cxn>
              <a:cxn ang="0">
                <a:pos x="connsiteX1" y="connsiteY1"/>
              </a:cxn>
              <a:cxn ang="0">
                <a:pos x="connsiteX2" y="connsiteY2"/>
              </a:cxn>
              <a:cxn ang="0">
                <a:pos x="connsiteX3" y="connsiteY3"/>
              </a:cxn>
            </a:cxnLst>
            <a:rect l="l" t="t" r="r" b="b"/>
            <a:pathLst>
              <a:path w="6542792" h="4654548">
                <a:moveTo>
                  <a:pt x="0" y="0"/>
                </a:moveTo>
                <a:lnTo>
                  <a:pt x="6542792" y="0"/>
                </a:lnTo>
                <a:lnTo>
                  <a:pt x="3909900" y="4654548"/>
                </a:lnTo>
                <a:lnTo>
                  <a:pt x="0" y="4654548"/>
                </a:lnTo>
                <a:close/>
              </a:path>
            </a:pathLst>
          </a:custGeom>
        </p:spPr>
        <p:txBody>
          <a:bodyPr wrap="square">
            <a:noAutofit/>
          </a:bodyPr>
          <a:lstStyle/>
          <a:p>
            <a:endParaRPr lang="en-US"/>
          </a:p>
        </p:txBody>
      </p:sp>
      <p:graphicFrame>
        <p:nvGraphicFramePr>
          <p:cNvPr id="4" name="think-cell data - do not delete" hidden="1">
            <a:extLst>
              <a:ext uri="{FF2B5EF4-FFF2-40B4-BE49-F238E27FC236}">
                <a16:creationId xmlns:a16="http://schemas.microsoft.com/office/drawing/2014/main" id="{7F31AF51-C927-9E91-D65C-E818F0BE63F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4" name="think-cell data - do not delete" hidden="1">
                        <a:extLst>
                          <a:ext uri="{FF2B5EF4-FFF2-40B4-BE49-F238E27FC236}">
                            <a16:creationId xmlns:a16="http://schemas.microsoft.com/office/drawing/2014/main" id="{7F31AF51-C927-9E91-D65C-E818F0BE63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78577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EFDD709-1F37-5001-F32D-2C535C16ADDE}"/>
              </a:ext>
            </a:extLst>
          </p:cNvPr>
          <p:cNvSpPr>
            <a:spLocks noGrp="1"/>
          </p:cNvSpPr>
          <p:nvPr>
            <p:ph type="pic" sz="quarter" idx="10"/>
          </p:nvPr>
        </p:nvSpPr>
        <p:spPr>
          <a:xfrm>
            <a:off x="2" y="0"/>
            <a:ext cx="7232375" cy="6857998"/>
          </a:xfrm>
          <a:custGeom>
            <a:avLst/>
            <a:gdLst>
              <a:gd name="connsiteX0" fmla="*/ 0 w 7232375"/>
              <a:gd name="connsiteY0" fmla="*/ 0 h 6857998"/>
              <a:gd name="connsiteX1" fmla="*/ 2571750 w 7232375"/>
              <a:gd name="connsiteY1" fmla="*/ 0 h 6857998"/>
              <a:gd name="connsiteX2" fmla="*/ 2593182 w 7232375"/>
              <a:gd name="connsiteY2" fmla="*/ 0 h 6857998"/>
              <a:gd name="connsiteX3" fmla="*/ 2928366 w 7232375"/>
              <a:gd name="connsiteY3" fmla="*/ 0 h 6857998"/>
              <a:gd name="connsiteX4" fmla="*/ 2962275 w 7232375"/>
              <a:gd name="connsiteY4" fmla="*/ 0 h 6857998"/>
              <a:gd name="connsiteX5" fmla="*/ 7232375 w 7232375"/>
              <a:gd name="connsiteY5" fmla="*/ 0 h 6857998"/>
              <a:gd name="connsiteX6" fmla="*/ 3272905 w 7232375"/>
              <a:gd name="connsiteY6" fmla="*/ 6857998 h 6857998"/>
              <a:gd name="connsiteX7" fmla="*/ 2962275 w 7232375"/>
              <a:gd name="connsiteY7" fmla="*/ 6857998 h 6857998"/>
              <a:gd name="connsiteX8" fmla="*/ 0 w 7232375"/>
              <a:gd name="connsiteY8"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2375" h="6857998">
                <a:moveTo>
                  <a:pt x="0" y="0"/>
                </a:moveTo>
                <a:lnTo>
                  <a:pt x="2571750" y="0"/>
                </a:lnTo>
                <a:lnTo>
                  <a:pt x="2593182" y="0"/>
                </a:lnTo>
                <a:lnTo>
                  <a:pt x="2928366" y="0"/>
                </a:lnTo>
                <a:lnTo>
                  <a:pt x="2962275" y="0"/>
                </a:lnTo>
                <a:lnTo>
                  <a:pt x="7232375" y="0"/>
                </a:lnTo>
                <a:lnTo>
                  <a:pt x="3272905" y="6857998"/>
                </a:lnTo>
                <a:lnTo>
                  <a:pt x="2962275" y="6857998"/>
                </a:lnTo>
                <a:lnTo>
                  <a:pt x="0" y="6857998"/>
                </a:lnTo>
                <a:close/>
              </a:path>
            </a:pathLst>
          </a:custGeom>
        </p:spPr>
        <p:txBody>
          <a:bodyPr wrap="square">
            <a:noAutofit/>
          </a:bodyPr>
          <a:lstStyle/>
          <a:p>
            <a:endParaRPr lang="en-US"/>
          </a:p>
        </p:txBody>
      </p:sp>
      <p:graphicFrame>
        <p:nvGraphicFramePr>
          <p:cNvPr id="4" name="think-cell data - do not delete" hidden="1">
            <a:extLst>
              <a:ext uri="{FF2B5EF4-FFF2-40B4-BE49-F238E27FC236}">
                <a16:creationId xmlns:a16="http://schemas.microsoft.com/office/drawing/2014/main" id="{7C7ED8AC-17AB-E7CE-9691-A5135A218A5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4" name="think-cell data - do not delete" hidden="1">
                        <a:extLst>
                          <a:ext uri="{FF2B5EF4-FFF2-40B4-BE49-F238E27FC236}">
                            <a16:creationId xmlns:a16="http://schemas.microsoft.com/office/drawing/2014/main" id="{7C7ED8AC-17AB-E7CE-9691-A5135A218A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795896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A06E8CF-815C-0AB6-4D34-0550581C84C7}"/>
              </a:ext>
            </a:extLst>
          </p:cNvPr>
          <p:cNvSpPr>
            <a:spLocks noGrp="1"/>
          </p:cNvSpPr>
          <p:nvPr>
            <p:ph type="pic" sz="quarter" idx="10"/>
          </p:nvPr>
        </p:nvSpPr>
        <p:spPr>
          <a:xfrm>
            <a:off x="0" y="0"/>
            <a:ext cx="8728804" cy="6857998"/>
          </a:xfrm>
          <a:custGeom>
            <a:avLst/>
            <a:gdLst>
              <a:gd name="connsiteX0" fmla="*/ 0 w 8728804"/>
              <a:gd name="connsiteY0" fmla="*/ 0 h 6857998"/>
              <a:gd name="connsiteX1" fmla="*/ 1496429 w 8728804"/>
              <a:gd name="connsiteY1" fmla="*/ 0 h 6857998"/>
              <a:gd name="connsiteX2" fmla="*/ 2571750 w 8728804"/>
              <a:gd name="connsiteY2" fmla="*/ 0 h 6857998"/>
              <a:gd name="connsiteX3" fmla="*/ 2593182 w 8728804"/>
              <a:gd name="connsiteY3" fmla="*/ 0 h 6857998"/>
              <a:gd name="connsiteX4" fmla="*/ 2928366 w 8728804"/>
              <a:gd name="connsiteY4" fmla="*/ 0 h 6857998"/>
              <a:gd name="connsiteX5" fmla="*/ 2962275 w 8728804"/>
              <a:gd name="connsiteY5" fmla="*/ 0 h 6857998"/>
              <a:gd name="connsiteX6" fmla="*/ 4068179 w 8728804"/>
              <a:gd name="connsiteY6" fmla="*/ 0 h 6857998"/>
              <a:gd name="connsiteX7" fmla="*/ 4089611 w 8728804"/>
              <a:gd name="connsiteY7" fmla="*/ 0 h 6857998"/>
              <a:gd name="connsiteX8" fmla="*/ 4424795 w 8728804"/>
              <a:gd name="connsiteY8" fmla="*/ 0 h 6857998"/>
              <a:gd name="connsiteX9" fmla="*/ 4458704 w 8728804"/>
              <a:gd name="connsiteY9" fmla="*/ 0 h 6857998"/>
              <a:gd name="connsiteX10" fmla="*/ 7232375 w 8728804"/>
              <a:gd name="connsiteY10" fmla="*/ 0 h 6857998"/>
              <a:gd name="connsiteX11" fmla="*/ 8728804 w 8728804"/>
              <a:gd name="connsiteY11" fmla="*/ 0 h 6857998"/>
              <a:gd name="connsiteX12" fmla="*/ 4769334 w 8728804"/>
              <a:gd name="connsiteY12" fmla="*/ 6857998 h 6857998"/>
              <a:gd name="connsiteX13" fmla="*/ 4458704 w 8728804"/>
              <a:gd name="connsiteY13" fmla="*/ 6857998 h 6857998"/>
              <a:gd name="connsiteX14" fmla="*/ 3272905 w 8728804"/>
              <a:gd name="connsiteY14" fmla="*/ 6857998 h 6857998"/>
              <a:gd name="connsiteX15" fmla="*/ 2962275 w 8728804"/>
              <a:gd name="connsiteY15" fmla="*/ 6857998 h 6857998"/>
              <a:gd name="connsiteX16" fmla="*/ 1496429 w 8728804"/>
              <a:gd name="connsiteY16" fmla="*/ 6857998 h 6857998"/>
              <a:gd name="connsiteX17" fmla="*/ 0 w 8728804"/>
              <a:gd name="connsiteY1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28804" h="6857998">
                <a:moveTo>
                  <a:pt x="0" y="0"/>
                </a:moveTo>
                <a:lnTo>
                  <a:pt x="1496429" y="0"/>
                </a:lnTo>
                <a:lnTo>
                  <a:pt x="2571750" y="0"/>
                </a:lnTo>
                <a:lnTo>
                  <a:pt x="2593182" y="0"/>
                </a:lnTo>
                <a:lnTo>
                  <a:pt x="2928366" y="0"/>
                </a:lnTo>
                <a:lnTo>
                  <a:pt x="2962275" y="0"/>
                </a:lnTo>
                <a:lnTo>
                  <a:pt x="4068179" y="0"/>
                </a:lnTo>
                <a:lnTo>
                  <a:pt x="4089611" y="0"/>
                </a:lnTo>
                <a:lnTo>
                  <a:pt x="4424795" y="0"/>
                </a:lnTo>
                <a:lnTo>
                  <a:pt x="4458704" y="0"/>
                </a:lnTo>
                <a:lnTo>
                  <a:pt x="7232375" y="0"/>
                </a:lnTo>
                <a:lnTo>
                  <a:pt x="8728804" y="0"/>
                </a:lnTo>
                <a:lnTo>
                  <a:pt x="4769334" y="6857998"/>
                </a:lnTo>
                <a:lnTo>
                  <a:pt x="4458704" y="6857998"/>
                </a:lnTo>
                <a:lnTo>
                  <a:pt x="3272905" y="6857998"/>
                </a:lnTo>
                <a:lnTo>
                  <a:pt x="2962275" y="6857998"/>
                </a:lnTo>
                <a:lnTo>
                  <a:pt x="1496429" y="6857998"/>
                </a:lnTo>
                <a:lnTo>
                  <a:pt x="0" y="6857998"/>
                </a:lnTo>
                <a:close/>
              </a:path>
            </a:pathLst>
          </a:custGeom>
        </p:spPr>
        <p:txBody>
          <a:bodyPr wrap="square">
            <a:noAutofit/>
          </a:bodyPr>
          <a:lstStyle/>
          <a:p>
            <a:endParaRPr lang="en-US"/>
          </a:p>
        </p:txBody>
      </p:sp>
      <p:graphicFrame>
        <p:nvGraphicFramePr>
          <p:cNvPr id="4" name="think-cell data - do not delete" hidden="1">
            <a:extLst>
              <a:ext uri="{FF2B5EF4-FFF2-40B4-BE49-F238E27FC236}">
                <a16:creationId xmlns:a16="http://schemas.microsoft.com/office/drawing/2014/main" id="{7C7ED8AC-17AB-E7CE-9691-A5135A218A5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4" name="think-cell data - do not delete" hidden="1">
                        <a:extLst>
                          <a:ext uri="{FF2B5EF4-FFF2-40B4-BE49-F238E27FC236}">
                            <a16:creationId xmlns:a16="http://schemas.microsoft.com/office/drawing/2014/main" id="{7C7ED8AC-17AB-E7CE-9691-A5135A218A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570389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18A5C59-CF3F-6352-42F3-9A08F778A459}"/>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89807 h 3429000"/>
              <a:gd name="connsiteX3" fmla="*/ 10303152 w 12192000"/>
              <a:gd name="connsiteY3" fmla="*/ 3429000 h 3429000"/>
              <a:gd name="connsiteX4" fmla="*/ 0 w 121920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429000">
                <a:moveTo>
                  <a:pt x="0" y="0"/>
                </a:moveTo>
                <a:lnTo>
                  <a:pt x="12192000" y="0"/>
                </a:lnTo>
                <a:lnTo>
                  <a:pt x="12192000" y="89807"/>
                </a:lnTo>
                <a:lnTo>
                  <a:pt x="10303152" y="3429000"/>
                </a:lnTo>
                <a:lnTo>
                  <a:pt x="0" y="3429000"/>
                </a:lnTo>
                <a:close/>
              </a:path>
            </a:pathLst>
          </a:custGeom>
        </p:spPr>
        <p:txBody>
          <a:bodyPr wrap="square">
            <a:noAutofit/>
          </a:bodyPr>
          <a:lstStyle/>
          <a:p>
            <a:endParaRPr lang="en-US"/>
          </a:p>
        </p:txBody>
      </p:sp>
      <p:graphicFrame>
        <p:nvGraphicFramePr>
          <p:cNvPr id="4" name="think-cell data - do not delete" hidden="1">
            <a:extLst>
              <a:ext uri="{FF2B5EF4-FFF2-40B4-BE49-F238E27FC236}">
                <a16:creationId xmlns:a16="http://schemas.microsoft.com/office/drawing/2014/main" id="{0D3ED610-EA08-A257-8025-747AB582508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4" name="think-cell data - do not delete" hidden="1">
                        <a:extLst>
                          <a:ext uri="{FF2B5EF4-FFF2-40B4-BE49-F238E27FC236}">
                            <a16:creationId xmlns:a16="http://schemas.microsoft.com/office/drawing/2014/main" id="{0D3ED610-EA08-A257-8025-747AB58250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1797779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26D285F-A7F9-3BC2-FA49-73EBFE290794}"/>
              </a:ext>
            </a:extLst>
          </p:cNvPr>
          <p:cNvSpPr>
            <a:spLocks noGrp="1"/>
          </p:cNvSpPr>
          <p:nvPr>
            <p:ph type="pic" sz="quarter" idx="10"/>
          </p:nvPr>
        </p:nvSpPr>
        <p:spPr>
          <a:xfrm>
            <a:off x="0" y="5054600"/>
            <a:ext cx="12052301" cy="1803400"/>
          </a:xfrm>
          <a:custGeom>
            <a:avLst/>
            <a:gdLst>
              <a:gd name="connsiteX0" fmla="*/ 0 w 12052301"/>
              <a:gd name="connsiteY0" fmla="*/ 0 h 1803400"/>
              <a:gd name="connsiteX1" fmla="*/ 12052301 w 12052301"/>
              <a:gd name="connsiteY1" fmla="*/ 0 h 1803400"/>
              <a:gd name="connsiteX2" fmla="*/ 11032190 w 12052301"/>
              <a:gd name="connsiteY2" fmla="*/ 1803400 h 1803400"/>
              <a:gd name="connsiteX3" fmla="*/ 0 w 12052301"/>
              <a:gd name="connsiteY3" fmla="*/ 1803400 h 1803400"/>
            </a:gdLst>
            <a:ahLst/>
            <a:cxnLst>
              <a:cxn ang="0">
                <a:pos x="connsiteX0" y="connsiteY0"/>
              </a:cxn>
              <a:cxn ang="0">
                <a:pos x="connsiteX1" y="connsiteY1"/>
              </a:cxn>
              <a:cxn ang="0">
                <a:pos x="connsiteX2" y="connsiteY2"/>
              </a:cxn>
              <a:cxn ang="0">
                <a:pos x="connsiteX3" y="connsiteY3"/>
              </a:cxn>
            </a:cxnLst>
            <a:rect l="l" t="t" r="r" b="b"/>
            <a:pathLst>
              <a:path w="12052301" h="1803400">
                <a:moveTo>
                  <a:pt x="0" y="0"/>
                </a:moveTo>
                <a:lnTo>
                  <a:pt x="12052301" y="0"/>
                </a:lnTo>
                <a:lnTo>
                  <a:pt x="11032190" y="1803400"/>
                </a:lnTo>
                <a:lnTo>
                  <a:pt x="0" y="1803400"/>
                </a:lnTo>
                <a:close/>
              </a:path>
            </a:pathLst>
          </a:custGeom>
        </p:spPr>
        <p:txBody>
          <a:bodyPr wrap="square">
            <a:noAutofit/>
          </a:bodyPr>
          <a:lstStyle/>
          <a:p>
            <a:endParaRPr lang="en-US"/>
          </a:p>
        </p:txBody>
      </p:sp>
      <p:graphicFrame>
        <p:nvGraphicFramePr>
          <p:cNvPr id="4" name="think-cell data - do not delete" hidden="1">
            <a:extLst>
              <a:ext uri="{FF2B5EF4-FFF2-40B4-BE49-F238E27FC236}">
                <a16:creationId xmlns:a16="http://schemas.microsoft.com/office/drawing/2014/main" id="{AD8FD38A-8279-64CA-29FA-7FB2E088137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4" name="think-cell data - do not delete" hidden="1">
                        <a:extLst>
                          <a:ext uri="{FF2B5EF4-FFF2-40B4-BE49-F238E27FC236}">
                            <a16:creationId xmlns:a16="http://schemas.microsoft.com/office/drawing/2014/main" id="{AD8FD38A-8279-64CA-29FA-7FB2E08813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890464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7F8D64-BB29-0BAB-5BF0-A1CC673DF66A}"/>
              </a:ext>
            </a:extLst>
          </p:cNvPr>
          <p:cNvSpPr>
            <a:spLocks noGrp="1"/>
          </p:cNvSpPr>
          <p:nvPr>
            <p:ph type="pic" sz="quarter" idx="10"/>
          </p:nvPr>
        </p:nvSpPr>
        <p:spPr>
          <a:xfrm>
            <a:off x="1" y="1489077"/>
            <a:ext cx="7546975" cy="5368925"/>
          </a:xfrm>
          <a:custGeom>
            <a:avLst/>
            <a:gdLst>
              <a:gd name="connsiteX0" fmla="*/ 0 w 7546975"/>
              <a:gd name="connsiteY0" fmla="*/ 0 h 5368925"/>
              <a:gd name="connsiteX1" fmla="*/ 7546975 w 7546975"/>
              <a:gd name="connsiteY1" fmla="*/ 0 h 5368925"/>
              <a:gd name="connsiteX2" fmla="*/ 4509989 w 7546975"/>
              <a:gd name="connsiteY2" fmla="*/ 5368925 h 5368925"/>
              <a:gd name="connsiteX3" fmla="*/ 0 w 7546975"/>
              <a:gd name="connsiteY3" fmla="*/ 5368925 h 5368925"/>
            </a:gdLst>
            <a:ahLst/>
            <a:cxnLst>
              <a:cxn ang="0">
                <a:pos x="connsiteX0" y="connsiteY0"/>
              </a:cxn>
              <a:cxn ang="0">
                <a:pos x="connsiteX1" y="connsiteY1"/>
              </a:cxn>
              <a:cxn ang="0">
                <a:pos x="connsiteX2" y="connsiteY2"/>
              </a:cxn>
              <a:cxn ang="0">
                <a:pos x="connsiteX3" y="connsiteY3"/>
              </a:cxn>
            </a:cxnLst>
            <a:rect l="l" t="t" r="r" b="b"/>
            <a:pathLst>
              <a:path w="7546975" h="5368925">
                <a:moveTo>
                  <a:pt x="0" y="0"/>
                </a:moveTo>
                <a:lnTo>
                  <a:pt x="7546975" y="0"/>
                </a:lnTo>
                <a:lnTo>
                  <a:pt x="4509989" y="5368925"/>
                </a:lnTo>
                <a:lnTo>
                  <a:pt x="0" y="5368925"/>
                </a:lnTo>
                <a:close/>
              </a:path>
            </a:pathLst>
          </a:custGeom>
        </p:spPr>
        <p:txBody>
          <a:bodyPr wrap="square">
            <a:noAutofit/>
          </a:bodyPr>
          <a:lstStyle/>
          <a:p>
            <a:endParaRPr lang="en-US"/>
          </a:p>
        </p:txBody>
      </p:sp>
      <p:graphicFrame>
        <p:nvGraphicFramePr>
          <p:cNvPr id="4" name="think-cell data - do not delete" hidden="1">
            <a:extLst>
              <a:ext uri="{FF2B5EF4-FFF2-40B4-BE49-F238E27FC236}">
                <a16:creationId xmlns:a16="http://schemas.microsoft.com/office/drawing/2014/main" id="{68BC592E-6644-512E-A228-A96247133B4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4" name="think-cell data - do not delete" hidden="1">
                        <a:extLst>
                          <a:ext uri="{FF2B5EF4-FFF2-40B4-BE49-F238E27FC236}">
                            <a16:creationId xmlns:a16="http://schemas.microsoft.com/office/drawing/2014/main" id="{68BC592E-6644-512E-A228-A96247133B4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849832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67F5D44-4241-E0DC-450B-116EC15A0499}"/>
              </a:ext>
            </a:extLst>
          </p:cNvPr>
          <p:cNvSpPr>
            <a:spLocks noGrp="1"/>
          </p:cNvSpPr>
          <p:nvPr>
            <p:ph type="pic" sz="quarter" idx="11"/>
          </p:nvPr>
        </p:nvSpPr>
        <p:spPr>
          <a:xfrm>
            <a:off x="1" y="0"/>
            <a:ext cx="4660625" cy="6858000"/>
          </a:xfrm>
          <a:custGeom>
            <a:avLst/>
            <a:gdLst>
              <a:gd name="connsiteX0" fmla="*/ 0 w 4660625"/>
              <a:gd name="connsiteY0" fmla="*/ 0 h 6858000"/>
              <a:gd name="connsiteX1" fmla="*/ 21432 w 4660625"/>
              <a:gd name="connsiteY1" fmla="*/ 0 h 6858000"/>
              <a:gd name="connsiteX2" fmla="*/ 356616 w 4660625"/>
              <a:gd name="connsiteY2" fmla="*/ 0 h 6858000"/>
              <a:gd name="connsiteX3" fmla="*/ 4660625 w 4660625"/>
              <a:gd name="connsiteY3" fmla="*/ 0 h 6858000"/>
              <a:gd name="connsiteX4" fmla="*/ 701155 w 4660625"/>
              <a:gd name="connsiteY4" fmla="*/ 6857998 h 6858000"/>
              <a:gd name="connsiteX5" fmla="*/ 356616 w 4660625"/>
              <a:gd name="connsiteY5" fmla="*/ 6857998 h 6858000"/>
              <a:gd name="connsiteX6" fmla="*/ 356616 w 4660625"/>
              <a:gd name="connsiteY6" fmla="*/ 6858000 h 6858000"/>
              <a:gd name="connsiteX7" fmla="*/ 0 w 46606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0625" h="6858000">
                <a:moveTo>
                  <a:pt x="0" y="0"/>
                </a:moveTo>
                <a:lnTo>
                  <a:pt x="21432" y="0"/>
                </a:lnTo>
                <a:lnTo>
                  <a:pt x="356616" y="0"/>
                </a:lnTo>
                <a:lnTo>
                  <a:pt x="4660625" y="0"/>
                </a:lnTo>
                <a:lnTo>
                  <a:pt x="701155" y="6857998"/>
                </a:lnTo>
                <a:lnTo>
                  <a:pt x="356616" y="6857998"/>
                </a:lnTo>
                <a:lnTo>
                  <a:pt x="356616" y="6858000"/>
                </a:lnTo>
                <a:lnTo>
                  <a:pt x="0" y="6858000"/>
                </a:lnTo>
                <a:close/>
              </a:path>
            </a:pathLst>
          </a:custGeom>
        </p:spPr>
        <p:txBody>
          <a:bodyPr wrap="square">
            <a:noAutofit/>
          </a:bodyPr>
          <a:lstStyle/>
          <a:p>
            <a:endParaRPr lang="en-US"/>
          </a:p>
        </p:txBody>
      </p:sp>
      <p:sp>
        <p:nvSpPr>
          <p:cNvPr id="7" name="Picture Placeholder 6">
            <a:extLst>
              <a:ext uri="{FF2B5EF4-FFF2-40B4-BE49-F238E27FC236}">
                <a16:creationId xmlns:a16="http://schemas.microsoft.com/office/drawing/2014/main" id="{40E2E82A-E01B-4BAC-1A84-3D859390F9FA}"/>
              </a:ext>
            </a:extLst>
          </p:cNvPr>
          <p:cNvSpPr>
            <a:spLocks noGrp="1"/>
          </p:cNvSpPr>
          <p:nvPr>
            <p:ph type="pic" sz="quarter" idx="10"/>
          </p:nvPr>
        </p:nvSpPr>
        <p:spPr>
          <a:xfrm>
            <a:off x="431800" y="1489076"/>
            <a:ext cx="7947096" cy="4654544"/>
          </a:xfrm>
          <a:custGeom>
            <a:avLst/>
            <a:gdLst>
              <a:gd name="connsiteX0" fmla="*/ 2632889 w 7947096"/>
              <a:gd name="connsiteY0" fmla="*/ 0 h 4654544"/>
              <a:gd name="connsiteX1" fmla="*/ 7947096 w 7947096"/>
              <a:gd name="connsiteY1" fmla="*/ 0 h 4654544"/>
              <a:gd name="connsiteX2" fmla="*/ 5314207 w 7947096"/>
              <a:gd name="connsiteY2" fmla="*/ 4654544 h 4654544"/>
              <a:gd name="connsiteX3" fmla="*/ 0 w 7947096"/>
              <a:gd name="connsiteY3" fmla="*/ 4654544 h 4654544"/>
            </a:gdLst>
            <a:ahLst/>
            <a:cxnLst>
              <a:cxn ang="0">
                <a:pos x="connsiteX0" y="connsiteY0"/>
              </a:cxn>
              <a:cxn ang="0">
                <a:pos x="connsiteX1" y="connsiteY1"/>
              </a:cxn>
              <a:cxn ang="0">
                <a:pos x="connsiteX2" y="connsiteY2"/>
              </a:cxn>
              <a:cxn ang="0">
                <a:pos x="connsiteX3" y="connsiteY3"/>
              </a:cxn>
            </a:cxnLst>
            <a:rect l="l" t="t" r="r" b="b"/>
            <a:pathLst>
              <a:path w="7947096" h="4654544">
                <a:moveTo>
                  <a:pt x="2632889" y="0"/>
                </a:moveTo>
                <a:lnTo>
                  <a:pt x="7947096" y="0"/>
                </a:lnTo>
                <a:lnTo>
                  <a:pt x="5314207" y="4654544"/>
                </a:lnTo>
                <a:lnTo>
                  <a:pt x="0" y="4654544"/>
                </a:lnTo>
                <a:close/>
              </a:path>
            </a:pathLst>
          </a:custGeom>
          <a:noFill/>
          <a:ln w="12700" cap="flat">
            <a:noFill/>
            <a:prstDash val="solid"/>
            <a:miter/>
          </a:ln>
          <a:effectLst>
            <a:outerShdw blurRad="444500" dist="190500" dir="5400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a:lvl1pPr>
          </a:lstStyle>
          <a:p>
            <a:pPr marL="0" lvl="0"/>
            <a:endParaRPr lang="en-US"/>
          </a:p>
        </p:txBody>
      </p:sp>
      <p:graphicFrame>
        <p:nvGraphicFramePr>
          <p:cNvPr id="4" name="think-cell data - do not delete" hidden="1">
            <a:extLst>
              <a:ext uri="{FF2B5EF4-FFF2-40B4-BE49-F238E27FC236}">
                <a16:creationId xmlns:a16="http://schemas.microsoft.com/office/drawing/2014/main" id="{73BEA8A6-1781-F13E-6034-090E16FC31B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4" name="think-cell data - do not delete" hidden="1">
                        <a:extLst>
                          <a:ext uri="{FF2B5EF4-FFF2-40B4-BE49-F238E27FC236}">
                            <a16:creationId xmlns:a16="http://schemas.microsoft.com/office/drawing/2014/main" id="{73BEA8A6-1781-F13E-6034-090E16FC31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1603773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2D5435-71D7-F5BF-CD91-DB686A4A670D}"/>
              </a:ext>
            </a:extLst>
          </p:cNvPr>
          <p:cNvSpPr>
            <a:spLocks noGrp="1"/>
          </p:cNvSpPr>
          <p:nvPr>
            <p:ph type="pic" sz="quarter" idx="10"/>
          </p:nvPr>
        </p:nvSpPr>
        <p:spPr>
          <a:xfrm>
            <a:off x="0" y="-1"/>
            <a:ext cx="9712071" cy="6858001"/>
          </a:xfrm>
          <a:custGeom>
            <a:avLst/>
            <a:gdLst>
              <a:gd name="connsiteX0" fmla="*/ 0 w 9712071"/>
              <a:gd name="connsiteY0" fmla="*/ 0 h 6858001"/>
              <a:gd name="connsiteX1" fmla="*/ 5543550 w 9712071"/>
              <a:gd name="connsiteY1" fmla="*/ 0 h 6858001"/>
              <a:gd name="connsiteX2" fmla="*/ 5543550 w 9712071"/>
              <a:gd name="connsiteY2" fmla="*/ 1 h 6858001"/>
              <a:gd name="connsiteX3" fmla="*/ 6813542 w 9712071"/>
              <a:gd name="connsiteY3" fmla="*/ 1 h 6858001"/>
              <a:gd name="connsiteX4" fmla="*/ 9712071 w 9712071"/>
              <a:gd name="connsiteY4" fmla="*/ 1 h 6858001"/>
              <a:gd name="connsiteX5" fmla="*/ 5752600 w 9712071"/>
              <a:gd name="connsiteY5" fmla="*/ 6858001 h 6858001"/>
              <a:gd name="connsiteX6" fmla="*/ 2854071 w 9712071"/>
              <a:gd name="connsiteY6" fmla="*/ 6858001 h 6858001"/>
              <a:gd name="connsiteX7" fmla="*/ 2854081 w 9712071"/>
              <a:gd name="connsiteY7" fmla="*/ 6857983 h 6858001"/>
              <a:gd name="connsiteX8" fmla="*/ 0 w 9712071"/>
              <a:gd name="connsiteY8" fmla="*/ 68579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2071" h="6858001">
                <a:moveTo>
                  <a:pt x="0" y="0"/>
                </a:moveTo>
                <a:lnTo>
                  <a:pt x="5543550" y="0"/>
                </a:lnTo>
                <a:lnTo>
                  <a:pt x="5543550" y="1"/>
                </a:lnTo>
                <a:lnTo>
                  <a:pt x="6813542" y="1"/>
                </a:lnTo>
                <a:lnTo>
                  <a:pt x="9712071" y="1"/>
                </a:lnTo>
                <a:lnTo>
                  <a:pt x="5752600" y="6858001"/>
                </a:lnTo>
                <a:lnTo>
                  <a:pt x="2854071" y="6858001"/>
                </a:lnTo>
                <a:lnTo>
                  <a:pt x="2854081" y="6857983"/>
                </a:lnTo>
                <a:lnTo>
                  <a:pt x="0" y="6857983"/>
                </a:lnTo>
                <a:close/>
              </a:path>
            </a:pathLst>
          </a:custGeom>
        </p:spPr>
        <p:txBody>
          <a:bodyPr wrap="square">
            <a:noAutofit/>
          </a:bodyPr>
          <a:lstStyle/>
          <a:p>
            <a:endParaRPr lang="en-US"/>
          </a:p>
        </p:txBody>
      </p:sp>
      <p:graphicFrame>
        <p:nvGraphicFramePr>
          <p:cNvPr id="4" name="think-cell data - do not delete" hidden="1">
            <a:extLst>
              <a:ext uri="{FF2B5EF4-FFF2-40B4-BE49-F238E27FC236}">
                <a16:creationId xmlns:a16="http://schemas.microsoft.com/office/drawing/2014/main" id="{C90E45F7-7850-B2BC-91A5-513189FAB09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4" name="think-cell data - do not delete" hidden="1">
                        <a:extLst>
                          <a:ext uri="{FF2B5EF4-FFF2-40B4-BE49-F238E27FC236}">
                            <a16:creationId xmlns:a16="http://schemas.microsoft.com/office/drawing/2014/main" id="{C90E45F7-7850-B2BC-91A5-513189FAB0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3961906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4242D46-DD19-AD1A-88B2-8E4D7BA4781F}"/>
              </a:ext>
            </a:extLst>
          </p:cNvPr>
          <p:cNvSpPr>
            <a:spLocks noGrp="1"/>
          </p:cNvSpPr>
          <p:nvPr>
            <p:ph type="pic" sz="quarter" idx="10"/>
          </p:nvPr>
        </p:nvSpPr>
        <p:spPr>
          <a:xfrm>
            <a:off x="0" y="1"/>
            <a:ext cx="12192000" cy="1821373"/>
          </a:xfrm>
          <a:custGeom>
            <a:avLst/>
            <a:gdLst>
              <a:gd name="connsiteX0" fmla="*/ 0 w 12192000"/>
              <a:gd name="connsiteY0" fmla="*/ 0 h 1821373"/>
              <a:gd name="connsiteX1" fmla="*/ 12192000 w 12192000"/>
              <a:gd name="connsiteY1" fmla="*/ 0 h 1821373"/>
              <a:gd name="connsiteX2" fmla="*/ 12192000 w 12192000"/>
              <a:gd name="connsiteY2" fmla="*/ 737356 h 1821373"/>
              <a:gd name="connsiteX3" fmla="*/ 11578815 w 12192000"/>
              <a:gd name="connsiteY3" fmla="*/ 1821373 h 1821373"/>
              <a:gd name="connsiteX4" fmla="*/ 0 w 12192000"/>
              <a:gd name="connsiteY4" fmla="*/ 1821373 h 1821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21373">
                <a:moveTo>
                  <a:pt x="0" y="0"/>
                </a:moveTo>
                <a:lnTo>
                  <a:pt x="12192000" y="0"/>
                </a:lnTo>
                <a:lnTo>
                  <a:pt x="12192000" y="737356"/>
                </a:lnTo>
                <a:lnTo>
                  <a:pt x="11578815" y="1821373"/>
                </a:lnTo>
                <a:lnTo>
                  <a:pt x="0" y="1821373"/>
                </a:lnTo>
                <a:close/>
              </a:path>
            </a:pathLst>
          </a:custGeom>
        </p:spPr>
        <p:txBody>
          <a:bodyPr wrap="square">
            <a:noAutofit/>
          </a:bodyPr>
          <a:lstStyle/>
          <a:p>
            <a:endParaRPr lang="en-US"/>
          </a:p>
        </p:txBody>
      </p:sp>
      <p:graphicFrame>
        <p:nvGraphicFramePr>
          <p:cNvPr id="4" name="think-cell data - do not delete" hidden="1">
            <a:extLst>
              <a:ext uri="{FF2B5EF4-FFF2-40B4-BE49-F238E27FC236}">
                <a16:creationId xmlns:a16="http://schemas.microsoft.com/office/drawing/2014/main" id="{A42ED9B9-FE09-6E6D-4BE3-938ACCB4BDB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3" progId="TCLayout.ActiveDocument.1">
                  <p:embed/>
                </p:oleObj>
              </mc:Choice>
              <mc:Fallback>
                <p:oleObj name="think-cell Slide" r:id="rId3" imgW="344" imgH="343" progId="TCLayout.ActiveDocument.1">
                  <p:embed/>
                  <p:pic>
                    <p:nvPicPr>
                      <p:cNvPr id="4" name="think-cell data - do not delete" hidden="1">
                        <a:extLst>
                          <a:ext uri="{FF2B5EF4-FFF2-40B4-BE49-F238E27FC236}">
                            <a16:creationId xmlns:a16="http://schemas.microsoft.com/office/drawing/2014/main" id="{A42ED9B9-FE09-6E6D-4BE3-938ACCB4BD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255307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2450-20BA-0782-89E8-E277ED4EF6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CE42F7-4E1C-3488-5A3C-BBECCE7890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A3B725-D064-27C2-33A1-69FA3847D5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F7ABD3-9519-BF44-C880-F6B05612C783}"/>
              </a:ext>
            </a:extLst>
          </p:cNvPr>
          <p:cNvSpPr>
            <a:spLocks noGrp="1"/>
          </p:cNvSpPr>
          <p:nvPr>
            <p:ph type="dt" sz="half" idx="10"/>
          </p:nvPr>
        </p:nvSpPr>
        <p:spPr/>
        <p:txBody>
          <a:bodyPr/>
          <a:lstStyle/>
          <a:p>
            <a:fld id="{6A2952B4-E266-9541-BB67-86EF2CC46483}" type="datetimeFigureOut">
              <a:rPr lang="en-US" smtClean="0"/>
              <a:t>10/3/24</a:t>
            </a:fld>
            <a:endParaRPr lang="en-US"/>
          </a:p>
        </p:txBody>
      </p:sp>
      <p:sp>
        <p:nvSpPr>
          <p:cNvPr id="6" name="Footer Placeholder 5">
            <a:extLst>
              <a:ext uri="{FF2B5EF4-FFF2-40B4-BE49-F238E27FC236}">
                <a16:creationId xmlns:a16="http://schemas.microsoft.com/office/drawing/2014/main" id="{539220CE-E8B5-C6DD-985E-67EE2DA07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225625-5AAB-E31E-9718-E00AD24108F3}"/>
              </a:ext>
            </a:extLst>
          </p:cNvPr>
          <p:cNvSpPr>
            <a:spLocks noGrp="1"/>
          </p:cNvSpPr>
          <p:nvPr>
            <p:ph type="sldNum" sz="quarter" idx="12"/>
          </p:nvPr>
        </p:nvSpPr>
        <p:spPr/>
        <p:txBody>
          <a:bodyPr/>
          <a:lstStyle/>
          <a:p>
            <a:fld id="{C92324F3-8AD7-114A-A15F-C1EBACEE38D8}" type="slidenum">
              <a:rPr lang="en-US" smtClean="0"/>
              <a:t>‹#›</a:t>
            </a:fld>
            <a:endParaRPr lang="en-US"/>
          </a:p>
        </p:txBody>
      </p:sp>
    </p:spTree>
    <p:extLst>
      <p:ext uri="{BB962C8B-B14F-4D97-AF65-F5344CB8AC3E}">
        <p14:creationId xmlns:p14="http://schemas.microsoft.com/office/powerpoint/2010/main" val="16319852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4619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1072272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62851459"/>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102566999"/>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16836355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101180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34005121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0399" y="5613399"/>
            <a:ext cx="3036958" cy="886792"/>
          </a:xfrm>
          <a:prstGeom prst="rect">
            <a:avLst/>
          </a:prstGeom>
        </p:spPr>
      </p:pic>
    </p:spTree>
    <p:extLst>
      <p:ext uri="{BB962C8B-B14F-4D97-AF65-F5344CB8AC3E}">
        <p14:creationId xmlns:p14="http://schemas.microsoft.com/office/powerpoint/2010/main" val="28508910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0399" y="5613399"/>
            <a:ext cx="3036958" cy="886792"/>
          </a:xfrm>
          <a:prstGeom prst="rect">
            <a:avLst/>
          </a:prstGeom>
        </p:spPr>
      </p:pic>
    </p:spTree>
    <p:extLst>
      <p:ext uri="{BB962C8B-B14F-4D97-AF65-F5344CB8AC3E}">
        <p14:creationId xmlns:p14="http://schemas.microsoft.com/office/powerpoint/2010/main" val="17115162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377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29.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28.emf"/><Relationship Id="rId2" Type="http://schemas.openxmlformats.org/officeDocument/2006/relationships/slideLayout" Target="../slideLayouts/slideLayout80.xml"/><Relationship Id="rId16" Type="http://schemas.openxmlformats.org/officeDocument/2006/relationships/oleObject" Target="../embeddings/oleObject1.bin"/><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ags" Target="../tags/tag1.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66" Type="http://schemas.openxmlformats.org/officeDocument/2006/relationships/slideLayout" Target="../slideLayouts/slideLayout157.xml"/><Relationship Id="rId74" Type="http://schemas.openxmlformats.org/officeDocument/2006/relationships/slideLayout" Target="../slideLayouts/slideLayout165.xml"/><Relationship Id="rId5" Type="http://schemas.openxmlformats.org/officeDocument/2006/relationships/slideLayout" Target="../slideLayouts/slideLayout96.xml"/><Relationship Id="rId61" Type="http://schemas.openxmlformats.org/officeDocument/2006/relationships/slideLayout" Target="../slideLayouts/slideLayout152.xml"/><Relationship Id="rId19" Type="http://schemas.openxmlformats.org/officeDocument/2006/relationships/slideLayout" Target="../slideLayouts/slideLayout11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slideLayout" Target="../slideLayouts/slideLayout163.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slideLayout" Target="../slideLayouts/slideLayout161.xml"/><Relationship Id="rId75" Type="http://schemas.openxmlformats.org/officeDocument/2006/relationships/theme" Target="../theme/theme4.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73" Type="http://schemas.openxmlformats.org/officeDocument/2006/relationships/slideLayout" Target="../slideLayouts/slideLayout16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9" Type="http://schemas.openxmlformats.org/officeDocument/2006/relationships/slideLayout" Target="../slideLayouts/slideLayout130.xml"/><Relationship Id="rId34" Type="http://schemas.openxmlformats.org/officeDocument/2006/relationships/slideLayout" Target="../slideLayouts/slideLayout125.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7" Type="http://schemas.openxmlformats.org/officeDocument/2006/relationships/slideLayout" Target="../slideLayouts/slideLayout98.xml"/><Relationship Id="rId71"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7CC5DF-0CD7-DFAD-2027-448938DFA5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2FC536-6210-82FF-8D05-DAE056D79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5590A-B14C-BD02-CFCB-8D710F4A9E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2952B4-E266-9541-BB67-86EF2CC46483}" type="datetimeFigureOut">
              <a:rPr lang="en-US" smtClean="0"/>
              <a:t>10/3/24</a:t>
            </a:fld>
            <a:endParaRPr lang="en-US"/>
          </a:p>
        </p:txBody>
      </p:sp>
      <p:sp>
        <p:nvSpPr>
          <p:cNvPr id="5" name="Footer Placeholder 4">
            <a:extLst>
              <a:ext uri="{FF2B5EF4-FFF2-40B4-BE49-F238E27FC236}">
                <a16:creationId xmlns:a16="http://schemas.microsoft.com/office/drawing/2014/main" id="{94EA2AA5-EC43-7A3A-9682-6C837517D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A526777-1466-E652-0A1E-2C20F95FB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2324F3-8AD7-114A-A15F-C1EBACEE38D8}" type="slidenum">
              <a:rPr lang="en-US" smtClean="0"/>
              <a:t>‹#›</a:t>
            </a:fld>
            <a:endParaRPr lang="en-US"/>
          </a:p>
        </p:txBody>
      </p:sp>
    </p:spTree>
    <p:extLst>
      <p:ext uri="{BB962C8B-B14F-4D97-AF65-F5344CB8AC3E}">
        <p14:creationId xmlns:p14="http://schemas.microsoft.com/office/powerpoint/2010/main" val="753894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827187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D7E4735-8EB6-AEC1-162D-055CED904436}"/>
              </a:ext>
            </a:extLst>
          </p:cNvPr>
          <p:cNvGraphicFramePr>
            <a:graphicFrameLocks noChangeAspect="1"/>
          </p:cNvGraphicFramePr>
          <p:nvPr userDrawn="1">
            <p:custDataLst>
              <p:tags r:id="rId1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79" imgH="478" progId="TCLayout.ActiveDocument.1">
                  <p:embed/>
                </p:oleObj>
              </mc:Choice>
              <mc:Fallback>
                <p:oleObj name="think-cell Slide" r:id="rId16" imgW="479" imgH="478" progId="TCLayout.ActiveDocument.1">
                  <p:embed/>
                  <p:pic>
                    <p:nvPicPr>
                      <p:cNvPr id="8" name="Object 7" hidden="1">
                        <a:extLst>
                          <a:ext uri="{FF2B5EF4-FFF2-40B4-BE49-F238E27FC236}">
                            <a16:creationId xmlns:a16="http://schemas.microsoft.com/office/drawing/2014/main" id="{8D7E4735-8EB6-AEC1-162D-055CED904436}"/>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9" name="Background - Solid">
            <a:extLst>
              <a:ext uri="{FF2B5EF4-FFF2-40B4-BE49-F238E27FC236}">
                <a16:creationId xmlns:a16="http://schemas.microsoft.com/office/drawing/2014/main" id="{E1FF3288-A94F-1966-840A-88F80E4B73F8}"/>
              </a:ext>
            </a:extLst>
          </p:cNvPr>
          <p:cNvSpPr/>
          <p:nvPr userDrawn="1"/>
        </p:nvSpPr>
        <p:spPr>
          <a:xfrm>
            <a:off x="0" y="0"/>
            <a:ext cx="12188952" cy="1143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 name="Grafik 5" descr="Ein Bild, das Text, Schrift, Logo, Symbol enthält.&#10;&#10;Automatisch generierte Beschreibung">
            <a:extLst>
              <a:ext uri="{FF2B5EF4-FFF2-40B4-BE49-F238E27FC236}">
                <a16:creationId xmlns:a16="http://schemas.microsoft.com/office/drawing/2014/main" id="{6F126407-7C65-A461-08E7-F1AE94DFF5C8}"/>
              </a:ext>
            </a:extLst>
          </p:cNvPr>
          <p:cNvPicPr>
            <a:picLocks noChangeAspect="1"/>
          </p:cNvPicPr>
          <p:nvPr userDrawn="1"/>
        </p:nvPicPr>
        <p:blipFill>
          <a:blip r:embed="rId18"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22015" y="6287595"/>
            <a:ext cx="2044960" cy="430131"/>
          </a:xfrm>
          <a:prstGeom prst="rect">
            <a:avLst/>
          </a:prstGeom>
        </p:spPr>
      </p:pic>
    </p:spTree>
    <p:extLst>
      <p:ext uri="{BB962C8B-B14F-4D97-AF65-F5344CB8AC3E}">
        <p14:creationId xmlns:p14="http://schemas.microsoft.com/office/powerpoint/2010/main" val="260221774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938">
          <p15:clr>
            <a:srgbClr val="F26B43"/>
          </p15:clr>
        </p15:guide>
        <p15:guide id="3" pos="7404">
          <p15:clr>
            <a:srgbClr val="F26B43"/>
          </p15:clr>
        </p15:guide>
        <p15:guide id="4" orient="horz" pos="38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97170749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6" r:id="rId43"/>
    <p:sldLayoutId id="2147483787" r:id="rId44"/>
    <p:sldLayoutId id="2147483788" r:id="rId45"/>
    <p:sldLayoutId id="2147483789" r:id="rId46"/>
    <p:sldLayoutId id="2147483790" r:id="rId47"/>
    <p:sldLayoutId id="2147483791" r:id="rId48"/>
    <p:sldLayoutId id="2147483792" r:id="rId49"/>
    <p:sldLayoutId id="2147483793" r:id="rId50"/>
    <p:sldLayoutId id="2147483794" r:id="rId51"/>
    <p:sldLayoutId id="2147483795" r:id="rId52"/>
    <p:sldLayoutId id="2147483796" r:id="rId53"/>
    <p:sldLayoutId id="2147483797" r:id="rId54"/>
    <p:sldLayoutId id="2147483798" r:id="rId55"/>
    <p:sldLayoutId id="2147483799" r:id="rId56"/>
    <p:sldLayoutId id="2147483800" r:id="rId57"/>
    <p:sldLayoutId id="2147483801" r:id="rId58"/>
    <p:sldLayoutId id="2147483802" r:id="rId59"/>
    <p:sldLayoutId id="2147483803" r:id="rId60"/>
    <p:sldLayoutId id="2147483804" r:id="rId61"/>
    <p:sldLayoutId id="2147483805" r:id="rId62"/>
    <p:sldLayoutId id="2147483806" r:id="rId63"/>
    <p:sldLayoutId id="2147483807" r:id="rId64"/>
    <p:sldLayoutId id="2147483808" r:id="rId65"/>
    <p:sldLayoutId id="2147483809" r:id="rId66"/>
    <p:sldLayoutId id="2147483810" r:id="rId67"/>
    <p:sldLayoutId id="2147483811" r:id="rId68"/>
    <p:sldLayoutId id="2147483812" r:id="rId69"/>
    <p:sldLayoutId id="2147483813" r:id="rId70"/>
    <p:sldLayoutId id="2147483814" r:id="rId71"/>
    <p:sldLayoutId id="2147483815" r:id="rId72"/>
    <p:sldLayoutId id="2147483816" r:id="rId73"/>
    <p:sldLayoutId id="2147483817" r:id="rId74"/>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2.wdp"/><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55.png"/><Relationship Id="rId1" Type="http://schemas.openxmlformats.org/officeDocument/2006/relationships/slideLayout" Target="../slideLayouts/slideLayout92.xml"/><Relationship Id="rId6" Type="http://schemas.openxmlformats.org/officeDocument/2006/relationships/image" Target="../media/image46.png"/><Relationship Id="rId11" Type="http://schemas.openxmlformats.org/officeDocument/2006/relationships/image" Target="../media/image51.jp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a:xfrm>
            <a:off x="348738" y="302365"/>
            <a:ext cx="7832735" cy="1280563"/>
          </a:xfrm>
        </p:spPr>
        <p:txBody>
          <a:bodyPr>
            <a:noAutofit/>
          </a:bodyPr>
          <a:lstStyle/>
          <a:p>
            <a:pPr algn="ctr"/>
            <a:r>
              <a:rPr lang="en-US" sz="3200" dirty="0">
                <a:latin typeface="Calibri"/>
                <a:ea typeface="Calibri"/>
                <a:cs typeface="Calibri"/>
              </a:rPr>
              <a:t>Intrinsic and extrinsic motivation</a:t>
            </a:r>
            <a:endParaRPr lang="en-US" sz="3200" dirty="0">
              <a:latin typeface="Calibri" panose="020F0502020204030204" pitchFamily="34" charset="0"/>
              <a:ea typeface="Calibri"/>
              <a:cs typeface="Calibri" panose="020F0502020204030204" pitchFamily="34" charset="0"/>
            </a:endParaRPr>
          </a:p>
        </p:txBody>
      </p:sp>
      <p:sp>
        <p:nvSpPr>
          <p:cNvPr id="4" name="Text Placeholder 3">
            <a:extLst>
              <a:ext uri="{FF2B5EF4-FFF2-40B4-BE49-F238E27FC236}">
                <a16:creationId xmlns:a16="http://schemas.microsoft.com/office/drawing/2014/main" id="{8AB62276-76E3-970D-CC8E-9317B9DB2318}"/>
              </a:ext>
            </a:extLst>
          </p:cNvPr>
          <p:cNvSpPr>
            <a:spLocks noGrp="1"/>
          </p:cNvSpPr>
          <p:nvPr>
            <p:ph type="body" sz="quarter" idx="14"/>
          </p:nvPr>
        </p:nvSpPr>
        <p:spPr>
          <a:xfrm>
            <a:off x="501373" y="4868286"/>
            <a:ext cx="6523182" cy="518160"/>
          </a:xfrm>
        </p:spPr>
        <p:txBody>
          <a:bodyPr vert="horz" lIns="91440" tIns="45720" rIns="91440" bIns="45720" rtlCol="0" anchor="t">
            <a:noAutofit/>
          </a:bodyPr>
          <a:lstStyle/>
          <a:p>
            <a:r>
              <a:rPr lang="en-US" sz="2400" dirty="0">
                <a:latin typeface="Calibri" panose="020F0502020204030204" pitchFamily="34" charset="0"/>
                <a:cs typeface="Calibri" panose="020F0502020204030204" pitchFamily="34" charset="0"/>
              </a:rPr>
              <a:t>MD108 LCIF Constitutional Area Leader</a:t>
            </a:r>
          </a:p>
        </p:txBody>
      </p:sp>
      <p:sp>
        <p:nvSpPr>
          <p:cNvPr id="7" name="Text Placeholder 6">
            <a:extLst>
              <a:ext uri="{FF2B5EF4-FFF2-40B4-BE49-F238E27FC236}">
                <a16:creationId xmlns:a16="http://schemas.microsoft.com/office/drawing/2014/main" id="{64879AA1-D367-6C1B-2304-F048EAAF02BD}"/>
              </a:ext>
            </a:extLst>
          </p:cNvPr>
          <p:cNvSpPr>
            <a:spLocks noGrp="1"/>
          </p:cNvSpPr>
          <p:nvPr>
            <p:ph type="body" sz="quarter" idx="13"/>
          </p:nvPr>
        </p:nvSpPr>
        <p:spPr>
          <a:xfrm>
            <a:off x="501373" y="4183822"/>
            <a:ext cx="5953760" cy="579438"/>
          </a:xfrm>
        </p:spPr>
        <p:txBody>
          <a:bodyPr/>
          <a:lstStyle/>
          <a:p>
            <a:r>
              <a:rPr lang="en-US" dirty="0">
                <a:latin typeface="Calibri" panose="020F0502020204030204" pitchFamily="34" charset="0"/>
                <a:cs typeface="Calibri" panose="020F0502020204030204" pitchFamily="34" charset="0"/>
              </a:rPr>
              <a:t>Lion Claudia Balduzzi</a:t>
            </a:r>
            <a:endParaRPr lang="en-US"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83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8426A-7FC6-B141-3F47-5B3B350D0EB2}"/>
              </a:ext>
            </a:extLst>
          </p:cNvPr>
          <p:cNvSpPr>
            <a:spLocks noGrp="1"/>
          </p:cNvSpPr>
          <p:nvPr>
            <p:ph sz="quarter" idx="14"/>
          </p:nvPr>
        </p:nvSpPr>
        <p:spPr>
          <a:xfrm>
            <a:off x="575588" y="2347087"/>
            <a:ext cx="7335960" cy="1827347"/>
          </a:xfrm>
        </p:spPr>
        <p:txBody>
          <a:bodyPr>
            <a:normAutofit/>
          </a:bodyPr>
          <a:lstStyle/>
          <a:p>
            <a:pPr marL="0" indent="0">
              <a:buNone/>
            </a:pPr>
            <a:r>
              <a:rPr lang="en-US" b="1" i="1" dirty="0">
                <a:latin typeface="Calibri" panose="020F0502020204030204" pitchFamily="34" charset="0"/>
                <a:cs typeface="Calibri" panose="020F0502020204030204" pitchFamily="34" charset="0"/>
              </a:rPr>
              <a:t>“People will forget what you said. People will forget what you did. But they will never forget how you make them feel”</a:t>
            </a:r>
          </a:p>
          <a:p>
            <a:pPr marL="0" indent="0">
              <a:buNone/>
            </a:pPr>
            <a:r>
              <a:rPr lang="en-US" b="1" dirty="0">
                <a:latin typeface="Calibri" panose="020F0502020204030204" pitchFamily="34" charset="0"/>
                <a:cs typeface="Calibri" panose="020F0502020204030204" pitchFamily="34" charset="0"/>
              </a:rPr>
              <a:t>~Maya Angelou</a:t>
            </a:r>
          </a:p>
          <a:p>
            <a:pPr marL="0" indent="0">
              <a:buNone/>
            </a:pPr>
            <a:endParaRPr lang="en-US" sz="3200" b="1" dirty="0"/>
          </a:p>
        </p:txBody>
      </p:sp>
      <p:sp>
        <p:nvSpPr>
          <p:cNvPr id="3" name="Title 2">
            <a:extLst>
              <a:ext uri="{FF2B5EF4-FFF2-40B4-BE49-F238E27FC236}">
                <a16:creationId xmlns:a16="http://schemas.microsoft.com/office/drawing/2014/main" id="{9CD32F3C-CEFB-4A77-33D1-68B8B5E78BA4}"/>
              </a:ext>
            </a:extLst>
          </p:cNvPr>
          <p:cNvSpPr>
            <a:spLocks noGrp="1"/>
          </p:cNvSpPr>
          <p:nvPr>
            <p:ph type="title"/>
          </p:nvPr>
        </p:nvSpPr>
        <p:spPr>
          <a:xfrm>
            <a:off x="0" y="465710"/>
            <a:ext cx="6447295" cy="665022"/>
          </a:xfrm>
        </p:spPr>
        <p:txBody>
          <a:bodyPr>
            <a:normAutofit/>
          </a:bodyPr>
          <a:lstStyle/>
          <a:p>
            <a:pPr algn="ctr"/>
            <a:r>
              <a:rPr lang="en-US" sz="3200" dirty="0">
                <a:latin typeface="Calibri" panose="020F0502020204030204" pitchFamily="34" charset="0"/>
                <a:cs typeface="Calibri" panose="020F0502020204030204" pitchFamily="34" charset="0"/>
              </a:rPr>
              <a:t>Intrinsic and extrinsic recognition</a:t>
            </a:r>
          </a:p>
        </p:txBody>
      </p:sp>
      <p:pic>
        <p:nvPicPr>
          <p:cNvPr id="10242" name="Picture 2" descr="Maya Angelou">
            <a:extLst>
              <a:ext uri="{FF2B5EF4-FFF2-40B4-BE49-F238E27FC236}">
                <a16:creationId xmlns:a16="http://schemas.microsoft.com/office/drawing/2014/main" id="{CB8D621E-5799-790F-1532-1060AD775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162" y="1400175"/>
            <a:ext cx="3524250" cy="440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309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sign&#10;&#10;Description automatically generated">
            <a:extLst>
              <a:ext uri="{FF2B5EF4-FFF2-40B4-BE49-F238E27FC236}">
                <a16:creationId xmlns:a16="http://schemas.microsoft.com/office/drawing/2014/main" id="{09C494FB-BBC5-9F84-6C3D-91FF1F528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83" y="688145"/>
            <a:ext cx="1705648" cy="1166255"/>
          </a:xfrm>
          <a:prstGeom prst="rect">
            <a:avLst/>
          </a:prstGeom>
        </p:spPr>
      </p:pic>
      <p:pic>
        <p:nvPicPr>
          <p:cNvPr id="9" name="Picture 8" descr="A plaque with a black and gold plaque&#10;&#10;Description automatically generated">
            <a:extLst>
              <a:ext uri="{FF2B5EF4-FFF2-40B4-BE49-F238E27FC236}">
                <a16:creationId xmlns:a16="http://schemas.microsoft.com/office/drawing/2014/main" id="{913FACBC-BFAA-83F8-7F31-BC25EFB250F0}"/>
              </a:ext>
            </a:extLst>
          </p:cNvPr>
          <p:cNvPicPr>
            <a:picLocks noChangeAspect="1"/>
          </p:cNvPicPr>
          <p:nvPr/>
        </p:nvPicPr>
        <p:blipFill>
          <a:blip r:embed="rId4"/>
          <a:stretch>
            <a:fillRect/>
          </a:stretch>
        </p:blipFill>
        <p:spPr>
          <a:xfrm>
            <a:off x="1319910" y="2655432"/>
            <a:ext cx="1900043" cy="1592802"/>
          </a:xfrm>
          <a:prstGeom prst="rect">
            <a:avLst/>
          </a:prstGeom>
        </p:spPr>
      </p:pic>
      <p:pic>
        <p:nvPicPr>
          <p:cNvPr id="10" name="Picture 9" descr="A blue and gold badge with a letter l&#10;&#10;Description automatically generated">
            <a:extLst>
              <a:ext uri="{FF2B5EF4-FFF2-40B4-BE49-F238E27FC236}">
                <a16:creationId xmlns:a16="http://schemas.microsoft.com/office/drawing/2014/main" id="{6EDA8A6A-DBEE-0014-25DD-FAA3524ED046}"/>
              </a:ext>
            </a:extLst>
          </p:cNvPr>
          <p:cNvPicPr>
            <a:picLocks noChangeAspect="1"/>
          </p:cNvPicPr>
          <p:nvPr/>
        </p:nvPicPr>
        <p:blipFill>
          <a:blip r:embed="rId5"/>
          <a:stretch>
            <a:fillRect/>
          </a:stretch>
        </p:blipFill>
        <p:spPr>
          <a:xfrm>
            <a:off x="-106194" y="2632599"/>
            <a:ext cx="1900043" cy="1592802"/>
          </a:xfrm>
          <a:prstGeom prst="rect">
            <a:avLst/>
          </a:prstGeom>
        </p:spPr>
      </p:pic>
      <p:pic>
        <p:nvPicPr>
          <p:cNvPr id="11" name="Picture 10" descr="A close-up of a badge&#10;&#10;Description automatically generated">
            <a:extLst>
              <a:ext uri="{FF2B5EF4-FFF2-40B4-BE49-F238E27FC236}">
                <a16:creationId xmlns:a16="http://schemas.microsoft.com/office/drawing/2014/main" id="{A22D824A-6D5A-0DDC-3138-F62EDCA285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361" y="806006"/>
            <a:ext cx="1734321" cy="1228167"/>
          </a:xfrm>
          <a:prstGeom prst="rect">
            <a:avLst/>
          </a:prstGeom>
        </p:spPr>
      </p:pic>
      <p:pic>
        <p:nvPicPr>
          <p:cNvPr id="12" name="Picture 11" descr="A gold and blue sign with blue text&#10;&#10;Description automatically generated">
            <a:extLst>
              <a:ext uri="{FF2B5EF4-FFF2-40B4-BE49-F238E27FC236}">
                <a16:creationId xmlns:a16="http://schemas.microsoft.com/office/drawing/2014/main" id="{CADB9C90-D0E4-1D8C-9203-D2CE243C50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6478" y="953505"/>
            <a:ext cx="1824257" cy="1257854"/>
          </a:xfrm>
          <a:prstGeom prst="rect">
            <a:avLst/>
          </a:prstGeom>
        </p:spPr>
      </p:pic>
      <p:pic>
        <p:nvPicPr>
          <p:cNvPr id="13" name="Picture 12" descr="A close-up of a sign&#10;&#10;Description automatically generated">
            <a:extLst>
              <a:ext uri="{FF2B5EF4-FFF2-40B4-BE49-F238E27FC236}">
                <a16:creationId xmlns:a16="http://schemas.microsoft.com/office/drawing/2014/main" id="{18FF4476-D3F2-5217-136F-2638A50460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7741" y="1064085"/>
            <a:ext cx="1998936" cy="1385817"/>
          </a:xfrm>
          <a:prstGeom prst="rect">
            <a:avLst/>
          </a:prstGeom>
        </p:spPr>
      </p:pic>
      <p:pic>
        <p:nvPicPr>
          <p:cNvPr id="14" name="Picture 13" descr="A collection of jewelry on a black background&#10;&#10;Description automatically generated">
            <a:extLst>
              <a:ext uri="{FF2B5EF4-FFF2-40B4-BE49-F238E27FC236}">
                <a16:creationId xmlns:a16="http://schemas.microsoft.com/office/drawing/2014/main" id="{4F360AF1-3052-2B0D-3C9D-2126BD283F55}"/>
              </a:ext>
            </a:extLst>
          </p:cNvPr>
          <p:cNvPicPr>
            <a:picLocks noChangeAspect="1"/>
          </p:cNvPicPr>
          <p:nvPr/>
        </p:nvPicPr>
        <p:blipFill rotWithShape="1">
          <a:blip r:embed="rId9"/>
          <a:srcRect l="16731" t="5875" r="18946" b="62893"/>
          <a:stretch/>
        </p:blipFill>
        <p:spPr>
          <a:xfrm>
            <a:off x="515524" y="4159809"/>
            <a:ext cx="2991787" cy="1217720"/>
          </a:xfrm>
          <a:prstGeom prst="rect">
            <a:avLst/>
          </a:prstGeom>
        </p:spPr>
      </p:pic>
      <p:pic>
        <p:nvPicPr>
          <p:cNvPr id="16" name="Picture 15" descr="A green and yellow circle with text and a blue and yellow circle&#10;&#10;Description automatically generated">
            <a:extLst>
              <a:ext uri="{FF2B5EF4-FFF2-40B4-BE49-F238E27FC236}">
                <a16:creationId xmlns:a16="http://schemas.microsoft.com/office/drawing/2014/main" id="{5D3DAB73-20CF-AB5D-CE2C-0B1178D49973}"/>
              </a:ext>
            </a:extLst>
          </p:cNvPr>
          <p:cNvPicPr>
            <a:picLocks noChangeAspect="1"/>
          </p:cNvPicPr>
          <p:nvPr/>
        </p:nvPicPr>
        <p:blipFill>
          <a:blip r:embed="rId10"/>
          <a:stretch>
            <a:fillRect/>
          </a:stretch>
        </p:blipFill>
        <p:spPr>
          <a:xfrm>
            <a:off x="5175216" y="1293117"/>
            <a:ext cx="1563582" cy="1562541"/>
          </a:xfrm>
          <a:prstGeom prst="rect">
            <a:avLst/>
          </a:prstGeom>
        </p:spPr>
      </p:pic>
      <p:pic>
        <p:nvPicPr>
          <p:cNvPr id="17" name="Content Placeholder 3" descr="A close up of a logo">
            <a:extLst>
              <a:ext uri="{FF2B5EF4-FFF2-40B4-BE49-F238E27FC236}">
                <a16:creationId xmlns:a16="http://schemas.microsoft.com/office/drawing/2014/main" id="{7435D1CD-BC8A-7FE8-C29D-8D2F1BCCBDE7}"/>
              </a:ext>
            </a:extLst>
          </p:cNvPr>
          <p:cNvPicPr>
            <a:picLocks noChangeAspect="1"/>
          </p:cNvPicPr>
          <p:nvPr/>
        </p:nvPicPr>
        <p:blipFill rotWithShape="1">
          <a:blip r:embed="rId11"/>
          <a:srcRect r="693"/>
          <a:stretch/>
        </p:blipFill>
        <p:spPr>
          <a:xfrm>
            <a:off x="5433958" y="3258810"/>
            <a:ext cx="908363" cy="1323563"/>
          </a:xfrm>
          <a:prstGeom prst="rect">
            <a:avLst/>
          </a:prstGeom>
        </p:spPr>
      </p:pic>
      <p:pic>
        <p:nvPicPr>
          <p:cNvPr id="18" name="Picture 17">
            <a:extLst>
              <a:ext uri="{FF2B5EF4-FFF2-40B4-BE49-F238E27FC236}">
                <a16:creationId xmlns:a16="http://schemas.microsoft.com/office/drawing/2014/main" id="{F0C2F9A7-1FBD-E5FF-72A7-7BFA0E304AB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46" b="89917" l="6050" r="94504">
                        <a14:foregroundMark x1="14947" y1="40629" x2="11823" y2="52610"/>
                        <a14:foregroundMark x1="11823" y1="63464" x2="13721" y2="78826"/>
                        <a14:foregroundMark x1="9609" y1="55635" x2="6050" y2="39798"/>
                        <a14:foregroundMark x1="25662" y1="41281" x2="35548" y2="38256"/>
                        <a14:foregroundMark x1="48992" y1="36299" x2="55714" y2="31969"/>
                        <a14:foregroundMark x1="67774" y1="31554" x2="77659" y2="31554"/>
                        <a14:foregroundMark x1="89166" y1="36536" x2="91617" y2="36951"/>
                        <a14:foregroundMark x1="94504" y1="42171" x2="93278" y2="34164"/>
                        <a14:foregroundMark x1="49110" y1="19158" x2="49110" y2="36714"/>
                        <a14:foregroundMark x1="40886" y1="22657" x2="48003" y2="23072"/>
                        <a14:foregroundMark x1="38830" y1="22005" x2="38830" y2="28055"/>
                        <a14:foregroundMark x1="18110" y1="76690" x2="18664" y2="84045"/>
                        <a14:foregroundMark x1="30170" y1="81910" x2="29498" y2="79715"/>
                        <a14:foregroundMark x1="49664" y1="72776" x2="50494" y2="72123"/>
                        <a14:foregroundMark x1="32503" y1="71471" x2="29933" y2="74733"/>
                        <a14:foregroundMark x1="30447" y1="62989" x2="29933" y2="55397"/>
                        <a14:foregroundMark x1="13167" y1="70403" x2="12100" y2="60380"/>
                        <a14:foregroundMark x1="12100" y1="61507" x2="14433" y2="74496"/>
                        <a14:foregroundMark x1="49387" y1="60202" x2="45314" y2="76572"/>
                        <a14:foregroundMark x1="45314" y1="76572" x2="55595" y2="71590"/>
                        <a14:foregroundMark x1="55595" y1="71590" x2="46856" y2="60498"/>
                        <a14:foregroundMark x1="46856" y1="60498" x2="45393" y2="70403"/>
                        <a14:foregroundMark x1="49545" y1="60380" x2="50217" y2="49110"/>
                        <a14:foregroundMark x1="67892" y1="63642" x2="64136" y2="79122"/>
                        <a14:foregroundMark x1="64136" y1="79122" x2="74298" y2="71056"/>
                        <a14:foregroundMark x1="74298" y1="71056" x2="63978" y2="64531"/>
                        <a14:foregroundMark x1="63978" y1="64531" x2="62831" y2="71886"/>
                        <a14:foregroundMark x1="69276" y1="51483" x2="69830" y2="63464"/>
                        <a14:foregroundMark x1="69158" y1="56465" x2="67220" y2="63879"/>
                        <a14:foregroundMark x1="88059" y1="69751" x2="82206" y2="83333"/>
                        <a14:foregroundMark x1="82206" y1="83333" x2="92685" y2="84460"/>
                        <a14:foregroundMark x1="92685" y1="84460" x2="89363" y2="67853"/>
                        <a14:foregroundMark x1="89363" y1="67853" x2="81387" y2="78714"/>
                        <a14:foregroundMark x1="87386" y1="59727" x2="87228" y2="67141"/>
                        <a14:foregroundMark x1="13167" y1="69929" x2="12772" y2="62574"/>
                        <a14:backgroundMark x1="39660" y1="24377" x2="39660" y2="24377"/>
                        <a14:backgroundMark x1="78727" y1="32206" x2="78608" y2="31554"/>
                        <a14:backgroundMark x1="79004" y1="29359" x2="79004" y2="35231"/>
                        <a14:backgroundMark x1="78331" y1="30249" x2="78331" y2="34164"/>
                        <a14:backgroundMark x1="80229" y1="80368" x2="80388" y2="84282"/>
                        <a14:backgroundMark x1="80229" y1="82325" x2="80388" y2="79300"/>
                        <a14:backgroundMark x1="80941" y1="79715" x2="80941" y2="79715"/>
                        <a14:backgroundMark x1="80783" y1="77995" x2="80229" y2="83215"/>
                      </a14:backgroundRemoval>
                    </a14:imgEffect>
                  </a14:imgLayer>
                </a14:imgProps>
              </a:ext>
            </a:extLst>
          </a:blip>
          <a:stretch>
            <a:fillRect/>
          </a:stretch>
        </p:blipFill>
        <p:spPr>
          <a:xfrm>
            <a:off x="7294486" y="3501463"/>
            <a:ext cx="3713312" cy="2345896"/>
          </a:xfrm>
          <a:prstGeom prst="rect">
            <a:avLst/>
          </a:prstGeom>
        </p:spPr>
      </p:pic>
      <p:sp>
        <p:nvSpPr>
          <p:cNvPr id="19" name="Title 2">
            <a:extLst>
              <a:ext uri="{FF2B5EF4-FFF2-40B4-BE49-F238E27FC236}">
                <a16:creationId xmlns:a16="http://schemas.microsoft.com/office/drawing/2014/main" id="{BBC9B265-BE56-CC11-9F30-93EC777E48A7}"/>
              </a:ext>
            </a:extLst>
          </p:cNvPr>
          <p:cNvSpPr txBox="1">
            <a:spLocks/>
          </p:cNvSpPr>
          <p:nvPr/>
        </p:nvSpPr>
        <p:spPr>
          <a:xfrm>
            <a:off x="7776699" y="5832791"/>
            <a:ext cx="2622687" cy="5752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t>LCIF Presidential</a:t>
            </a:r>
            <a:br>
              <a:rPr kumimoji="0" lang="en-US" sz="18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br>
            <a:r>
              <a:rPr kumimoji="0" lang="en-US" sz="18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t> Goal Achievement Award</a:t>
            </a:r>
          </a:p>
        </p:txBody>
      </p:sp>
      <p:sp>
        <p:nvSpPr>
          <p:cNvPr id="20" name="Title 2">
            <a:extLst>
              <a:ext uri="{FF2B5EF4-FFF2-40B4-BE49-F238E27FC236}">
                <a16:creationId xmlns:a16="http://schemas.microsoft.com/office/drawing/2014/main" id="{991C7DE3-0680-23C3-E869-5530FF4942A3}"/>
              </a:ext>
            </a:extLst>
          </p:cNvPr>
          <p:cNvSpPr txBox="1">
            <a:spLocks/>
          </p:cNvSpPr>
          <p:nvPr/>
        </p:nvSpPr>
        <p:spPr>
          <a:xfrm>
            <a:off x="7397766" y="1630524"/>
            <a:ext cx="2622687" cy="5752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t>LCIF Presidential</a:t>
            </a:r>
            <a:br>
              <a:rPr kumimoji="0" lang="en-US" sz="18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br>
            <a:r>
              <a:rPr kumimoji="0" lang="en-US" sz="18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t> Goal Achievement Award</a:t>
            </a:r>
          </a:p>
        </p:txBody>
      </p:sp>
      <p:sp>
        <p:nvSpPr>
          <p:cNvPr id="22" name="Title 2">
            <a:extLst>
              <a:ext uri="{FF2B5EF4-FFF2-40B4-BE49-F238E27FC236}">
                <a16:creationId xmlns:a16="http://schemas.microsoft.com/office/drawing/2014/main" id="{7E121E18-51DB-80BC-467C-95304CD8A6D9}"/>
              </a:ext>
            </a:extLst>
          </p:cNvPr>
          <p:cNvSpPr txBox="1">
            <a:spLocks/>
          </p:cNvSpPr>
          <p:nvPr/>
        </p:nvSpPr>
        <p:spPr>
          <a:xfrm>
            <a:off x="4024414" y="5685145"/>
            <a:ext cx="3270072" cy="964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B68">
                    <a:lumMod val="40000"/>
                    <a:lumOff val="60000"/>
                  </a:srgbClr>
                </a:solidFill>
                <a:effectLst/>
                <a:uLnTx/>
                <a:uFillTx/>
                <a:latin typeface="Calibri" panose="020F0502020204030204" pitchFamily="34" charset="0"/>
                <a:ea typeface="+mj-ea"/>
                <a:cs typeface="Calibri" panose="020F0502020204030204" pitchFamily="34" charset="0"/>
              </a:rPr>
              <a:t>DCG/Impact Grants</a:t>
            </a:r>
          </a:p>
        </p:txBody>
      </p:sp>
      <p:pic>
        <p:nvPicPr>
          <p:cNvPr id="23" name="Picture 22" descr="A green and gold medal&#10;&#10;Description automatically generated">
            <a:extLst>
              <a:ext uri="{FF2B5EF4-FFF2-40B4-BE49-F238E27FC236}">
                <a16:creationId xmlns:a16="http://schemas.microsoft.com/office/drawing/2014/main" id="{29162347-6A3C-8B7B-1B08-1AD58754732A}"/>
              </a:ext>
            </a:extLst>
          </p:cNvPr>
          <p:cNvPicPr>
            <a:picLocks noChangeAspect="1"/>
          </p:cNvPicPr>
          <p:nvPr/>
        </p:nvPicPr>
        <p:blipFill>
          <a:blip r:embed="rId14"/>
          <a:stretch>
            <a:fillRect/>
          </a:stretch>
        </p:blipFill>
        <p:spPr>
          <a:xfrm>
            <a:off x="8832567" y="572760"/>
            <a:ext cx="2619375" cy="2686050"/>
          </a:xfrm>
          <a:prstGeom prst="rect">
            <a:avLst/>
          </a:prstGeom>
        </p:spPr>
      </p:pic>
      <p:pic>
        <p:nvPicPr>
          <p:cNvPr id="24" name="Picture 23" descr="A plaque with a black and gold plaque&#10;&#10;Description automatically generated">
            <a:extLst>
              <a:ext uri="{FF2B5EF4-FFF2-40B4-BE49-F238E27FC236}">
                <a16:creationId xmlns:a16="http://schemas.microsoft.com/office/drawing/2014/main" id="{EE8F6164-56FD-800D-558E-C3F704421846}"/>
              </a:ext>
            </a:extLst>
          </p:cNvPr>
          <p:cNvPicPr>
            <a:picLocks noChangeAspect="1"/>
          </p:cNvPicPr>
          <p:nvPr/>
        </p:nvPicPr>
        <p:blipFill>
          <a:blip r:embed="rId4"/>
          <a:stretch>
            <a:fillRect/>
          </a:stretch>
        </p:blipFill>
        <p:spPr>
          <a:xfrm>
            <a:off x="1459392" y="2496568"/>
            <a:ext cx="1900043" cy="1592802"/>
          </a:xfrm>
          <a:prstGeom prst="rect">
            <a:avLst/>
          </a:prstGeom>
        </p:spPr>
      </p:pic>
      <p:pic>
        <p:nvPicPr>
          <p:cNvPr id="27" name="Picture 26" descr="A chart of various types of jewelry&#10;&#10;Description automatically generated with medium confidence">
            <a:extLst>
              <a:ext uri="{FF2B5EF4-FFF2-40B4-BE49-F238E27FC236}">
                <a16:creationId xmlns:a16="http://schemas.microsoft.com/office/drawing/2014/main" id="{A216FFB2-73DE-FC40-B3D6-773DB35A4897}"/>
              </a:ext>
            </a:extLst>
          </p:cNvPr>
          <p:cNvPicPr>
            <a:picLocks noChangeAspect="1"/>
          </p:cNvPicPr>
          <p:nvPr/>
        </p:nvPicPr>
        <p:blipFill rotWithShape="1">
          <a:blip r:embed="rId15"/>
          <a:srcRect t="6334" b="77999"/>
          <a:stretch/>
        </p:blipFill>
        <p:spPr>
          <a:xfrm>
            <a:off x="-432810" y="5239473"/>
            <a:ext cx="5063629" cy="665022"/>
          </a:xfrm>
          <a:prstGeom prst="rect">
            <a:avLst/>
          </a:prstGeom>
        </p:spPr>
      </p:pic>
      <p:pic>
        <p:nvPicPr>
          <p:cNvPr id="29" name="Content Placeholder 3">
            <a:extLst>
              <a:ext uri="{FF2B5EF4-FFF2-40B4-BE49-F238E27FC236}">
                <a16:creationId xmlns:a16="http://schemas.microsoft.com/office/drawing/2014/main" id="{6EB313C6-C148-C6E9-8C61-D2FC24DA635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703" b="92568" l="0" r="99273">
                        <a14:foregroundMark x1="5818" y1="16216" x2="12364" y2="72973"/>
                        <a14:foregroundMark x1="12364" y1="72973" x2="25356" y2="87056"/>
                        <a14:foregroundMark x1="42035" y1="96621" x2="47273" y2="98649"/>
                        <a14:foregroundMark x1="33919" y1="93479" x2="39315" y2="95568"/>
                        <a14:foregroundMark x1="47273" y1="98649" x2="73788" y2="88594"/>
                        <a14:foregroundMark x1="83605" y1="81253" x2="92000" y2="34459"/>
                        <a14:foregroundMark x1="92000" y1="34459" x2="97165" y2="40857"/>
                        <a14:foregroundMark x1="40352" y1="92330" x2="38909" y2="92568"/>
                        <a14:foregroundMark x1="55273" y1="89865" x2="43579" y2="91797"/>
                        <a14:foregroundMark x1="3636" y1="62838" x2="1143" y2="46622"/>
                        <a14:foregroundMark x1="4212" y1="4670" x2="4000" y2="2703"/>
                        <a14:backgroundMark x1="18545" y1="11486" x2="14545" y2="7432"/>
                        <a14:backgroundMark x1="19636" y1="15541" x2="30545" y2="22973"/>
                        <a14:backgroundMark x1="14182" y1="9459" x2="9818" y2="2703"/>
                        <a14:backgroundMark x1="1091" y1="37838" x2="1091" y2="46622"/>
                        <a14:backgroundMark x1="2182" y1="75676" x2="3636" y2="82432"/>
                        <a14:backgroundMark x1="5818" y1="83108" x2="13818" y2="89189"/>
                        <a14:backgroundMark x1="16364" y1="91216" x2="19273" y2="93919"/>
                        <a14:backgroundMark x1="22909" y1="92568" x2="28727" y2="96622"/>
                        <a14:backgroundMark x1="38545" y1="97973" x2="41818" y2="97297"/>
                        <a14:backgroundMark x1="71636" y1="95946" x2="90182" y2="86486"/>
                        <a14:backgroundMark x1="99636" y1="56081" x2="99636" y2="50676"/>
                        <a14:backgroundMark x1="99636" y1="62838" x2="99273" y2="66216"/>
                        <a14:backgroundMark x1="99273" y1="68919" x2="99636" y2="75676"/>
                        <a14:backgroundMark x1="94182" y1="85811" x2="90545" y2="89189"/>
                        <a14:backgroundMark x1="21091" y1="93919" x2="20364" y2="91892"/>
                        <a14:backgroundMark x1="727" y1="70270" x2="727" y2="63514"/>
                        <a14:backgroundMark x1="18545" y1="16216" x2="24364" y2="21622"/>
                        <a14:backgroundMark x1="31636" y1="24324" x2="42909" y2="25000"/>
                        <a14:backgroundMark x1="43636" y1="29054" x2="35636" y2="25676"/>
                        <a14:backgroundMark x1="33091" y1="26351" x2="30182" y2="25000"/>
                        <a14:backgroundMark x1="56727" y1="30405" x2="77091" y2="14865"/>
                        <a14:backgroundMark x1="78182" y1="14189" x2="90545" y2="0"/>
                        <a14:backgroundMark x1="92000" y1="6081" x2="79273" y2="18243"/>
                        <a14:backgroundMark x1="61091" y1="27703" x2="64000" y2="23649"/>
                        <a14:backgroundMark x1="64000" y1="28378" x2="62545" y2="22973"/>
                        <a14:backgroundMark x1="99636" y1="13514" x2="99636" y2="19595"/>
                        <a14:backgroundMark x1="98909" y1="41216" x2="98545" y2="47297"/>
                        <a14:backgroundMark x1="92727" y1="84459" x2="92364" y2="85135"/>
                        <a14:backgroundMark x1="71636" y1="95270" x2="72727" y2="99324"/>
                        <a14:backgroundMark x1="28727" y1="95946" x2="31273" y2="98649"/>
                        <a14:backgroundMark x1="1818" y1="71622" x2="1455" y2="79054"/>
                        <a14:backgroundMark x1="1818" y1="70270" x2="0" y2="68243"/>
                        <a14:backgroundMark x1="364" y1="12162" x2="727" y2="14189"/>
                        <a14:backgroundMark x1="364" y1="6081" x2="727" y2="9459"/>
                      </a14:backgroundRemoval>
                    </a14:imgEffect>
                  </a14:imgLayer>
                </a14:imgProps>
              </a:ext>
            </a:extLst>
          </a:blip>
          <a:stretch>
            <a:fillRect/>
          </a:stretch>
        </p:blipFill>
        <p:spPr>
          <a:xfrm>
            <a:off x="5456591" y="4831153"/>
            <a:ext cx="908363" cy="488865"/>
          </a:xfrm>
          <a:prstGeom prst="rect">
            <a:avLst/>
          </a:prstGeom>
        </p:spPr>
      </p:pic>
    </p:spTree>
    <p:extLst>
      <p:ext uri="{BB962C8B-B14F-4D97-AF65-F5344CB8AC3E}">
        <p14:creationId xmlns:p14="http://schemas.microsoft.com/office/powerpoint/2010/main" val="1562492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8426A-7FC6-B141-3F47-5B3B350D0EB2}"/>
              </a:ext>
            </a:extLst>
          </p:cNvPr>
          <p:cNvSpPr>
            <a:spLocks noGrp="1"/>
          </p:cNvSpPr>
          <p:nvPr>
            <p:ph sz="quarter" idx="14"/>
          </p:nvPr>
        </p:nvSpPr>
        <p:spPr>
          <a:xfrm>
            <a:off x="443469" y="1925065"/>
            <a:ext cx="11744325" cy="3866135"/>
          </a:xfrm>
        </p:spPr>
        <p:txBody>
          <a:bodyPr vert="horz" lIns="91440" tIns="45720" rIns="91440" bIns="45720" rtlCol="0" anchor="t">
            <a:normAutofit/>
          </a:bodyPr>
          <a:lstStyle/>
          <a:p>
            <a:r>
              <a:rPr lang="en-US" b="1" dirty="0">
                <a:latin typeface="Calibri" panose="020F0502020204030204" pitchFamily="34" charset="0"/>
                <a:cs typeface="Calibri" panose="020F0502020204030204" pitchFamily="34" charset="0"/>
              </a:rPr>
              <a:t>Is received from outside sources.</a:t>
            </a:r>
          </a:p>
          <a:p>
            <a:r>
              <a:rPr lang="en-US" b="1" dirty="0">
                <a:latin typeface="Calibri" panose="020F0502020204030204" pitchFamily="34" charset="0"/>
                <a:cs typeface="Calibri" panose="020F0502020204030204" pitchFamily="34" charset="0"/>
              </a:rPr>
              <a:t>Can be less formal, or come from the district or MD:</a:t>
            </a:r>
          </a:p>
          <a:p>
            <a:pPr lvl="1"/>
            <a:r>
              <a:rPr lang="en-US" sz="2800" b="1" dirty="0">
                <a:latin typeface="Calibri"/>
                <a:cs typeface="Calibri"/>
              </a:rPr>
              <a:t>Special seating or events at conventions or forums.</a:t>
            </a:r>
          </a:p>
          <a:p>
            <a:pPr lvl="1"/>
            <a:r>
              <a:rPr lang="en-US" sz="2800" b="1" dirty="0">
                <a:latin typeface="Calibri"/>
                <a:cs typeface="Calibri"/>
              </a:rPr>
              <a:t>Presenting recognition formally.</a:t>
            </a:r>
          </a:p>
          <a:p>
            <a:pPr lvl="1"/>
            <a:r>
              <a:rPr lang="en-US" sz="2800" b="1" dirty="0">
                <a:latin typeface="Calibri"/>
                <a:cs typeface="Calibri"/>
              </a:rPr>
              <a:t>Meetings with, or communications from executive officers.</a:t>
            </a:r>
          </a:p>
          <a:p>
            <a:pPr lvl="1"/>
            <a:r>
              <a:rPr lang="en-US" sz="2800" b="1" dirty="0">
                <a:latin typeface="Calibri"/>
                <a:cs typeface="Calibri"/>
              </a:rPr>
              <a:t>Lists of donors sent monthly in WhatsApp groups.</a:t>
            </a:r>
          </a:p>
          <a:p>
            <a:pPr lvl="1"/>
            <a:endParaRPr lang="en-US" b="1" dirty="0">
              <a:latin typeface="Calibri" panose="020F0502020204030204" pitchFamily="34" charset="0"/>
              <a:cs typeface="Calibri" panose="020F0502020204030204" pitchFamily="34" charset="0"/>
            </a:endParaRPr>
          </a:p>
          <a:p>
            <a:pPr marL="0" indent="0">
              <a:buNone/>
            </a:pPr>
            <a:endParaRPr lang="en-US" sz="3200" b="1" dirty="0"/>
          </a:p>
        </p:txBody>
      </p:sp>
      <p:sp>
        <p:nvSpPr>
          <p:cNvPr id="3" name="Title 2">
            <a:extLst>
              <a:ext uri="{FF2B5EF4-FFF2-40B4-BE49-F238E27FC236}">
                <a16:creationId xmlns:a16="http://schemas.microsoft.com/office/drawing/2014/main" id="{9CD32F3C-CEFB-4A77-33D1-68B8B5E78BA4}"/>
              </a:ext>
            </a:extLst>
          </p:cNvPr>
          <p:cNvSpPr>
            <a:spLocks noGrp="1"/>
          </p:cNvSpPr>
          <p:nvPr>
            <p:ph type="title"/>
          </p:nvPr>
        </p:nvSpPr>
        <p:spPr>
          <a:xfrm>
            <a:off x="1" y="541046"/>
            <a:ext cx="6478292" cy="665022"/>
          </a:xfrm>
        </p:spPr>
        <p:txBody>
          <a:bodyPr>
            <a:normAutofit/>
          </a:bodyPr>
          <a:lstStyle/>
          <a:p>
            <a:pPr algn="ctr"/>
            <a:r>
              <a:rPr lang="en-US" sz="3200" dirty="0">
                <a:latin typeface="Calibri" panose="020F0502020204030204" pitchFamily="34" charset="0"/>
                <a:cs typeface="Calibri" panose="020F0502020204030204" pitchFamily="34" charset="0"/>
              </a:rPr>
              <a:t>Informal extrinsic recognition</a:t>
            </a:r>
          </a:p>
        </p:txBody>
      </p:sp>
    </p:spTree>
    <p:extLst>
      <p:ext uri="{BB962C8B-B14F-4D97-AF65-F5344CB8AC3E}">
        <p14:creationId xmlns:p14="http://schemas.microsoft.com/office/powerpoint/2010/main" val="3784132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32F3C-CEFB-4A77-33D1-68B8B5E78BA4}"/>
              </a:ext>
            </a:extLst>
          </p:cNvPr>
          <p:cNvSpPr>
            <a:spLocks noGrp="1"/>
          </p:cNvSpPr>
          <p:nvPr>
            <p:ph type="title"/>
          </p:nvPr>
        </p:nvSpPr>
        <p:spPr>
          <a:xfrm>
            <a:off x="0" y="541047"/>
            <a:ext cx="4804475" cy="665022"/>
          </a:xfrm>
        </p:spPr>
        <p:txBody>
          <a:bodyPr>
            <a:normAutofit/>
          </a:bodyPr>
          <a:lstStyle/>
          <a:p>
            <a:pPr algn="ctr"/>
            <a:r>
              <a:rPr lang="en-US" sz="3200" dirty="0">
                <a:latin typeface="Calibri" panose="020F0502020204030204" pitchFamily="34" charset="0"/>
                <a:cs typeface="Calibri" panose="020F0502020204030204" pitchFamily="34" charset="0"/>
              </a:rPr>
              <a:t>Intrinsic recognitions</a:t>
            </a:r>
          </a:p>
        </p:txBody>
      </p:sp>
      <p:sp>
        <p:nvSpPr>
          <p:cNvPr id="4" name="Content Placeholder 1">
            <a:extLst>
              <a:ext uri="{FF2B5EF4-FFF2-40B4-BE49-F238E27FC236}">
                <a16:creationId xmlns:a16="http://schemas.microsoft.com/office/drawing/2014/main" id="{3381F52A-98DC-A812-25CF-F2EAB69458F9}"/>
              </a:ext>
            </a:extLst>
          </p:cNvPr>
          <p:cNvSpPr>
            <a:spLocks noGrp="1"/>
          </p:cNvSpPr>
          <p:nvPr>
            <p:ph sz="quarter" idx="14"/>
          </p:nvPr>
        </p:nvSpPr>
        <p:spPr>
          <a:xfrm>
            <a:off x="443469" y="1425001"/>
            <a:ext cx="11696700" cy="4391889"/>
          </a:xfrm>
        </p:spPr>
        <p:txBody>
          <a:bodyPr vert="horz" lIns="91440" tIns="45720" rIns="91440" bIns="45720" rtlCol="0" anchor="t">
            <a:normAutofit fontScale="85000" lnSpcReduction="20000"/>
          </a:bodyPr>
          <a:lstStyle/>
          <a:p>
            <a:r>
              <a:rPr lang="en-US" sz="3200" b="1" dirty="0">
                <a:latin typeface="Calibri" panose="020F0502020204030204" pitchFamily="34" charset="0"/>
                <a:cs typeface="Calibri" panose="020F0502020204030204" pitchFamily="34" charset="0"/>
              </a:rPr>
              <a:t>Donating has been found to:</a:t>
            </a:r>
          </a:p>
          <a:p>
            <a:pPr lvl="1"/>
            <a:r>
              <a:rPr lang="en-US" sz="2800" b="1" dirty="0">
                <a:latin typeface="Calibri" panose="020F0502020204030204" pitchFamily="34" charset="0"/>
                <a:cs typeface="Calibri" panose="020F0502020204030204" pitchFamily="34" charset="0"/>
              </a:rPr>
              <a:t>Increase energy.</a:t>
            </a:r>
          </a:p>
          <a:p>
            <a:pPr lvl="1"/>
            <a:r>
              <a:rPr lang="en-US" sz="2800" b="1" dirty="0">
                <a:latin typeface="Calibri"/>
                <a:ea typeface="Calibri"/>
                <a:cs typeface="Calibri"/>
              </a:rPr>
              <a:t>Activate brain response.</a:t>
            </a:r>
            <a:endParaRPr lang="en-US" sz="2800" b="1" dirty="0">
              <a:latin typeface="Calibri" panose="020F0502020204030204" pitchFamily="34" charset="0"/>
              <a:ea typeface="Calibri"/>
              <a:cs typeface="Calibri" panose="020F0502020204030204" pitchFamily="34" charset="0"/>
            </a:endParaRPr>
          </a:p>
          <a:p>
            <a:pPr lvl="1"/>
            <a:r>
              <a:rPr lang="en-US" sz="2800" b="1" dirty="0">
                <a:latin typeface="Calibri" panose="020F0502020204030204" pitchFamily="34" charset="0"/>
                <a:cs typeface="Calibri" panose="020F0502020204030204" pitchFamily="34" charset="0"/>
              </a:rPr>
              <a:t>Reduce </a:t>
            </a:r>
          </a:p>
          <a:p>
            <a:pPr lvl="2"/>
            <a:r>
              <a:rPr lang="en-US" sz="2800" b="1" dirty="0">
                <a:latin typeface="Calibri" panose="020F0502020204030204" pitchFamily="34" charset="0"/>
                <a:cs typeface="Calibri" panose="020F0502020204030204" pitchFamily="34" charset="0"/>
              </a:rPr>
              <a:t>responses to pain</a:t>
            </a:r>
          </a:p>
          <a:p>
            <a:pPr lvl="2"/>
            <a:r>
              <a:rPr lang="en-US" sz="2800" b="1" dirty="0">
                <a:latin typeface="Calibri" panose="020F0502020204030204" pitchFamily="34" charset="0"/>
                <a:cs typeface="Calibri" panose="020F0502020204030204" pitchFamily="34" charset="0"/>
              </a:rPr>
              <a:t>blood pressure, </a:t>
            </a:r>
          </a:p>
          <a:p>
            <a:pPr lvl="2"/>
            <a:r>
              <a:rPr lang="en-US" sz="2800" b="1" dirty="0">
                <a:latin typeface="Calibri" panose="020F0502020204030204" pitchFamily="34" charset="0"/>
                <a:cs typeface="Calibri" panose="020F0502020204030204" pitchFamily="34" charset="0"/>
              </a:rPr>
              <a:t>blood glucose, </a:t>
            </a:r>
          </a:p>
          <a:p>
            <a:pPr lvl="2"/>
            <a:r>
              <a:rPr lang="en-US" sz="2800" b="1" dirty="0">
                <a:latin typeface="Calibri" panose="020F0502020204030204" pitchFamily="34" charset="0"/>
                <a:cs typeface="Calibri" panose="020F0502020204030204" pitchFamily="34" charset="0"/>
              </a:rPr>
              <a:t>inflammatory markers</a:t>
            </a:r>
          </a:p>
          <a:p>
            <a:pPr marL="457200" lvl="1" indent="0">
              <a:buNone/>
            </a:pPr>
            <a:endParaRPr lang="en-US" b="1" dirty="0">
              <a:latin typeface="Calibri" panose="020F0502020204030204" pitchFamily="34" charset="0"/>
              <a:cs typeface="Calibri" panose="020F0502020204030204" pitchFamily="34" charset="0"/>
            </a:endParaRPr>
          </a:p>
          <a:p>
            <a:pPr marL="457200" lvl="1" indent="0">
              <a:buNone/>
            </a:pPr>
            <a:endParaRPr lang="en-US" b="1" dirty="0">
              <a:latin typeface="Calibri" panose="020F0502020204030204" pitchFamily="34" charset="0"/>
              <a:cs typeface="Calibri" panose="020F0502020204030204" pitchFamily="34" charset="0"/>
            </a:endParaRPr>
          </a:p>
          <a:p>
            <a:pPr marL="457200" lvl="1" indent="0">
              <a:buNone/>
            </a:pPr>
            <a:endParaRPr lang="en-US" b="1" dirty="0">
              <a:latin typeface="Calibri" panose="020F0502020204030204" pitchFamily="34" charset="0"/>
              <a:cs typeface="Calibri" panose="020F0502020204030204" pitchFamily="34" charset="0"/>
            </a:endParaRPr>
          </a:p>
          <a:p>
            <a:pPr marL="457200" lvl="1" indent="0">
              <a:buNone/>
            </a:pPr>
            <a:endParaRPr lang="en-US" b="1" dirty="0">
              <a:latin typeface="Calibri" panose="020F0502020204030204" pitchFamily="34" charset="0"/>
              <a:cs typeface="Calibri" panose="020F0502020204030204" pitchFamily="34" charset="0"/>
            </a:endParaRPr>
          </a:p>
          <a:p>
            <a:pPr marL="457200" lvl="1" indent="0">
              <a:buNone/>
            </a:pPr>
            <a:endParaRPr lang="en-US" sz="2000" b="1" dirty="0">
              <a:latin typeface="Calibri" panose="020F0502020204030204" pitchFamily="34" charset="0"/>
              <a:cs typeface="Calibri" panose="020F0502020204030204" pitchFamily="34" charset="0"/>
            </a:endParaRPr>
          </a:p>
          <a:p>
            <a:pPr marL="457200" lvl="1" indent="0">
              <a:buNone/>
            </a:pPr>
            <a:r>
              <a:rPr lang="en-US" sz="2000" b="1" dirty="0">
                <a:latin typeface="Calibri" panose="020F0502020204030204" pitchFamily="34" charset="0"/>
                <a:cs typeface="Calibri" panose="020F0502020204030204" pitchFamily="34" charset="0"/>
              </a:rPr>
              <a:t>*Achieving excellence in Fundraising</a:t>
            </a:r>
            <a:r>
              <a:rPr lang="en-US" b="1" dirty="0">
                <a:latin typeface="Calibri" panose="020F0502020204030204" pitchFamily="34" charset="0"/>
                <a:cs typeface="Calibri" panose="020F0502020204030204" pitchFamily="34" charset="0"/>
              </a:rPr>
              <a:t>, 5</a:t>
            </a:r>
            <a:r>
              <a:rPr lang="en-US" b="1" baseline="30000" dirty="0">
                <a:latin typeface="Calibri" panose="020F0502020204030204" pitchFamily="34" charset="0"/>
                <a:cs typeface="Calibri" panose="020F0502020204030204" pitchFamily="34" charset="0"/>
              </a:rPr>
              <a:t>th</a:t>
            </a:r>
            <a:r>
              <a:rPr lang="en-US" b="1" dirty="0">
                <a:latin typeface="Calibri" panose="020F0502020204030204" pitchFamily="34" charset="0"/>
                <a:cs typeface="Calibri" panose="020F0502020204030204" pitchFamily="34" charset="0"/>
              </a:rPr>
              <a:t> Edition, 2022</a:t>
            </a:r>
          </a:p>
          <a:p>
            <a:pPr marL="0" indent="0">
              <a:buNone/>
            </a:pPr>
            <a:endParaRPr lang="en-US" sz="3200" b="1" dirty="0"/>
          </a:p>
        </p:txBody>
      </p:sp>
      <p:pic>
        <p:nvPicPr>
          <p:cNvPr id="5" name="Picture 4">
            <a:extLst>
              <a:ext uri="{FF2B5EF4-FFF2-40B4-BE49-F238E27FC236}">
                <a16:creationId xmlns:a16="http://schemas.microsoft.com/office/drawing/2014/main" id="{9240D86C-5E49-12A9-45F5-DCFF75AD3B86}"/>
              </a:ext>
            </a:extLst>
          </p:cNvPr>
          <p:cNvPicPr>
            <a:picLocks noChangeAspect="1"/>
          </p:cNvPicPr>
          <p:nvPr/>
        </p:nvPicPr>
        <p:blipFill>
          <a:blip r:embed="rId3"/>
          <a:stretch>
            <a:fillRect/>
          </a:stretch>
        </p:blipFill>
        <p:spPr>
          <a:xfrm>
            <a:off x="8141385" y="292542"/>
            <a:ext cx="4090771" cy="5901439"/>
          </a:xfrm>
          <a:prstGeom prst="rect">
            <a:avLst/>
          </a:prstGeom>
        </p:spPr>
      </p:pic>
    </p:spTree>
    <p:extLst>
      <p:ext uri="{BB962C8B-B14F-4D97-AF65-F5344CB8AC3E}">
        <p14:creationId xmlns:p14="http://schemas.microsoft.com/office/powerpoint/2010/main" val="2381813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32F3C-CEFB-4A77-33D1-68B8B5E78BA4}"/>
              </a:ext>
            </a:extLst>
          </p:cNvPr>
          <p:cNvSpPr>
            <a:spLocks noGrp="1"/>
          </p:cNvSpPr>
          <p:nvPr>
            <p:ph type="title"/>
          </p:nvPr>
        </p:nvSpPr>
        <p:spPr>
          <a:xfrm>
            <a:off x="32999" y="541046"/>
            <a:ext cx="4554500" cy="665022"/>
          </a:xfrm>
        </p:spPr>
        <p:txBody>
          <a:bodyPr>
            <a:normAutofit/>
          </a:bodyPr>
          <a:lstStyle/>
          <a:p>
            <a:pPr algn="ctr"/>
            <a:r>
              <a:rPr lang="en-US" sz="3200" dirty="0">
                <a:latin typeface="Calibri" panose="020F0502020204030204" pitchFamily="34" charset="0"/>
                <a:cs typeface="Calibri" panose="020F0502020204030204" pitchFamily="34" charset="0"/>
              </a:rPr>
              <a:t>Intrinsic recognitions</a:t>
            </a:r>
          </a:p>
        </p:txBody>
      </p:sp>
      <p:sp>
        <p:nvSpPr>
          <p:cNvPr id="4" name="Content Placeholder 1">
            <a:extLst>
              <a:ext uri="{FF2B5EF4-FFF2-40B4-BE49-F238E27FC236}">
                <a16:creationId xmlns:a16="http://schemas.microsoft.com/office/drawing/2014/main" id="{3381F52A-98DC-A812-25CF-F2EAB69458F9}"/>
              </a:ext>
            </a:extLst>
          </p:cNvPr>
          <p:cNvSpPr>
            <a:spLocks noGrp="1"/>
          </p:cNvSpPr>
          <p:nvPr>
            <p:ph sz="quarter" idx="14"/>
          </p:nvPr>
        </p:nvSpPr>
        <p:spPr>
          <a:xfrm>
            <a:off x="443469" y="1925064"/>
            <a:ext cx="11696700" cy="4391889"/>
          </a:xfrm>
        </p:spPr>
        <p:txBody>
          <a:bodyPr>
            <a:normAutofit fontScale="92500" lnSpcReduction="10000"/>
          </a:bodyPr>
          <a:lstStyle/>
          <a:p>
            <a:r>
              <a:rPr lang="en-US" sz="3200" b="1" dirty="0">
                <a:latin typeface="Calibri" panose="020F0502020204030204" pitchFamily="34" charset="0"/>
                <a:cs typeface="Calibri" panose="020F0502020204030204" pitchFamily="34" charset="0"/>
              </a:rPr>
              <a:t>Levels of happiness:</a:t>
            </a:r>
          </a:p>
          <a:p>
            <a:pPr lvl="1"/>
            <a:r>
              <a:rPr lang="en-US" sz="2800" b="1" dirty="0">
                <a:latin typeface="Calibri" panose="020F0502020204030204" pitchFamily="34" charset="0"/>
                <a:cs typeface="Calibri" panose="020F0502020204030204" pitchFamily="34" charset="0"/>
              </a:rPr>
              <a:t>Material </a:t>
            </a:r>
          </a:p>
          <a:p>
            <a:pPr lvl="1"/>
            <a:r>
              <a:rPr lang="en-US" sz="2800" b="1" dirty="0">
                <a:latin typeface="Calibri" panose="020F0502020204030204" pitchFamily="34" charset="0"/>
                <a:cs typeface="Calibri" panose="020F0502020204030204" pitchFamily="34" charset="0"/>
              </a:rPr>
              <a:t>Ego gratification </a:t>
            </a:r>
          </a:p>
          <a:p>
            <a:pPr lvl="1"/>
            <a:r>
              <a:rPr lang="en-US" sz="2800" b="1" dirty="0">
                <a:latin typeface="Calibri" panose="020F0502020204030204" pitchFamily="34" charset="0"/>
                <a:cs typeface="Calibri" panose="020F0502020204030204" pitchFamily="34" charset="0"/>
              </a:rPr>
              <a:t>Generativity</a:t>
            </a:r>
          </a:p>
          <a:p>
            <a:pPr lvl="1"/>
            <a:r>
              <a:rPr lang="en-US" sz="2800" b="1" dirty="0">
                <a:latin typeface="Calibri" panose="020F0502020204030204" pitchFamily="34" charset="0"/>
                <a:cs typeface="Calibri" panose="020F0502020204030204" pitchFamily="34" charset="0"/>
              </a:rPr>
              <a:t>Transcendence</a:t>
            </a:r>
          </a:p>
          <a:p>
            <a:pPr marL="457200" lvl="1" indent="0">
              <a:buNone/>
            </a:pPr>
            <a:endParaRPr lang="en-US" b="1" dirty="0">
              <a:latin typeface="Calibri" panose="020F0502020204030204" pitchFamily="34" charset="0"/>
              <a:cs typeface="Calibri" panose="020F0502020204030204" pitchFamily="34" charset="0"/>
            </a:endParaRPr>
          </a:p>
          <a:p>
            <a:pPr marL="457200" lvl="1" indent="0">
              <a:buNone/>
            </a:pPr>
            <a:endParaRPr lang="en-US" b="1" dirty="0">
              <a:latin typeface="Calibri" panose="020F0502020204030204" pitchFamily="34" charset="0"/>
              <a:cs typeface="Calibri" panose="020F0502020204030204" pitchFamily="34" charset="0"/>
            </a:endParaRPr>
          </a:p>
          <a:p>
            <a:pPr marL="457200" lvl="1" indent="0">
              <a:buNone/>
            </a:pPr>
            <a:endParaRPr lang="en-US" b="1" dirty="0">
              <a:latin typeface="Calibri" panose="020F0502020204030204" pitchFamily="34" charset="0"/>
              <a:cs typeface="Calibri" panose="020F0502020204030204" pitchFamily="34" charset="0"/>
            </a:endParaRPr>
          </a:p>
          <a:p>
            <a:pPr marL="457200" lvl="1" indent="0">
              <a:buNone/>
            </a:pPr>
            <a:endParaRPr lang="en-US" b="1" dirty="0">
              <a:latin typeface="Calibri" panose="020F0502020204030204" pitchFamily="34" charset="0"/>
              <a:cs typeface="Calibri" panose="020F0502020204030204" pitchFamily="34" charset="0"/>
            </a:endParaRPr>
          </a:p>
          <a:p>
            <a:pPr marL="457200" lvl="1" indent="0">
              <a:buNone/>
            </a:pPr>
            <a:endParaRPr lang="en-US" sz="2000" b="1" dirty="0">
              <a:latin typeface="Calibri" panose="020F0502020204030204" pitchFamily="34" charset="0"/>
              <a:cs typeface="Calibri" panose="020F0502020204030204" pitchFamily="34" charset="0"/>
            </a:endParaRPr>
          </a:p>
          <a:p>
            <a:pPr marL="457200" lvl="1" indent="0">
              <a:buNone/>
            </a:pPr>
            <a:r>
              <a:rPr lang="en-US" sz="2000" b="1" dirty="0">
                <a:latin typeface="Calibri" panose="020F0502020204030204" pitchFamily="34" charset="0"/>
                <a:cs typeface="Calibri" panose="020F0502020204030204" pitchFamily="34" charset="0"/>
              </a:rPr>
              <a:t>*Robert Spitzer: </a:t>
            </a:r>
          </a:p>
          <a:p>
            <a:pPr marL="457200" lvl="1" indent="0">
              <a:buNone/>
            </a:pPr>
            <a:r>
              <a:rPr lang="en-US" sz="2000" b="1" dirty="0">
                <a:latin typeface="Calibri" panose="020F0502020204030204" pitchFamily="34" charset="0"/>
                <a:cs typeface="Calibri" panose="020F0502020204030204" pitchFamily="34" charset="0"/>
              </a:rPr>
              <a:t>https://www.magiscenter.com/4-levels-of-happiness</a:t>
            </a:r>
            <a:endParaRPr lang="en-US" b="1" dirty="0">
              <a:latin typeface="Calibri" panose="020F0502020204030204" pitchFamily="34" charset="0"/>
              <a:cs typeface="Calibri" panose="020F0502020204030204" pitchFamily="34" charset="0"/>
            </a:endParaRPr>
          </a:p>
          <a:p>
            <a:pPr marL="0" indent="0">
              <a:buNone/>
            </a:pPr>
            <a:endParaRPr lang="en-US" sz="3200" b="1" dirty="0"/>
          </a:p>
        </p:txBody>
      </p:sp>
      <p:pic>
        <p:nvPicPr>
          <p:cNvPr id="5" name="Picture 4">
            <a:extLst>
              <a:ext uri="{FF2B5EF4-FFF2-40B4-BE49-F238E27FC236}">
                <a16:creationId xmlns:a16="http://schemas.microsoft.com/office/drawing/2014/main" id="{82C8AC8B-C3B4-6302-B1CB-F31220EAB88F}"/>
              </a:ext>
            </a:extLst>
          </p:cNvPr>
          <p:cNvPicPr>
            <a:picLocks noChangeAspect="1"/>
          </p:cNvPicPr>
          <p:nvPr/>
        </p:nvPicPr>
        <p:blipFill>
          <a:blip r:embed="rId3"/>
          <a:stretch>
            <a:fillRect/>
          </a:stretch>
        </p:blipFill>
        <p:spPr>
          <a:xfrm>
            <a:off x="7089156" y="821531"/>
            <a:ext cx="4659375" cy="5214937"/>
          </a:xfrm>
          <a:prstGeom prst="rect">
            <a:avLst/>
          </a:prstGeom>
        </p:spPr>
      </p:pic>
    </p:spTree>
    <p:extLst>
      <p:ext uri="{BB962C8B-B14F-4D97-AF65-F5344CB8AC3E}">
        <p14:creationId xmlns:p14="http://schemas.microsoft.com/office/powerpoint/2010/main" val="255416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8426A-7FC6-B141-3F47-5B3B350D0EB2}"/>
              </a:ext>
            </a:extLst>
          </p:cNvPr>
          <p:cNvSpPr>
            <a:spLocks noGrp="1"/>
          </p:cNvSpPr>
          <p:nvPr>
            <p:ph sz="quarter" idx="14"/>
          </p:nvPr>
        </p:nvSpPr>
        <p:spPr>
          <a:xfrm>
            <a:off x="443469" y="1925065"/>
            <a:ext cx="11696700" cy="3208910"/>
          </a:xfrm>
        </p:spPr>
        <p:txBody>
          <a:bodyPr>
            <a:normAutofit/>
          </a:bodyPr>
          <a:lstStyle/>
          <a:p>
            <a:pPr marL="0" indent="0">
              <a:buNone/>
            </a:pPr>
            <a:r>
              <a:rPr lang="en-US" b="1" dirty="0">
                <a:latin typeface="Calibri" panose="020F0502020204030204" pitchFamily="34" charset="0"/>
                <a:cs typeface="Calibri" panose="020F0502020204030204" pitchFamily="34" charset="0"/>
              </a:rPr>
              <a:t>How can we support intrinsic recognition in the hearts of our members?</a:t>
            </a:r>
          </a:p>
          <a:p>
            <a:r>
              <a:rPr lang="en-US" b="1" dirty="0">
                <a:latin typeface="Calibri" panose="020F0502020204030204" pitchFamily="34" charset="0"/>
                <a:cs typeface="Calibri" panose="020F0502020204030204" pitchFamily="34" charset="0"/>
              </a:rPr>
              <a:t>A phone call, email, or card of thanks.</a:t>
            </a:r>
          </a:p>
          <a:p>
            <a:r>
              <a:rPr lang="en-US" b="1" dirty="0">
                <a:latin typeface="Calibri" panose="020F0502020204030204" pitchFamily="34" charset="0"/>
                <a:cs typeface="Calibri" panose="020F0502020204030204" pitchFamily="34" charset="0"/>
              </a:rPr>
              <a:t>Sending articles, you encounter that highlight a cause someone may care about, or a project and its impact.</a:t>
            </a:r>
          </a:p>
          <a:p>
            <a:endParaRPr lang="en-US" b="1" dirty="0">
              <a:latin typeface="Calibri" panose="020F0502020204030204" pitchFamily="34" charset="0"/>
              <a:cs typeface="Calibri" panose="020F0502020204030204" pitchFamily="34" charset="0"/>
            </a:endParaRPr>
          </a:p>
          <a:p>
            <a:pPr marL="0" indent="0">
              <a:buNone/>
            </a:pPr>
            <a:endParaRPr lang="en-US" sz="3200" b="1" dirty="0"/>
          </a:p>
        </p:txBody>
      </p:sp>
      <p:sp>
        <p:nvSpPr>
          <p:cNvPr id="3" name="Title 2">
            <a:extLst>
              <a:ext uri="{FF2B5EF4-FFF2-40B4-BE49-F238E27FC236}">
                <a16:creationId xmlns:a16="http://schemas.microsoft.com/office/drawing/2014/main" id="{9CD32F3C-CEFB-4A77-33D1-68B8B5E78BA4}"/>
              </a:ext>
            </a:extLst>
          </p:cNvPr>
          <p:cNvSpPr>
            <a:spLocks noGrp="1"/>
          </p:cNvSpPr>
          <p:nvPr>
            <p:ph type="title"/>
          </p:nvPr>
        </p:nvSpPr>
        <p:spPr>
          <a:xfrm>
            <a:off x="121001" y="541046"/>
            <a:ext cx="4543990" cy="665022"/>
          </a:xfrm>
        </p:spPr>
        <p:txBody>
          <a:bodyPr>
            <a:normAutofit/>
          </a:bodyPr>
          <a:lstStyle/>
          <a:p>
            <a:pPr algn="ctr"/>
            <a:r>
              <a:rPr lang="en-US" sz="3200" dirty="0">
                <a:latin typeface="Calibri" panose="020F0502020204030204" pitchFamily="34" charset="0"/>
                <a:cs typeface="Calibri" panose="020F0502020204030204" pitchFamily="34" charset="0"/>
              </a:rPr>
              <a:t>Intrinsic recognitions</a:t>
            </a:r>
          </a:p>
        </p:txBody>
      </p:sp>
      <p:pic>
        <p:nvPicPr>
          <p:cNvPr id="5" name="Picture 4">
            <a:extLst>
              <a:ext uri="{FF2B5EF4-FFF2-40B4-BE49-F238E27FC236}">
                <a16:creationId xmlns:a16="http://schemas.microsoft.com/office/drawing/2014/main" id="{561FE293-3848-B3CB-D888-8AA8750068B7}"/>
              </a:ext>
            </a:extLst>
          </p:cNvPr>
          <p:cNvPicPr>
            <a:picLocks noChangeAspect="1"/>
          </p:cNvPicPr>
          <p:nvPr/>
        </p:nvPicPr>
        <p:blipFill>
          <a:blip r:embed="rId3"/>
          <a:stretch>
            <a:fillRect/>
          </a:stretch>
        </p:blipFill>
        <p:spPr>
          <a:xfrm>
            <a:off x="5843588" y="3385946"/>
            <a:ext cx="3501395" cy="3472054"/>
          </a:xfrm>
          <a:prstGeom prst="rect">
            <a:avLst/>
          </a:prstGeom>
        </p:spPr>
      </p:pic>
    </p:spTree>
    <p:extLst>
      <p:ext uri="{BB962C8B-B14F-4D97-AF65-F5344CB8AC3E}">
        <p14:creationId xmlns:p14="http://schemas.microsoft.com/office/powerpoint/2010/main" val="3045278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8426A-7FC6-B141-3F47-5B3B350D0EB2}"/>
              </a:ext>
            </a:extLst>
          </p:cNvPr>
          <p:cNvSpPr>
            <a:spLocks noGrp="1"/>
          </p:cNvSpPr>
          <p:nvPr>
            <p:ph sz="quarter" idx="14"/>
          </p:nvPr>
        </p:nvSpPr>
        <p:spPr>
          <a:xfrm>
            <a:off x="401799" y="1585087"/>
            <a:ext cx="10667376" cy="3492604"/>
          </a:xfrm>
        </p:spPr>
        <p:txBody>
          <a:bodyPr>
            <a:normAutofit lnSpcReduction="10000"/>
          </a:bodyPr>
          <a:lstStyle/>
          <a:p>
            <a:pPr marL="0" indent="0">
              <a:buNone/>
            </a:pPr>
            <a:r>
              <a:rPr lang="en-US" b="1" dirty="0">
                <a:latin typeface="Calibri" panose="020F0502020204030204" pitchFamily="34" charset="0"/>
                <a:cs typeface="Calibri" panose="020F0502020204030204" pitchFamily="34" charset="0"/>
              </a:rPr>
              <a:t>What types of new recognition would support donating in your districts, multiple districts or areas?</a:t>
            </a:r>
          </a:p>
          <a:p>
            <a:pPr marL="0" indent="0">
              <a:buNone/>
            </a:pP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Who needs to be recognized?</a:t>
            </a:r>
          </a:p>
          <a:p>
            <a:r>
              <a:rPr lang="en-US" b="1" dirty="0">
                <a:latin typeface="Calibri" panose="020F0502020204030204" pitchFamily="34" charset="0"/>
                <a:cs typeface="Calibri" panose="020F0502020204030204" pitchFamily="34" charset="0"/>
              </a:rPr>
              <a:t>What approach to philanthropy do you want to recognize?</a:t>
            </a:r>
          </a:p>
          <a:p>
            <a:endParaRPr lang="en-US" b="1" dirty="0">
              <a:latin typeface="Calibri" panose="020F0502020204030204" pitchFamily="34" charset="0"/>
              <a:cs typeface="Calibri" panose="020F0502020204030204" pitchFamily="34" charset="0"/>
            </a:endParaRPr>
          </a:p>
          <a:p>
            <a:pPr marL="0" indent="0">
              <a:buNone/>
            </a:pPr>
            <a:r>
              <a:rPr lang="en-US" b="1" dirty="0">
                <a:latin typeface="Calibri" panose="020F0502020204030204" pitchFamily="34" charset="0"/>
                <a:cs typeface="Calibri" panose="020F0502020204030204" pitchFamily="34" charset="0"/>
              </a:rPr>
              <a:t>Feel free to </a:t>
            </a:r>
            <a:r>
              <a:rPr lang="en-US" b="1" dirty="0" err="1">
                <a:latin typeface="Calibri" panose="020F0502020204030204" pitchFamily="34" charset="0"/>
                <a:cs typeface="Calibri" panose="020F0502020204030204" pitchFamily="34" charset="0"/>
              </a:rPr>
              <a:t>fanasize</a:t>
            </a:r>
            <a:r>
              <a:rPr lang="en-US" b="1" dirty="0">
                <a:latin typeface="Calibri" panose="020F0502020204030204" pitchFamily="34" charset="0"/>
                <a:cs typeface="Calibri" panose="020F0502020204030204" pitchFamily="34" charset="0"/>
              </a:rPr>
              <a:t> about new intrinsic and extrinsic approaches that might work for your Lions.</a:t>
            </a:r>
          </a:p>
          <a:p>
            <a:pPr marL="0" indent="0">
              <a:buNone/>
            </a:pPr>
            <a:endParaRPr lang="en-US" sz="3200" b="1" dirty="0"/>
          </a:p>
        </p:txBody>
      </p:sp>
      <p:sp>
        <p:nvSpPr>
          <p:cNvPr id="3" name="Title 2">
            <a:extLst>
              <a:ext uri="{FF2B5EF4-FFF2-40B4-BE49-F238E27FC236}">
                <a16:creationId xmlns:a16="http://schemas.microsoft.com/office/drawing/2014/main" id="{9CD32F3C-CEFB-4A77-33D1-68B8B5E78BA4}"/>
              </a:ext>
            </a:extLst>
          </p:cNvPr>
          <p:cNvSpPr>
            <a:spLocks noGrp="1"/>
          </p:cNvSpPr>
          <p:nvPr>
            <p:ph type="title"/>
          </p:nvPr>
        </p:nvSpPr>
        <p:spPr>
          <a:xfrm>
            <a:off x="2002" y="465710"/>
            <a:ext cx="5003952" cy="665022"/>
          </a:xfrm>
        </p:spPr>
        <p:txBody>
          <a:bodyPr>
            <a:normAutofit/>
          </a:bodyPr>
          <a:lstStyle/>
          <a:p>
            <a:pPr algn="ctr"/>
            <a:r>
              <a:rPr lang="en-US" sz="3200" dirty="0">
                <a:latin typeface="Calibri" panose="020F0502020204030204" pitchFamily="34" charset="0"/>
                <a:cs typeface="Calibri" panose="020F0502020204030204" pitchFamily="34" charset="0"/>
              </a:rPr>
              <a:t>Recognition dream board</a:t>
            </a:r>
          </a:p>
        </p:txBody>
      </p:sp>
    </p:spTree>
    <p:extLst>
      <p:ext uri="{BB962C8B-B14F-4D97-AF65-F5344CB8AC3E}">
        <p14:creationId xmlns:p14="http://schemas.microsoft.com/office/powerpoint/2010/main" val="30532682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1_Office Theme">
  <a:themeElements>
    <a:clrScheme name="Custom 959">
      <a:dk1>
        <a:sysClr val="windowText" lastClr="000000"/>
      </a:dk1>
      <a:lt1>
        <a:sysClr val="window" lastClr="FFFFFF"/>
      </a:lt1>
      <a:dk2>
        <a:srgbClr val="000000"/>
      </a:dk2>
      <a:lt2>
        <a:srgbClr val="FFFFFF"/>
      </a:lt2>
      <a:accent1>
        <a:srgbClr val="00338D"/>
      </a:accent1>
      <a:accent2>
        <a:srgbClr val="EBB700"/>
      </a:accent2>
      <a:accent3>
        <a:srgbClr val="7A2582"/>
      </a:accent3>
      <a:accent4>
        <a:srgbClr val="407CCA"/>
      </a:accent4>
      <a:accent5>
        <a:srgbClr val="00AB68"/>
      </a:accent5>
      <a:accent6>
        <a:srgbClr val="FF5B35"/>
      </a:accent6>
      <a:hlink>
        <a:srgbClr val="0563C1"/>
      </a:hlink>
      <a:folHlink>
        <a:srgbClr val="954F72"/>
      </a:folHlink>
    </a:clrScheme>
    <a:fontScheme name="Custom 70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1152</Words>
  <Application>Microsoft Macintosh PowerPoint</Application>
  <PresentationFormat>Widescreen</PresentationFormat>
  <Paragraphs>120</Paragraphs>
  <Slides>8</Slides>
  <Notes>8</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8</vt:i4>
      </vt:variant>
    </vt:vector>
  </HeadingPairs>
  <TitlesOfParts>
    <vt:vector size="20" baseType="lpstr">
      <vt:lpstr>Aptos</vt:lpstr>
      <vt:lpstr>Aptos Display</vt:lpstr>
      <vt:lpstr>Arial</vt:lpstr>
      <vt:lpstr>Calibri</vt:lpstr>
      <vt:lpstr>Century Gothic</vt:lpstr>
      <vt:lpstr>Courier New</vt:lpstr>
      <vt:lpstr>Symbol</vt:lpstr>
      <vt:lpstr>Office Theme</vt:lpstr>
      <vt:lpstr>Theme1</vt:lpstr>
      <vt:lpstr>1_Office Theme</vt:lpstr>
      <vt:lpstr>2_Office Theme</vt:lpstr>
      <vt:lpstr>think-cell Slide</vt:lpstr>
      <vt:lpstr>Intrinsic and extrinsic motivation</vt:lpstr>
      <vt:lpstr>Intrinsic and extrinsic recognition</vt:lpstr>
      <vt:lpstr>PowerPoint Presentation</vt:lpstr>
      <vt:lpstr>Informal extrinsic recognition</vt:lpstr>
      <vt:lpstr>Intrinsic recognitions</vt:lpstr>
      <vt:lpstr>Intrinsic recognitions</vt:lpstr>
      <vt:lpstr>Intrinsic recognitions</vt:lpstr>
      <vt:lpstr>Recognition dream board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lions@rettby.ch</dc:creator>
  <cp:lastModifiedBy>lions@rettby.ch</cp:lastModifiedBy>
  <cp:revision>2</cp:revision>
  <dcterms:created xsi:type="dcterms:W3CDTF">2024-09-16T06:17:59Z</dcterms:created>
  <dcterms:modified xsi:type="dcterms:W3CDTF">2024-10-03T07:55:45Z</dcterms:modified>
</cp:coreProperties>
</file>