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842_FF750B04.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modernComment_7FFFD20C_A6A46308.xml" ContentType="application/vnd.ms-powerpoint.comment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684" r:id="rId3"/>
    <p:sldMasterId id="2147483690" r:id="rId4"/>
  </p:sldMasterIdLst>
  <p:notesMasterIdLst>
    <p:notesMasterId r:id="rId38"/>
  </p:notesMasterIdLst>
  <p:sldIdLst>
    <p:sldId id="263" r:id="rId5"/>
    <p:sldId id="1967" r:id="rId6"/>
    <p:sldId id="1910" r:id="rId7"/>
    <p:sldId id="2147374818" r:id="rId8"/>
    <p:sldId id="2046" r:id="rId9"/>
    <p:sldId id="1144" r:id="rId10"/>
    <p:sldId id="380" r:id="rId11"/>
    <p:sldId id="378" r:id="rId12"/>
    <p:sldId id="379" r:id="rId13"/>
    <p:sldId id="386" r:id="rId14"/>
    <p:sldId id="387" r:id="rId15"/>
    <p:sldId id="2114" r:id="rId16"/>
    <p:sldId id="1155" r:id="rId17"/>
    <p:sldId id="2147471945" r:id="rId18"/>
    <p:sldId id="1146" r:id="rId19"/>
    <p:sldId id="2147471946" r:id="rId20"/>
    <p:sldId id="1135" r:id="rId21"/>
    <p:sldId id="1914" r:id="rId22"/>
    <p:sldId id="2147471947" r:id="rId23"/>
    <p:sldId id="1970" r:id="rId24"/>
    <p:sldId id="2147471990" r:id="rId25"/>
    <p:sldId id="2147471948" r:id="rId26"/>
    <p:sldId id="2147471989" r:id="rId27"/>
    <p:sldId id="2147471991" r:id="rId28"/>
    <p:sldId id="2147471984" r:id="rId29"/>
    <p:sldId id="2147471985" r:id="rId30"/>
    <p:sldId id="2147471880" r:id="rId31"/>
    <p:sldId id="2147471886" r:id="rId32"/>
    <p:sldId id="2147471884" r:id="rId33"/>
    <p:sldId id="2147471885" r:id="rId34"/>
    <p:sldId id="2147471986" r:id="rId35"/>
    <p:sldId id="2004" r:id="rId36"/>
    <p:sldId id="214747199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79" autoAdjust="0"/>
    <p:restoredTop sz="62607" autoAdjust="0"/>
  </p:normalViewPr>
  <p:slideViewPr>
    <p:cSldViewPr snapToGrid="0">
      <p:cViewPr varScale="1">
        <p:scale>
          <a:sx n="49" d="100"/>
          <a:sy n="49" d="100"/>
        </p:scale>
        <p:origin x="1075"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8/10/relationships/authors" Target="author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comments/modernComment_7FFFD20C_A6A46308.xml><?xml version="1.0" encoding="utf-8"?>
<p188:cmLst xmlns:a="http://schemas.openxmlformats.org/drawingml/2006/main" xmlns:r="http://schemas.openxmlformats.org/officeDocument/2006/relationships" xmlns:p188="http://schemas.microsoft.com/office/powerpoint/2018/8/main">
  <p188:cm id="{E5980D31-04B2-4A6E-AD25-0211062A4A27}" authorId="{00000000-0000-0000-0000-000000000000}" created="2024-08-19T19:53:45.982">
    <pc:sldMkLst xmlns:pc="http://schemas.microsoft.com/office/powerpoint/2013/main/command">
      <pc:docMk/>
      <pc:sldMk cId="2795791112" sldId="2147471884"/>
    </pc:sldMkLst>
    <p188:txBody>
      <a:bodyPr/>
      <a:lstStyle/>
      <a:p>
        <a:r>
          <a:rPr lang="en-US"/>
          <a:t>I used these as sample photos of what would make a good/not great photos for promoting a grant. Suggest changing out for your CA.</a:t>
        </a:r>
      </a:p>
    </p188:txBody>
  </p188:cm>
</p188:cmLst>
</file>

<file path=ppt/comments/modernComment_842_FF750B04.xml><?xml version="1.0" encoding="utf-8"?>
<p188:cmLst xmlns:a="http://schemas.openxmlformats.org/drawingml/2006/main" xmlns:r="http://schemas.openxmlformats.org/officeDocument/2006/relationships" xmlns:p188="http://schemas.microsoft.com/office/powerpoint/2018/8/main">
  <p188:cm id="{D85242ED-B252-4B0E-B0E8-29F46FFEDC6B}" authorId="{00000000-0000-0000-0000-000000000000}" created="2024-08-19T19:54:12.842">
    <pc:sldMkLst xmlns:pc="http://schemas.microsoft.com/office/powerpoint/2013/main/command">
      <pc:docMk/>
      <pc:sldMk cId="4285860612" sldId="2114"/>
    </pc:sldMkLst>
    <p188:txBody>
      <a:bodyPr/>
      <a:lstStyle/>
      <a:p>
        <a:r>
          <a:rPr lang="en-US"/>
          <a:t>Remove this for non-English speaking areas. Only currently available in English.</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BB73E4-D91E-AD4D-975C-C5B65C90A583}" type="doc">
      <dgm:prSet loTypeId="urn:microsoft.com/office/officeart/2005/8/layout/chevron1" loCatId="" qsTypeId="urn:microsoft.com/office/officeart/2005/8/quickstyle/simple1" qsCatId="simple" csTypeId="urn:microsoft.com/office/officeart/2005/8/colors/accent1_2" csCatId="accent1" phldr="1"/>
      <dgm:spPr/>
    </dgm:pt>
    <dgm:pt modelId="{551A8959-1599-6541-8FB9-127084B0AD58}">
      <dgm:prSet phldrT="[Text]" custT="1"/>
      <dgm:spPr>
        <a:solidFill>
          <a:srgbClr val="EBB700"/>
        </a:solidFill>
        <a:ln>
          <a:noFill/>
        </a:ln>
      </dgm:spPr>
      <dgm:t>
        <a:bodyPr/>
        <a:lstStyle/>
        <a:p>
          <a:pPr>
            <a:lnSpc>
              <a:spcPct val="100000"/>
            </a:lnSpc>
            <a:spcAft>
              <a:spcPts val="642"/>
            </a:spcAft>
          </a:pPr>
          <a:r>
            <a:rPr lang="en-US" sz="2000" b="1" i="0" spc="0" baseline="0" dirty="0">
              <a:latin typeface="Arial" panose="020B0604020202020204" pitchFamily="34" charset="0"/>
              <a:cs typeface="Arial" panose="020B0604020202020204" pitchFamily="34" charset="0"/>
            </a:rPr>
            <a:t>RECEIVE APPLICATIONS</a:t>
          </a:r>
          <a:br>
            <a:rPr lang="en-US" sz="2000" b="1" i="0" spc="0" baseline="0" dirty="0">
              <a:latin typeface="Arial" panose="020B0604020202020204" pitchFamily="34" charset="0"/>
              <a:cs typeface="Arial" panose="020B0604020202020204" pitchFamily="34" charset="0"/>
            </a:rPr>
          </a:br>
          <a:r>
            <a:rPr lang="en-US" sz="1600" b="0" i="0" spc="0" baseline="0" dirty="0">
              <a:latin typeface="Arial" panose="020B0604020202020204" pitchFamily="34" charset="0"/>
              <a:cs typeface="Arial" panose="020B0604020202020204" pitchFamily="34" charset="0"/>
            </a:rPr>
            <a:t>Review project</a:t>
          </a:r>
          <a:br>
            <a:rPr lang="en-US" sz="1600" b="0" i="0" spc="0" baseline="0" dirty="0">
              <a:latin typeface="Arial" panose="020B0604020202020204" pitchFamily="34" charset="0"/>
              <a:cs typeface="Arial" panose="020B0604020202020204" pitchFamily="34" charset="0"/>
            </a:rPr>
          </a:br>
          <a:r>
            <a:rPr lang="en-US" sz="1600" b="0" i="0" spc="0" baseline="0" dirty="0">
              <a:latin typeface="Arial" panose="020B0604020202020204" pitchFamily="34" charset="0"/>
              <a:cs typeface="Arial" panose="020B0604020202020204" pitchFamily="34" charset="0"/>
            </a:rPr>
            <a:t>Guide Lions</a:t>
          </a:r>
          <a:br>
            <a:rPr lang="en-US" sz="1600" b="0" i="0" spc="0" baseline="0" dirty="0">
              <a:latin typeface="Arial" panose="020B0604020202020204" pitchFamily="34" charset="0"/>
              <a:cs typeface="Arial" panose="020B0604020202020204" pitchFamily="34" charset="0"/>
            </a:rPr>
          </a:br>
          <a:r>
            <a:rPr lang="en-US" sz="1600" b="0" i="0" spc="0" baseline="0" dirty="0">
              <a:latin typeface="Arial" panose="020B0604020202020204" pitchFamily="34" charset="0"/>
              <a:cs typeface="Arial" panose="020B0604020202020204" pitchFamily="34" charset="0"/>
            </a:rPr>
            <a:t>Determine eligibility</a:t>
          </a:r>
          <a:endParaRPr lang="en-US" sz="2000" b="0" i="0" spc="0" baseline="0" dirty="0">
            <a:latin typeface="Arial" panose="020B0604020202020204" pitchFamily="34" charset="0"/>
            <a:cs typeface="Arial" panose="020B0604020202020204" pitchFamily="34" charset="0"/>
          </a:endParaRPr>
        </a:p>
      </dgm:t>
    </dgm:pt>
    <dgm:pt modelId="{C40E84AF-822D-D54D-A65D-DB800EFE9B93}" type="parTrans" cxnId="{301B5AD1-3622-2A4F-9E60-08D2BF16B8B9}">
      <dgm:prSet/>
      <dgm:spPr/>
      <dgm:t>
        <a:bodyPr/>
        <a:lstStyle/>
        <a:p>
          <a:endParaRPr lang="en-US"/>
        </a:p>
      </dgm:t>
    </dgm:pt>
    <dgm:pt modelId="{18559829-BBF0-0543-8DD5-6A5A6ADB2ACB}" type="sibTrans" cxnId="{301B5AD1-3622-2A4F-9E60-08D2BF16B8B9}">
      <dgm:prSet/>
      <dgm:spPr/>
      <dgm:t>
        <a:bodyPr/>
        <a:lstStyle/>
        <a:p>
          <a:endParaRPr lang="en-US"/>
        </a:p>
      </dgm:t>
    </dgm:pt>
    <dgm:pt modelId="{550C6806-E4D9-3642-BBEC-CC8CCEC8395E}">
      <dgm:prSet phldrT="[Text]" custT="1"/>
      <dgm:spPr>
        <a:solidFill>
          <a:srgbClr val="FF5C35"/>
        </a:solidFill>
        <a:ln>
          <a:noFill/>
        </a:ln>
      </dgm:spPr>
      <dgm:t>
        <a:bodyPr/>
        <a:lstStyle/>
        <a:p>
          <a:pPr marL="0" lvl="0" indent="0" algn="ctr" defTabSz="889000">
            <a:lnSpc>
              <a:spcPct val="100000"/>
            </a:lnSpc>
            <a:spcBef>
              <a:spcPct val="0"/>
            </a:spcBef>
            <a:spcAft>
              <a:spcPts val="642"/>
            </a:spcAft>
            <a:buNone/>
          </a:pPr>
          <a:r>
            <a:rPr lang="en-US" sz="2000" b="1" i="0" kern="1200" spc="0" baseline="0" dirty="0">
              <a:solidFill>
                <a:prstClr val="white"/>
              </a:solidFill>
              <a:latin typeface="Arial" panose="020B0604020202020204" pitchFamily="34" charset="0"/>
              <a:ea typeface="+mn-ea"/>
              <a:cs typeface="Arial" panose="020B0604020202020204" pitchFamily="34" charset="0"/>
            </a:rPr>
            <a:t>PROJECT MONITORING</a:t>
          </a:r>
          <a:br>
            <a:rPr lang="en-US" sz="2000" b="0" i="0" kern="1200" spc="0" baseline="0" dirty="0">
              <a:solidFill>
                <a:prstClr val="white"/>
              </a:solidFill>
              <a:latin typeface="Arial" panose="020B0604020202020204" pitchFamily="34" charset="0"/>
              <a:ea typeface="+mn-ea"/>
              <a:cs typeface="Arial" panose="020B0604020202020204" pitchFamily="34" charset="0"/>
            </a:rPr>
          </a:br>
          <a:r>
            <a:rPr lang="en-US" sz="1600" b="0" i="0" kern="1200" spc="0" baseline="0" dirty="0">
              <a:solidFill>
                <a:prstClr val="white"/>
              </a:solidFill>
              <a:latin typeface="Arial" panose="020B0604020202020204" pitchFamily="34" charset="0"/>
              <a:ea typeface="+mn-ea"/>
              <a:cs typeface="Arial" panose="020B0604020202020204" pitchFamily="34" charset="0"/>
            </a:rPr>
            <a:t>Disburse funds</a:t>
          </a:r>
          <a:br>
            <a:rPr lang="en-US" sz="1600" b="0" i="0" kern="1200" spc="0" baseline="0" dirty="0">
              <a:solidFill>
                <a:prstClr val="white"/>
              </a:solidFill>
              <a:latin typeface="Arial" panose="020B0604020202020204" pitchFamily="34" charset="0"/>
              <a:ea typeface="+mn-ea"/>
              <a:cs typeface="Arial" panose="020B0604020202020204" pitchFamily="34" charset="0"/>
            </a:rPr>
          </a:br>
          <a:r>
            <a:rPr lang="en-US" sz="1600" b="0" i="0" kern="1200" spc="0" baseline="0" dirty="0">
              <a:solidFill>
                <a:prstClr val="white"/>
              </a:solidFill>
              <a:latin typeface="Arial" panose="020B0604020202020204" pitchFamily="34" charset="0"/>
              <a:ea typeface="+mn-ea"/>
              <a:cs typeface="Arial" panose="020B0604020202020204" pitchFamily="34" charset="0"/>
            </a:rPr>
            <a:t>Review reports</a:t>
          </a:r>
          <a:br>
            <a:rPr lang="en-US" sz="1600" b="0" i="0" kern="1200" spc="0" baseline="0" dirty="0">
              <a:solidFill>
                <a:prstClr val="white"/>
              </a:solidFill>
              <a:latin typeface="Arial" panose="020B0604020202020204" pitchFamily="34" charset="0"/>
              <a:ea typeface="+mn-ea"/>
              <a:cs typeface="Arial" panose="020B0604020202020204" pitchFamily="34" charset="0"/>
            </a:rPr>
          </a:br>
          <a:r>
            <a:rPr lang="en-US" sz="1600" b="0" i="0" kern="1200" spc="0" baseline="0" dirty="0">
              <a:solidFill>
                <a:prstClr val="white"/>
              </a:solidFill>
              <a:latin typeface="Arial" panose="020B0604020202020204" pitchFamily="34" charset="0"/>
              <a:ea typeface="+mn-ea"/>
              <a:cs typeface="Arial" panose="020B0604020202020204" pitchFamily="34" charset="0"/>
            </a:rPr>
            <a:t>Monitor progress</a:t>
          </a:r>
          <a:endParaRPr lang="en-US" sz="2000" b="1" i="0" kern="1200" spc="0" baseline="0" dirty="0">
            <a:solidFill>
              <a:prstClr val="white"/>
            </a:solidFill>
            <a:latin typeface="Arial" panose="020B0604020202020204" pitchFamily="34" charset="0"/>
            <a:ea typeface="+mn-ea"/>
            <a:cs typeface="Arial" panose="020B0604020202020204" pitchFamily="34" charset="0"/>
          </a:endParaRPr>
        </a:p>
      </dgm:t>
    </dgm:pt>
    <dgm:pt modelId="{6E5CD2B4-C862-4C4D-8BA5-BFB0418F3EF7}" type="parTrans" cxnId="{C39D88EF-CC5C-5544-B60A-9BC129908020}">
      <dgm:prSet/>
      <dgm:spPr/>
      <dgm:t>
        <a:bodyPr/>
        <a:lstStyle/>
        <a:p>
          <a:endParaRPr lang="en-US"/>
        </a:p>
      </dgm:t>
    </dgm:pt>
    <dgm:pt modelId="{F7944F05-A95A-B646-8099-574E5D27D8E3}" type="sibTrans" cxnId="{C39D88EF-CC5C-5544-B60A-9BC129908020}">
      <dgm:prSet/>
      <dgm:spPr/>
      <dgm:t>
        <a:bodyPr/>
        <a:lstStyle/>
        <a:p>
          <a:endParaRPr lang="en-US"/>
        </a:p>
      </dgm:t>
    </dgm:pt>
    <dgm:pt modelId="{E1DFAF1C-153E-9742-8C60-CFB561D9FA0B}">
      <dgm:prSet phldrT="[Text]" custT="1"/>
      <dgm:spPr>
        <a:solidFill>
          <a:srgbClr val="407CCA"/>
        </a:solidFill>
        <a:ln>
          <a:noFill/>
        </a:ln>
      </dgm:spPr>
      <dgm:t>
        <a:bodyPr/>
        <a:lstStyle/>
        <a:p>
          <a:pPr marL="0" lvl="0" indent="0" algn="ctr" defTabSz="889000">
            <a:lnSpc>
              <a:spcPct val="100000"/>
            </a:lnSpc>
            <a:spcBef>
              <a:spcPct val="0"/>
            </a:spcBef>
            <a:spcAft>
              <a:spcPts val="642"/>
            </a:spcAft>
            <a:buNone/>
          </a:pPr>
          <a:r>
            <a:rPr lang="en-US" sz="2000" b="1" i="0" kern="1200" spc="0" baseline="0" dirty="0">
              <a:solidFill>
                <a:prstClr val="white"/>
              </a:solidFill>
              <a:latin typeface="Arial" panose="020B0604020202020204" pitchFamily="34" charset="0"/>
              <a:ea typeface="+mn-ea"/>
              <a:cs typeface="Arial" panose="020B0604020202020204" pitchFamily="34" charset="0"/>
            </a:rPr>
            <a:t>COMMUNICATE OUTCOMES</a:t>
          </a:r>
          <a:br>
            <a:rPr lang="en-US" sz="2000" b="1" i="0" kern="1200" spc="0" baseline="0" dirty="0">
              <a:solidFill>
                <a:prstClr val="white"/>
              </a:solidFill>
              <a:latin typeface="Arial" panose="020B0604020202020204" pitchFamily="34" charset="0"/>
              <a:ea typeface="+mn-ea"/>
              <a:cs typeface="Arial" panose="020B0604020202020204" pitchFamily="34" charset="0"/>
            </a:rPr>
          </a:br>
          <a:r>
            <a:rPr lang="en-US" sz="1600" b="0" i="0" kern="1200" spc="0" baseline="0" dirty="0">
              <a:solidFill>
                <a:prstClr val="white"/>
              </a:solidFill>
              <a:latin typeface="Arial" panose="020B0604020202020204" pitchFamily="34" charset="0"/>
              <a:ea typeface="+mn-ea"/>
              <a:cs typeface="Arial" panose="020B0604020202020204" pitchFamily="34" charset="0"/>
            </a:rPr>
            <a:t>Testimonials</a:t>
          </a:r>
          <a:br>
            <a:rPr lang="en-US" sz="1600" b="0" i="0" kern="1200" spc="0" baseline="0" dirty="0">
              <a:solidFill>
                <a:prstClr val="white"/>
              </a:solidFill>
              <a:latin typeface="Arial" panose="020B0604020202020204" pitchFamily="34" charset="0"/>
              <a:ea typeface="+mn-ea"/>
              <a:cs typeface="Arial" panose="020B0604020202020204" pitchFamily="34" charset="0"/>
            </a:rPr>
          </a:br>
          <a:r>
            <a:rPr lang="en-US" sz="1600" b="0" i="0" kern="1200" spc="0" baseline="0" dirty="0">
              <a:solidFill>
                <a:prstClr val="white"/>
              </a:solidFill>
              <a:latin typeface="Arial" panose="020B0604020202020204" pitchFamily="34" charset="0"/>
              <a:ea typeface="+mn-ea"/>
              <a:cs typeface="Arial" panose="020B0604020202020204" pitchFamily="34" charset="0"/>
            </a:rPr>
            <a:t>Success Stories</a:t>
          </a:r>
          <a:br>
            <a:rPr lang="en-US" sz="1600" b="0" i="0" kern="1200" spc="0" baseline="0" dirty="0">
              <a:solidFill>
                <a:prstClr val="white"/>
              </a:solidFill>
              <a:latin typeface="Arial" panose="020B0604020202020204" pitchFamily="34" charset="0"/>
              <a:ea typeface="+mn-ea"/>
              <a:cs typeface="Arial" panose="020B0604020202020204" pitchFamily="34" charset="0"/>
            </a:rPr>
          </a:br>
          <a:r>
            <a:rPr lang="en-US" sz="1600" b="0" i="0" kern="1200" spc="0" baseline="0" dirty="0">
              <a:solidFill>
                <a:prstClr val="white"/>
              </a:solidFill>
              <a:latin typeface="Arial" panose="020B0604020202020204" pitchFamily="34" charset="0"/>
              <a:ea typeface="+mn-ea"/>
              <a:cs typeface="Arial" panose="020B0604020202020204" pitchFamily="34" charset="0"/>
            </a:rPr>
            <a:t>Share with Lions/donors</a:t>
          </a:r>
          <a:endParaRPr lang="en-US" sz="2000" b="0" i="0" kern="1200" spc="0" baseline="0" dirty="0">
            <a:solidFill>
              <a:prstClr val="white"/>
            </a:solidFill>
            <a:latin typeface="Arial" panose="020B0604020202020204" pitchFamily="34" charset="0"/>
            <a:ea typeface="+mn-ea"/>
            <a:cs typeface="Arial" panose="020B0604020202020204" pitchFamily="34" charset="0"/>
          </a:endParaRPr>
        </a:p>
      </dgm:t>
    </dgm:pt>
    <dgm:pt modelId="{67982BC9-774B-B04A-8294-CCAD4CC0F107}" type="parTrans" cxnId="{20C63DE2-192F-184B-94D3-78483B8097E6}">
      <dgm:prSet/>
      <dgm:spPr/>
      <dgm:t>
        <a:bodyPr/>
        <a:lstStyle/>
        <a:p>
          <a:endParaRPr lang="en-US"/>
        </a:p>
      </dgm:t>
    </dgm:pt>
    <dgm:pt modelId="{F1933C5D-7270-2647-9C80-C8907D104897}" type="sibTrans" cxnId="{20C63DE2-192F-184B-94D3-78483B8097E6}">
      <dgm:prSet/>
      <dgm:spPr/>
      <dgm:t>
        <a:bodyPr/>
        <a:lstStyle/>
        <a:p>
          <a:endParaRPr lang="en-US"/>
        </a:p>
      </dgm:t>
    </dgm:pt>
    <dgm:pt modelId="{8D11DDB6-F920-DA47-8E5C-51742407B6A5}" type="pres">
      <dgm:prSet presAssocID="{F3BB73E4-D91E-AD4D-975C-C5B65C90A583}" presName="Name0" presStyleCnt="0">
        <dgm:presLayoutVars>
          <dgm:dir/>
          <dgm:animLvl val="lvl"/>
          <dgm:resizeHandles val="exact"/>
        </dgm:presLayoutVars>
      </dgm:prSet>
      <dgm:spPr/>
    </dgm:pt>
    <dgm:pt modelId="{A65F049A-27C4-024C-81BC-1B83A96E93B5}" type="pres">
      <dgm:prSet presAssocID="{551A8959-1599-6541-8FB9-127084B0AD58}" presName="parTxOnly" presStyleLbl="node1" presStyleIdx="0" presStyleCnt="3">
        <dgm:presLayoutVars>
          <dgm:chMax val="0"/>
          <dgm:chPref val="0"/>
          <dgm:bulletEnabled val="1"/>
        </dgm:presLayoutVars>
      </dgm:prSet>
      <dgm:spPr/>
    </dgm:pt>
    <dgm:pt modelId="{63701D60-DB5E-2143-9E33-88E942B34FA3}" type="pres">
      <dgm:prSet presAssocID="{18559829-BBF0-0543-8DD5-6A5A6ADB2ACB}" presName="parTxOnlySpace" presStyleCnt="0"/>
      <dgm:spPr/>
    </dgm:pt>
    <dgm:pt modelId="{FA8E262E-0277-BD4C-8A56-0A077E375EE1}" type="pres">
      <dgm:prSet presAssocID="{550C6806-E4D9-3642-BBEC-CC8CCEC8395E}" presName="parTxOnly" presStyleLbl="node1" presStyleIdx="1" presStyleCnt="3">
        <dgm:presLayoutVars>
          <dgm:chMax val="0"/>
          <dgm:chPref val="0"/>
          <dgm:bulletEnabled val="1"/>
        </dgm:presLayoutVars>
      </dgm:prSet>
      <dgm:spPr/>
    </dgm:pt>
    <dgm:pt modelId="{ECF710E4-2844-7542-B3B4-5B8681E29F58}" type="pres">
      <dgm:prSet presAssocID="{F7944F05-A95A-B646-8099-574E5D27D8E3}" presName="parTxOnlySpace" presStyleCnt="0"/>
      <dgm:spPr/>
    </dgm:pt>
    <dgm:pt modelId="{5A152D1C-3F93-CE48-93D2-A9658D721AA9}" type="pres">
      <dgm:prSet presAssocID="{E1DFAF1C-153E-9742-8C60-CFB561D9FA0B}" presName="parTxOnly" presStyleLbl="node1" presStyleIdx="2" presStyleCnt="3">
        <dgm:presLayoutVars>
          <dgm:chMax val="0"/>
          <dgm:chPref val="0"/>
          <dgm:bulletEnabled val="1"/>
        </dgm:presLayoutVars>
      </dgm:prSet>
      <dgm:spPr/>
    </dgm:pt>
  </dgm:ptLst>
  <dgm:cxnLst>
    <dgm:cxn modelId="{D2458E26-EA87-EB4B-BDF5-47811A598D1A}" type="presOf" srcId="{F3BB73E4-D91E-AD4D-975C-C5B65C90A583}" destId="{8D11DDB6-F920-DA47-8E5C-51742407B6A5}" srcOrd="0" destOrd="0" presId="urn:microsoft.com/office/officeart/2005/8/layout/chevron1"/>
    <dgm:cxn modelId="{A7F6C452-6B89-C14C-98BF-9C3DEE859CFD}" type="presOf" srcId="{551A8959-1599-6541-8FB9-127084B0AD58}" destId="{A65F049A-27C4-024C-81BC-1B83A96E93B5}" srcOrd="0" destOrd="0" presId="urn:microsoft.com/office/officeart/2005/8/layout/chevron1"/>
    <dgm:cxn modelId="{672EDE90-79BD-CE48-BE16-7F47A36B81E2}" type="presOf" srcId="{E1DFAF1C-153E-9742-8C60-CFB561D9FA0B}" destId="{5A152D1C-3F93-CE48-93D2-A9658D721AA9}" srcOrd="0" destOrd="0" presId="urn:microsoft.com/office/officeart/2005/8/layout/chevron1"/>
    <dgm:cxn modelId="{301B5AD1-3622-2A4F-9E60-08D2BF16B8B9}" srcId="{F3BB73E4-D91E-AD4D-975C-C5B65C90A583}" destId="{551A8959-1599-6541-8FB9-127084B0AD58}" srcOrd="0" destOrd="0" parTransId="{C40E84AF-822D-D54D-A65D-DB800EFE9B93}" sibTransId="{18559829-BBF0-0543-8DD5-6A5A6ADB2ACB}"/>
    <dgm:cxn modelId="{B36D72D5-5EFA-754C-9D67-37DC7B188F41}" type="presOf" srcId="{550C6806-E4D9-3642-BBEC-CC8CCEC8395E}" destId="{FA8E262E-0277-BD4C-8A56-0A077E375EE1}" srcOrd="0" destOrd="0" presId="urn:microsoft.com/office/officeart/2005/8/layout/chevron1"/>
    <dgm:cxn modelId="{20C63DE2-192F-184B-94D3-78483B8097E6}" srcId="{F3BB73E4-D91E-AD4D-975C-C5B65C90A583}" destId="{E1DFAF1C-153E-9742-8C60-CFB561D9FA0B}" srcOrd="2" destOrd="0" parTransId="{67982BC9-774B-B04A-8294-CCAD4CC0F107}" sibTransId="{F1933C5D-7270-2647-9C80-C8907D104897}"/>
    <dgm:cxn modelId="{C39D88EF-CC5C-5544-B60A-9BC129908020}" srcId="{F3BB73E4-D91E-AD4D-975C-C5B65C90A583}" destId="{550C6806-E4D9-3642-BBEC-CC8CCEC8395E}" srcOrd="1" destOrd="0" parTransId="{6E5CD2B4-C862-4C4D-8BA5-BFB0418F3EF7}" sibTransId="{F7944F05-A95A-B646-8099-574E5D27D8E3}"/>
    <dgm:cxn modelId="{36B33190-6FC3-9E4D-8E80-504BA751BC3A}" type="presParOf" srcId="{8D11DDB6-F920-DA47-8E5C-51742407B6A5}" destId="{A65F049A-27C4-024C-81BC-1B83A96E93B5}" srcOrd="0" destOrd="0" presId="urn:microsoft.com/office/officeart/2005/8/layout/chevron1"/>
    <dgm:cxn modelId="{9699BF0F-A581-E446-AD15-927BFB1CF62B}" type="presParOf" srcId="{8D11DDB6-F920-DA47-8E5C-51742407B6A5}" destId="{63701D60-DB5E-2143-9E33-88E942B34FA3}" srcOrd="1" destOrd="0" presId="urn:microsoft.com/office/officeart/2005/8/layout/chevron1"/>
    <dgm:cxn modelId="{2DA3D03B-F02D-CB4D-9CB4-FC18B9359761}" type="presParOf" srcId="{8D11DDB6-F920-DA47-8E5C-51742407B6A5}" destId="{FA8E262E-0277-BD4C-8A56-0A077E375EE1}" srcOrd="2" destOrd="0" presId="urn:microsoft.com/office/officeart/2005/8/layout/chevron1"/>
    <dgm:cxn modelId="{4F48A465-F46F-B94D-8137-BC785661C612}" type="presParOf" srcId="{8D11DDB6-F920-DA47-8E5C-51742407B6A5}" destId="{ECF710E4-2844-7542-B3B4-5B8681E29F58}" srcOrd="3" destOrd="0" presId="urn:microsoft.com/office/officeart/2005/8/layout/chevron1"/>
    <dgm:cxn modelId="{E5CFD367-C348-884E-AF1D-27ABEB1873A2}" type="presParOf" srcId="{8D11DDB6-F920-DA47-8E5C-51742407B6A5}" destId="{5A152D1C-3F93-CE48-93D2-A9658D721AA9}" srcOrd="4"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5F049A-27C4-024C-81BC-1B83A96E93B5}">
      <dsp:nvSpPr>
        <dsp:cNvPr id="0" name=""/>
        <dsp:cNvSpPr/>
      </dsp:nvSpPr>
      <dsp:spPr>
        <a:xfrm>
          <a:off x="3080" y="1849775"/>
          <a:ext cx="3753659" cy="1501463"/>
        </a:xfrm>
        <a:prstGeom prst="chevron">
          <a:avLst/>
        </a:prstGeom>
        <a:solidFill>
          <a:srgbClr val="EBB7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100000"/>
            </a:lnSpc>
            <a:spcBef>
              <a:spcPct val="0"/>
            </a:spcBef>
            <a:spcAft>
              <a:spcPts val="642"/>
            </a:spcAft>
            <a:buNone/>
          </a:pPr>
          <a:r>
            <a:rPr lang="en-US" sz="2000" b="1" i="0" kern="1200" spc="0" baseline="0" dirty="0">
              <a:latin typeface="Arial" panose="020B0604020202020204" pitchFamily="34" charset="0"/>
              <a:cs typeface="Arial" panose="020B0604020202020204" pitchFamily="34" charset="0"/>
            </a:rPr>
            <a:t>RECEIVE APPLICATIONS</a:t>
          </a:r>
          <a:br>
            <a:rPr lang="en-US" sz="2000" b="1" i="0" kern="1200" spc="0" baseline="0" dirty="0">
              <a:latin typeface="Arial" panose="020B0604020202020204" pitchFamily="34" charset="0"/>
              <a:cs typeface="Arial" panose="020B0604020202020204" pitchFamily="34" charset="0"/>
            </a:rPr>
          </a:br>
          <a:r>
            <a:rPr lang="en-US" sz="1600" b="0" i="0" kern="1200" spc="0" baseline="0" dirty="0">
              <a:latin typeface="Arial" panose="020B0604020202020204" pitchFamily="34" charset="0"/>
              <a:cs typeface="Arial" panose="020B0604020202020204" pitchFamily="34" charset="0"/>
            </a:rPr>
            <a:t>Review project</a:t>
          </a:r>
          <a:br>
            <a:rPr lang="en-US" sz="1600" b="0" i="0" kern="1200" spc="0" baseline="0" dirty="0">
              <a:latin typeface="Arial" panose="020B0604020202020204" pitchFamily="34" charset="0"/>
              <a:cs typeface="Arial" panose="020B0604020202020204" pitchFamily="34" charset="0"/>
            </a:rPr>
          </a:br>
          <a:r>
            <a:rPr lang="en-US" sz="1600" b="0" i="0" kern="1200" spc="0" baseline="0" dirty="0">
              <a:latin typeface="Arial" panose="020B0604020202020204" pitchFamily="34" charset="0"/>
              <a:cs typeface="Arial" panose="020B0604020202020204" pitchFamily="34" charset="0"/>
            </a:rPr>
            <a:t>Guide Lions</a:t>
          </a:r>
          <a:br>
            <a:rPr lang="en-US" sz="1600" b="0" i="0" kern="1200" spc="0" baseline="0" dirty="0">
              <a:latin typeface="Arial" panose="020B0604020202020204" pitchFamily="34" charset="0"/>
              <a:cs typeface="Arial" panose="020B0604020202020204" pitchFamily="34" charset="0"/>
            </a:rPr>
          </a:br>
          <a:r>
            <a:rPr lang="en-US" sz="1600" b="0" i="0" kern="1200" spc="0" baseline="0" dirty="0">
              <a:latin typeface="Arial" panose="020B0604020202020204" pitchFamily="34" charset="0"/>
              <a:cs typeface="Arial" panose="020B0604020202020204" pitchFamily="34" charset="0"/>
            </a:rPr>
            <a:t>Determine eligibility</a:t>
          </a:r>
          <a:endParaRPr lang="en-US" sz="2000" b="0" i="0" kern="1200" spc="0" baseline="0" dirty="0">
            <a:latin typeface="Arial" panose="020B0604020202020204" pitchFamily="34" charset="0"/>
            <a:cs typeface="Arial" panose="020B0604020202020204" pitchFamily="34" charset="0"/>
          </a:endParaRPr>
        </a:p>
      </dsp:txBody>
      <dsp:txXfrm>
        <a:off x="753812" y="1849775"/>
        <a:ext cx="2252196" cy="1501463"/>
      </dsp:txXfrm>
    </dsp:sp>
    <dsp:sp modelId="{FA8E262E-0277-BD4C-8A56-0A077E375EE1}">
      <dsp:nvSpPr>
        <dsp:cNvPr id="0" name=""/>
        <dsp:cNvSpPr/>
      </dsp:nvSpPr>
      <dsp:spPr>
        <a:xfrm>
          <a:off x="3381374" y="1849775"/>
          <a:ext cx="3753659" cy="1501463"/>
        </a:xfrm>
        <a:prstGeom prst="chevron">
          <a:avLst/>
        </a:prstGeom>
        <a:solidFill>
          <a:srgbClr val="FF5C3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100000"/>
            </a:lnSpc>
            <a:spcBef>
              <a:spcPct val="0"/>
            </a:spcBef>
            <a:spcAft>
              <a:spcPts val="642"/>
            </a:spcAft>
            <a:buNone/>
          </a:pPr>
          <a:r>
            <a:rPr lang="en-US" sz="2000" b="1" i="0" kern="1200" spc="0" baseline="0" dirty="0">
              <a:solidFill>
                <a:prstClr val="white"/>
              </a:solidFill>
              <a:latin typeface="Arial" panose="020B0604020202020204" pitchFamily="34" charset="0"/>
              <a:ea typeface="+mn-ea"/>
              <a:cs typeface="Arial" panose="020B0604020202020204" pitchFamily="34" charset="0"/>
            </a:rPr>
            <a:t>PROJECT MONITORING</a:t>
          </a:r>
          <a:br>
            <a:rPr lang="en-US" sz="2000" b="0" i="0" kern="1200" spc="0" baseline="0" dirty="0">
              <a:solidFill>
                <a:prstClr val="white"/>
              </a:solidFill>
              <a:latin typeface="Arial" panose="020B0604020202020204" pitchFamily="34" charset="0"/>
              <a:ea typeface="+mn-ea"/>
              <a:cs typeface="Arial" panose="020B0604020202020204" pitchFamily="34" charset="0"/>
            </a:rPr>
          </a:br>
          <a:r>
            <a:rPr lang="en-US" sz="1600" b="0" i="0" kern="1200" spc="0" baseline="0" dirty="0">
              <a:solidFill>
                <a:prstClr val="white"/>
              </a:solidFill>
              <a:latin typeface="Arial" panose="020B0604020202020204" pitchFamily="34" charset="0"/>
              <a:ea typeface="+mn-ea"/>
              <a:cs typeface="Arial" panose="020B0604020202020204" pitchFamily="34" charset="0"/>
            </a:rPr>
            <a:t>Disburse funds</a:t>
          </a:r>
          <a:br>
            <a:rPr lang="en-US" sz="1600" b="0" i="0" kern="1200" spc="0" baseline="0" dirty="0">
              <a:solidFill>
                <a:prstClr val="white"/>
              </a:solidFill>
              <a:latin typeface="Arial" panose="020B0604020202020204" pitchFamily="34" charset="0"/>
              <a:ea typeface="+mn-ea"/>
              <a:cs typeface="Arial" panose="020B0604020202020204" pitchFamily="34" charset="0"/>
            </a:rPr>
          </a:br>
          <a:r>
            <a:rPr lang="en-US" sz="1600" b="0" i="0" kern="1200" spc="0" baseline="0" dirty="0">
              <a:solidFill>
                <a:prstClr val="white"/>
              </a:solidFill>
              <a:latin typeface="Arial" panose="020B0604020202020204" pitchFamily="34" charset="0"/>
              <a:ea typeface="+mn-ea"/>
              <a:cs typeface="Arial" panose="020B0604020202020204" pitchFamily="34" charset="0"/>
            </a:rPr>
            <a:t>Review reports</a:t>
          </a:r>
          <a:br>
            <a:rPr lang="en-US" sz="1600" b="0" i="0" kern="1200" spc="0" baseline="0" dirty="0">
              <a:solidFill>
                <a:prstClr val="white"/>
              </a:solidFill>
              <a:latin typeface="Arial" panose="020B0604020202020204" pitchFamily="34" charset="0"/>
              <a:ea typeface="+mn-ea"/>
              <a:cs typeface="Arial" panose="020B0604020202020204" pitchFamily="34" charset="0"/>
            </a:rPr>
          </a:br>
          <a:r>
            <a:rPr lang="en-US" sz="1600" b="0" i="0" kern="1200" spc="0" baseline="0" dirty="0">
              <a:solidFill>
                <a:prstClr val="white"/>
              </a:solidFill>
              <a:latin typeface="Arial" panose="020B0604020202020204" pitchFamily="34" charset="0"/>
              <a:ea typeface="+mn-ea"/>
              <a:cs typeface="Arial" panose="020B0604020202020204" pitchFamily="34" charset="0"/>
            </a:rPr>
            <a:t>Monitor progress</a:t>
          </a:r>
          <a:endParaRPr lang="en-US" sz="2000" b="1" i="0" kern="1200" spc="0" baseline="0" dirty="0">
            <a:solidFill>
              <a:prstClr val="white"/>
            </a:solidFill>
            <a:latin typeface="Arial" panose="020B0604020202020204" pitchFamily="34" charset="0"/>
            <a:ea typeface="+mn-ea"/>
            <a:cs typeface="Arial" panose="020B0604020202020204" pitchFamily="34" charset="0"/>
          </a:endParaRPr>
        </a:p>
      </dsp:txBody>
      <dsp:txXfrm>
        <a:off x="4132106" y="1849775"/>
        <a:ext cx="2252196" cy="1501463"/>
      </dsp:txXfrm>
    </dsp:sp>
    <dsp:sp modelId="{5A152D1C-3F93-CE48-93D2-A9658D721AA9}">
      <dsp:nvSpPr>
        <dsp:cNvPr id="0" name=""/>
        <dsp:cNvSpPr/>
      </dsp:nvSpPr>
      <dsp:spPr>
        <a:xfrm>
          <a:off x="6759667" y="1849775"/>
          <a:ext cx="3753659" cy="1501463"/>
        </a:xfrm>
        <a:prstGeom prst="chevron">
          <a:avLst/>
        </a:prstGeom>
        <a:solidFill>
          <a:srgbClr val="407CC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100000"/>
            </a:lnSpc>
            <a:spcBef>
              <a:spcPct val="0"/>
            </a:spcBef>
            <a:spcAft>
              <a:spcPts val="642"/>
            </a:spcAft>
            <a:buNone/>
          </a:pPr>
          <a:r>
            <a:rPr lang="en-US" sz="2000" b="1" i="0" kern="1200" spc="0" baseline="0" dirty="0">
              <a:solidFill>
                <a:prstClr val="white"/>
              </a:solidFill>
              <a:latin typeface="Arial" panose="020B0604020202020204" pitchFamily="34" charset="0"/>
              <a:ea typeface="+mn-ea"/>
              <a:cs typeface="Arial" panose="020B0604020202020204" pitchFamily="34" charset="0"/>
            </a:rPr>
            <a:t>COMMUNICATE OUTCOMES</a:t>
          </a:r>
          <a:br>
            <a:rPr lang="en-US" sz="2000" b="1" i="0" kern="1200" spc="0" baseline="0" dirty="0">
              <a:solidFill>
                <a:prstClr val="white"/>
              </a:solidFill>
              <a:latin typeface="Arial" panose="020B0604020202020204" pitchFamily="34" charset="0"/>
              <a:ea typeface="+mn-ea"/>
              <a:cs typeface="Arial" panose="020B0604020202020204" pitchFamily="34" charset="0"/>
            </a:rPr>
          </a:br>
          <a:r>
            <a:rPr lang="en-US" sz="1600" b="0" i="0" kern="1200" spc="0" baseline="0" dirty="0">
              <a:solidFill>
                <a:prstClr val="white"/>
              </a:solidFill>
              <a:latin typeface="Arial" panose="020B0604020202020204" pitchFamily="34" charset="0"/>
              <a:ea typeface="+mn-ea"/>
              <a:cs typeface="Arial" panose="020B0604020202020204" pitchFamily="34" charset="0"/>
            </a:rPr>
            <a:t>Testimonials</a:t>
          </a:r>
          <a:br>
            <a:rPr lang="en-US" sz="1600" b="0" i="0" kern="1200" spc="0" baseline="0" dirty="0">
              <a:solidFill>
                <a:prstClr val="white"/>
              </a:solidFill>
              <a:latin typeface="Arial" panose="020B0604020202020204" pitchFamily="34" charset="0"/>
              <a:ea typeface="+mn-ea"/>
              <a:cs typeface="Arial" panose="020B0604020202020204" pitchFamily="34" charset="0"/>
            </a:rPr>
          </a:br>
          <a:r>
            <a:rPr lang="en-US" sz="1600" b="0" i="0" kern="1200" spc="0" baseline="0" dirty="0">
              <a:solidFill>
                <a:prstClr val="white"/>
              </a:solidFill>
              <a:latin typeface="Arial" panose="020B0604020202020204" pitchFamily="34" charset="0"/>
              <a:ea typeface="+mn-ea"/>
              <a:cs typeface="Arial" panose="020B0604020202020204" pitchFamily="34" charset="0"/>
            </a:rPr>
            <a:t>Success Stories</a:t>
          </a:r>
          <a:br>
            <a:rPr lang="en-US" sz="1600" b="0" i="0" kern="1200" spc="0" baseline="0" dirty="0">
              <a:solidFill>
                <a:prstClr val="white"/>
              </a:solidFill>
              <a:latin typeface="Arial" panose="020B0604020202020204" pitchFamily="34" charset="0"/>
              <a:ea typeface="+mn-ea"/>
              <a:cs typeface="Arial" panose="020B0604020202020204" pitchFamily="34" charset="0"/>
            </a:rPr>
          </a:br>
          <a:r>
            <a:rPr lang="en-US" sz="1600" b="0" i="0" kern="1200" spc="0" baseline="0" dirty="0">
              <a:solidFill>
                <a:prstClr val="white"/>
              </a:solidFill>
              <a:latin typeface="Arial" panose="020B0604020202020204" pitchFamily="34" charset="0"/>
              <a:ea typeface="+mn-ea"/>
              <a:cs typeface="Arial" panose="020B0604020202020204" pitchFamily="34" charset="0"/>
            </a:rPr>
            <a:t>Share with Lions/donors</a:t>
          </a:r>
          <a:endParaRPr lang="en-US" sz="2000" b="0" i="0" kern="1200" spc="0" baseline="0" dirty="0">
            <a:solidFill>
              <a:prstClr val="white"/>
            </a:solidFill>
            <a:latin typeface="Arial" panose="020B0604020202020204" pitchFamily="34" charset="0"/>
            <a:ea typeface="+mn-ea"/>
            <a:cs typeface="Arial" panose="020B0604020202020204" pitchFamily="34" charset="0"/>
          </a:endParaRPr>
        </a:p>
      </dsp:txBody>
      <dsp:txXfrm>
        <a:off x="7510399" y="1849775"/>
        <a:ext cx="2252196" cy="1501463"/>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A8E658-27E7-42A4-95DE-5FD9E77441B3}" type="datetimeFigureOut">
              <a:rPr lang="en-US" smtClean="0"/>
              <a:t>9/6/2024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4AC5E0-6ECF-4E21-9883-64E5B22C1DF5}" type="slidenum">
              <a:rPr lang="en-US" smtClean="0"/>
              <a:t>‹#›</a:t>
            </a:fld>
            <a:endParaRPr lang="en-US"/>
          </a:p>
        </p:txBody>
      </p:sp>
    </p:spTree>
    <p:extLst>
      <p:ext uri="{BB962C8B-B14F-4D97-AF65-F5344CB8AC3E}">
        <p14:creationId xmlns:p14="http://schemas.microsoft.com/office/powerpoint/2010/main" val="30085246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A27F49-9CAF-4BAA-9355-B0DF23175605}"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12063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a:t>All information related to LCIF grants can be found on the LCIF grants toolkit web page. This is an image of what the toolkit page looks like.  If needed, you can change the language at the top righthand side of page and that will provide applications in the selected language. </a:t>
            </a:r>
          </a:p>
          <a:p>
            <a:endParaRPr lang="en-US" dirty="0"/>
          </a:p>
          <a:p>
            <a:r>
              <a:rPr lang="en-US" dirty="0"/>
              <a:t>Because we offer so many grant programs, that means there is a lot of content available on the web page. I recommend taking some time to scroll through if you have never visited the web page before. At the end of the presentation we’ll show a QR code with a link to the Grants Toolkit. </a:t>
            </a:r>
          </a:p>
          <a:p>
            <a:endParaRPr lang="en-US" dirty="0"/>
          </a:p>
          <a:p>
            <a:r>
              <a:rPr lang="en-US" dirty="0"/>
              <a:t>This image shows all of our different grant programs. If you click on the blue box it will jump down the page to information about the selected grant. There, you can click to find the application, criteria, reporting form, and in some cases additional information.  </a:t>
            </a:r>
          </a:p>
          <a:p>
            <a:endParaRPr lang="en-US" dirty="0"/>
          </a:p>
          <a:p>
            <a:r>
              <a:rPr lang="en-US" dirty="0"/>
              <a:t>Please note that LCIF does not have a fillable grant form for any of our grant programs. You must download the PDF and then copy the grant application questions into a Word Document. Use the same method for the reporting forms as well.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We’re often asked how long a grant application should be. There isn’t a specific length we’re looking for. Please answer ALL questions with as much detail as you think is needed to appropriately answer the question. Consider having someone unfamiliar with the project read through an application prior to submission. Keep in mind that your grant reviewer likely will not have any context for your project so having a second or third reader can help eliminate application shortcomings.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430523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addition to all applications and reporting forms. The LCIF Grants Toolkit also contains resources regarding how to apply for or manage a grant.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lifecycle of a grant and 10 tips for applying for a grant may be a good place to get started.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All reporting forms can be located on the Grants Toolkit.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Once your project is completed, you can submit stories about the grant project here as well.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7237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 new resource that is available on the Grants toolkit is the Best Practices Guide for local Lions. It helps will project development, application submission, post-approval, project implementation, promotion and final report submission. It includes helpful resources including sample budgets for Lions.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29443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871538"/>
            <a:ext cx="5575300" cy="3136900"/>
          </a:xfrm>
        </p:spPr>
      </p:sp>
      <p:sp>
        <p:nvSpPr>
          <p:cNvPr id="3" name="Notes Placeholder 2"/>
          <p:cNvSpPr>
            <a:spLocks noGrp="1"/>
          </p:cNvSpPr>
          <p:nvPr>
            <p:ph type="body" idx="1"/>
          </p:nvPr>
        </p:nvSpPr>
        <p:spPr>
          <a:xfrm>
            <a:off x="701040" y="4013973"/>
            <a:ext cx="5608320" cy="3660458"/>
          </a:xfrm>
        </p:spPr>
        <p:txBody>
          <a:bodyPr>
            <a:normAutofit fontScale="92500" lnSpcReduction="10000"/>
          </a:bodyPr>
          <a:lstStyle/>
          <a:p>
            <a:r>
              <a:rPr lang="en-US" dirty="0">
                <a:cs typeface="Calibri"/>
              </a:rPr>
              <a:t>Now that we have reviewed a large number of inspiring grant projects from all over the world, let’s talk about some tips to remember as you plan and implement your next project. </a:t>
            </a:r>
          </a:p>
          <a:p>
            <a:pPr marL="232943" indent="-232943">
              <a:buAutoNum type="arabicPeriod"/>
            </a:pPr>
            <a:r>
              <a:rPr lang="en-US" dirty="0">
                <a:cs typeface="Calibri"/>
              </a:rPr>
              <a:t>Do not start your project prior to approval. If you begin your project, it will no longer be eligible for LCIF grant funding.</a:t>
            </a:r>
          </a:p>
          <a:p>
            <a:pPr marL="232943" indent="-232943">
              <a:buAutoNum type="arabicPeriod"/>
            </a:pPr>
            <a:r>
              <a:rPr lang="en-US" dirty="0">
                <a:cs typeface="Calibri"/>
              </a:rPr>
              <a:t>Remember to submit your application by the required deadline, which is typically 90 days before the project start date or 90 days before the Board of Trustees meetings. Staff need time to translate and review each application, including DCG applications. If there is not adequate time to review the proposal, it may not be considered for approval prior to the project start date and therefore become ineligible. </a:t>
            </a:r>
          </a:p>
          <a:p>
            <a:pPr marL="232943" indent="-232943">
              <a:buAutoNum type="arabicPeriod"/>
            </a:pPr>
            <a:r>
              <a:rPr lang="en-US" dirty="0">
                <a:cs typeface="Calibri"/>
              </a:rPr>
              <a:t>With the exception of DCGs, single club projects are not eligible. Grants are intended to support projects too big for one club to undertake alone, so be sure that your application includes at least two clubs.</a:t>
            </a:r>
          </a:p>
          <a:p>
            <a:pPr marL="232943" indent="-232943">
              <a:buAutoNum type="arabicPeriod"/>
            </a:pPr>
            <a:r>
              <a:rPr lang="en-US" dirty="0">
                <a:cs typeface="Calibri"/>
              </a:rPr>
              <a:t>Don’t forget to include a narrative description explaining each of the budget expenses. This helps ensure a smoother and quicker review of the application.</a:t>
            </a:r>
          </a:p>
          <a:p>
            <a:pPr marL="232943" indent="-232943">
              <a:buAutoNum type="arabicPeriod"/>
            </a:pPr>
            <a:r>
              <a:rPr lang="en-US" dirty="0">
                <a:cs typeface="Calibri"/>
              </a:rPr>
              <a:t>Once a grant is approved, do not make any changes to your project without approval from LCIF. If grant funds are used for an ineligible expense or items that were not in original approved project, it is possible LCIF would ask to return the funds.</a:t>
            </a:r>
          </a:p>
          <a:p>
            <a:pPr marL="232943" indent="-232943">
              <a:buAutoNum type="arabicPeriod"/>
            </a:pPr>
            <a:r>
              <a:rPr lang="en-US" dirty="0">
                <a:cs typeface="Calibri"/>
              </a:rPr>
              <a:t>Don’t forget to submit a report. Final reports are required for each and every grant program. Keep all of your receipts for reporting purposes.</a:t>
            </a:r>
          </a:p>
          <a:p>
            <a:pPr marL="232943" indent="-232943">
              <a:buAutoNum type="arabicPeriod"/>
            </a:pPr>
            <a:r>
              <a:rPr lang="en-US" dirty="0">
                <a:cs typeface="Calibri"/>
              </a:rPr>
              <a:t>Take high-quality photos of your project so that we can share the story with others! This is so </a:t>
            </a:r>
            <a:r>
              <a:rPr lang="en-US" dirty="0" err="1">
                <a:cs typeface="Calibri"/>
              </a:rPr>
              <a:t>so</a:t>
            </a:r>
            <a:r>
              <a:rPr lang="en-US" dirty="0">
                <a:cs typeface="Calibri"/>
              </a:rPr>
              <a:t> </a:t>
            </a:r>
            <a:r>
              <a:rPr lang="en-US" dirty="0" err="1">
                <a:cs typeface="Calibri"/>
              </a:rPr>
              <a:t>so</a:t>
            </a:r>
            <a:r>
              <a:rPr lang="en-US" dirty="0">
                <a:cs typeface="Calibri"/>
              </a:rPr>
              <a:t> important to inspire projects around the world and share the good work that Lions of Japan are doing every day.</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59138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Congratulations on your LCIF grant approval! This is an exciting opportunity to make a positive impact in your community. As the grantee, you have several key responsibilities to ensure the successful implementation of your project. Let's dive into the next steps and requirements to get your grant funded and your project underway.</a:t>
            </a:r>
          </a:p>
          <a:p>
            <a:pPr>
              <a:defRPr/>
            </a:pPr>
            <a:endParaRPr lang="en-US" dirty="0"/>
          </a:p>
        </p:txBody>
      </p:sp>
      <p:sp>
        <p:nvSpPr>
          <p:cNvPr id="4" name="Slide Number Placeholder 3"/>
          <p:cNvSpPr>
            <a:spLocks noGrp="1"/>
          </p:cNvSpPr>
          <p:nvPr>
            <p:ph type="sldNum" sz="quarter" idx="5"/>
          </p:nvPr>
        </p:nvSpPr>
        <p:spPr/>
        <p:txBody>
          <a:bodyPr/>
          <a:lstStyle/>
          <a:p>
            <a:pPr marL="0" marR="0" lvl="0" indent="0" algn="r" defTabSz="1002667" rtl="0" eaLnBrk="1" fontAlgn="auto" latinLnBrk="0" hangingPunct="1">
              <a:lnSpc>
                <a:spcPct val="100000"/>
              </a:lnSpc>
              <a:spcBef>
                <a:spcPts val="0"/>
              </a:spcBef>
              <a:spcAft>
                <a:spcPts val="0"/>
              </a:spcAft>
              <a:buClrTx/>
              <a:buSzTx/>
              <a:buFontTx/>
              <a:buNone/>
              <a:tabLst/>
              <a:defRPr/>
            </a:pPr>
            <a:fld id="{A235A1BA-6487-46B0-A157-3DDDD3D33CA1}"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002667" rtl="0" eaLnBrk="1" fontAlgn="auto" latinLnBrk="0" hangingPunct="1">
                <a:lnSpc>
                  <a:spcPct val="100000"/>
                </a:lnSpc>
                <a:spcBef>
                  <a:spcPts val="0"/>
                </a:spcBef>
                <a:spcAft>
                  <a:spcPts val="0"/>
                </a:spcAft>
                <a:buClrTx/>
                <a:buSzTx/>
                <a:buFontTx/>
                <a:buNone/>
                <a:tabLst/>
                <a:defRPr/>
              </a:pPr>
              <a:t>14</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36651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your grant is</a:t>
            </a:r>
            <a:r>
              <a:rPr lang="en-US" baseline="0" dirty="0"/>
              <a:t> approved, you’ll receive and official notice of approval via email, along with some other documents: a grant agreement, a disbursement request form, a report form and some useful reference documents. </a:t>
            </a:r>
          </a:p>
          <a:p>
            <a:endParaRPr lang="en-US" baseline="0" dirty="0"/>
          </a:p>
          <a:p>
            <a:r>
              <a:rPr lang="en-US" baseline="0" dirty="0"/>
              <a:t>Once you return the required documents and have raised all of your local matching funds, LCIF will release your grant payment. You will then go on to equip you eye hospital, install the girls toilets at your school, or furnish your Lions Community kitchen. When it’s all done – when you have done all you were approved to do and the money is spent and the project is in use – you’ll submit your final report. That report will be reviewed just like the application, and staff may come back to you with questions or to request missing documents. Once the grant is closed, you’ll again receive official notification of that closure via email.</a:t>
            </a:r>
            <a:endParaRPr lang="en-US" dirty="0"/>
          </a:p>
        </p:txBody>
      </p:sp>
      <p:sp>
        <p:nvSpPr>
          <p:cNvPr id="4" name="Slide Number Placeholder 3"/>
          <p:cNvSpPr>
            <a:spLocks noGrp="1"/>
          </p:cNvSpPr>
          <p:nvPr>
            <p:ph type="sldNum" sz="quarter" idx="10"/>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15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1423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kern="100" dirty="0">
                <a:latin typeface="Aptos" panose="020B0004020202020204" pitchFamily="34" charset="0"/>
                <a:ea typeface="Times New Roman" panose="02020603050405020304" pitchFamily="18" charset="0"/>
                <a:cs typeface="Calibri" panose="020F0502020204030204" pitchFamily="34" charset="0"/>
              </a:rPr>
              <a:t>Terms and titles</a:t>
            </a:r>
            <a:endParaRPr lang="en-US" kern="100" dirty="0">
              <a:latin typeface="Aptos" panose="020B0004020202020204" pitchFamily="34" charset="0"/>
              <a:ea typeface="Aptos" panose="020B0004020202020204" pitchFamily="34" charset="0"/>
              <a:cs typeface="Times New Roman" panose="02020603050405020304" pitchFamily="18" charset="0"/>
            </a:endParaRPr>
          </a:p>
          <a:p>
            <a:pPr marL="362480" indent="-362480">
              <a:buFont typeface="+mj-lt"/>
              <a:buAutoNum type="arabicPeriod"/>
            </a:pPr>
            <a:r>
              <a:rPr lang="en-US" b="1" kern="100" dirty="0">
                <a:latin typeface="Aptos" panose="020B0004020202020204" pitchFamily="34" charset="0"/>
                <a:ea typeface="Times New Roman" panose="02020603050405020304" pitchFamily="18" charset="0"/>
                <a:cs typeface="Calibri" panose="020F0502020204030204" pitchFamily="34" charset="0"/>
              </a:rPr>
              <a:t>Grantee</a:t>
            </a:r>
            <a:r>
              <a:rPr lang="en-US" kern="100" dirty="0">
                <a:latin typeface="Aptos" panose="020B0004020202020204" pitchFamily="34" charset="0"/>
                <a:ea typeface="Times New Roman" panose="02020603050405020304" pitchFamily="18" charset="0"/>
                <a:cs typeface="Calibri" panose="020F0502020204030204" pitchFamily="34" charset="0"/>
              </a:rPr>
              <a:t>: the district, MD or club that submitted the application and was awarded to LCIF grant. Cannot be an individual Lion.</a:t>
            </a:r>
            <a:endParaRPr lang="en-US" kern="100" dirty="0">
              <a:latin typeface="Aptos" panose="020B0004020202020204" pitchFamily="34" charset="0"/>
              <a:ea typeface="Aptos" panose="020B0004020202020204" pitchFamily="34" charset="0"/>
              <a:cs typeface="Times New Roman" panose="02020603050405020304" pitchFamily="18" charset="0"/>
            </a:endParaRPr>
          </a:p>
          <a:p>
            <a:pPr marL="362480" indent="-362480">
              <a:buFont typeface="+mj-lt"/>
              <a:buAutoNum type="arabicPeriod"/>
            </a:pPr>
            <a:r>
              <a:rPr lang="en-US" b="1" kern="100" dirty="0">
                <a:latin typeface="Aptos" panose="020B0004020202020204" pitchFamily="34" charset="0"/>
                <a:ea typeface="Times New Roman" panose="02020603050405020304" pitchFamily="18" charset="0"/>
                <a:cs typeface="Calibri" panose="020F0502020204030204" pitchFamily="34" charset="0"/>
              </a:rPr>
              <a:t>Grant Administrator: </a:t>
            </a:r>
            <a:endParaRPr lang="en-US" kern="100" dirty="0">
              <a:latin typeface="Aptos" panose="020B0004020202020204" pitchFamily="34" charset="0"/>
              <a:ea typeface="Aptos" panose="020B0004020202020204" pitchFamily="34" charset="0"/>
              <a:cs typeface="Times New Roman" panose="02020603050405020304" pitchFamily="18" charset="0"/>
            </a:endParaRPr>
          </a:p>
          <a:p>
            <a:pPr marL="785372" lvl="1" indent="-302066">
              <a:buFont typeface="+mj-lt"/>
              <a:buAutoNum type="alphaLcPeriod"/>
            </a:pPr>
            <a:r>
              <a:rPr lang="en-US" kern="100" dirty="0">
                <a:latin typeface="Aptos" panose="020B0004020202020204" pitchFamily="34" charset="0"/>
                <a:ea typeface="Times New Roman" panose="02020603050405020304" pitchFamily="18" charset="0"/>
                <a:cs typeface="Calibri" panose="020F0502020204030204" pitchFamily="34" charset="0"/>
              </a:rPr>
              <a:t>unless otherwise specified, If the grantee is a district, then the DG at the time the grant is approved is the GA. If the grantee is a MD, then the MCC is the GA.</a:t>
            </a:r>
            <a:endParaRPr lang="en-US" kern="100" dirty="0">
              <a:latin typeface="Aptos" panose="020B0004020202020204" pitchFamily="34" charset="0"/>
              <a:ea typeface="Aptos" panose="020B0004020202020204" pitchFamily="34" charset="0"/>
              <a:cs typeface="Times New Roman" panose="02020603050405020304" pitchFamily="18" charset="0"/>
            </a:endParaRPr>
          </a:p>
          <a:p>
            <a:pPr marL="785372" lvl="1" indent="-302066">
              <a:buFont typeface="+mj-lt"/>
              <a:buAutoNum type="alphaLcPeriod"/>
            </a:pPr>
            <a:r>
              <a:rPr lang="en-US" kern="100" dirty="0">
                <a:latin typeface="Aptos" panose="020B0004020202020204" pitchFamily="34" charset="0"/>
                <a:ea typeface="Times New Roman" panose="02020603050405020304" pitchFamily="18" charset="0"/>
                <a:cs typeface="Calibri" panose="020F0502020204030204" pitchFamily="34" charset="0"/>
              </a:rPr>
              <a:t>GA manages the utilization of grant funds, project activities and reporting to LCIF</a:t>
            </a:r>
            <a:endParaRPr lang="en-US" kern="100" dirty="0">
              <a:latin typeface="Aptos" panose="020B0004020202020204" pitchFamily="34" charset="0"/>
              <a:ea typeface="Aptos" panose="020B0004020202020204" pitchFamily="34" charset="0"/>
              <a:cs typeface="Times New Roman" panose="02020603050405020304" pitchFamily="18" charset="0"/>
            </a:endParaRPr>
          </a:p>
          <a:p>
            <a:pPr marL="362480" indent="-362480">
              <a:buFont typeface="+mj-lt"/>
              <a:buAutoNum type="arabicPeriod"/>
            </a:pPr>
            <a:r>
              <a:rPr lang="en-US" b="1" kern="100" dirty="0">
                <a:latin typeface="Aptos" panose="020B0004020202020204" pitchFamily="34" charset="0"/>
                <a:ea typeface="Times New Roman" panose="02020603050405020304" pitchFamily="18" charset="0"/>
                <a:cs typeface="Calibri" panose="020F0502020204030204" pitchFamily="34" charset="0"/>
              </a:rPr>
              <a:t>Project Chairperson</a:t>
            </a:r>
            <a:r>
              <a:rPr lang="en-US" kern="100" dirty="0">
                <a:latin typeface="Aptos" panose="020B0004020202020204" pitchFamily="34" charset="0"/>
                <a:ea typeface="Times New Roman" panose="02020603050405020304" pitchFamily="18" charset="0"/>
                <a:cs typeface="Calibri" panose="020F0502020204030204" pitchFamily="34" charset="0"/>
              </a:rPr>
              <a:t>: GA assigns a Project Chairperson who will manage the day-to-day activities of the project. </a:t>
            </a:r>
            <a:endParaRPr lang="en-US" kern="100" dirty="0">
              <a:latin typeface="Aptos" panose="020B0004020202020204" pitchFamily="34" charset="0"/>
              <a:ea typeface="Aptos" panose="020B0004020202020204" pitchFamily="34" charset="0"/>
              <a:cs typeface="Times New Roman" panose="02020603050405020304" pitchFamily="18" charset="0"/>
            </a:endParaRPr>
          </a:p>
          <a:p>
            <a:pPr marL="362480" indent="-362480">
              <a:buFont typeface="+mj-lt"/>
              <a:buAutoNum type="arabicPeriod"/>
            </a:pPr>
            <a:r>
              <a:rPr lang="en-US" kern="100" dirty="0">
                <a:latin typeface="Aptos" panose="020B0004020202020204" pitchFamily="34" charset="0"/>
                <a:ea typeface="Times New Roman" panose="02020603050405020304" pitchFamily="18" charset="0"/>
                <a:cs typeface="Calibri" panose="020F0502020204030204" pitchFamily="34" charset="0"/>
              </a:rPr>
              <a:t>Changes to the GA or PC must have prior LCIF approval.</a:t>
            </a:r>
            <a:endParaRPr lang="en-US" kern="100" dirty="0">
              <a:latin typeface="Aptos" panose="020B0004020202020204" pitchFamily="34" charset="0"/>
              <a:ea typeface="Aptos" panose="020B0004020202020204" pitchFamily="34" charset="0"/>
              <a:cs typeface="Times New Roman" panose="02020603050405020304" pitchFamily="18" charset="0"/>
            </a:endParaRPr>
          </a:p>
          <a:p>
            <a:pPr marL="362480" indent="-362480">
              <a:buFont typeface="+mj-lt"/>
              <a:buAutoNum type="arabicPeriod"/>
            </a:pPr>
            <a:r>
              <a:rPr lang="en-US" b="1" kern="100" dirty="0">
                <a:latin typeface="Aptos" panose="020B0004020202020204" pitchFamily="34" charset="0"/>
                <a:ea typeface="Times New Roman" panose="02020603050405020304" pitchFamily="18" charset="0"/>
                <a:cs typeface="Calibri" panose="020F0502020204030204" pitchFamily="34" charset="0"/>
              </a:rPr>
              <a:t>Project Committee</a:t>
            </a:r>
            <a:r>
              <a:rPr lang="en-US" kern="100" dirty="0">
                <a:latin typeface="Aptos" panose="020B0004020202020204" pitchFamily="34" charset="0"/>
                <a:ea typeface="Times New Roman" panose="02020603050405020304" pitchFamily="18" charset="0"/>
                <a:cs typeface="Calibri" panose="020F0502020204030204" pitchFamily="34" charset="0"/>
              </a:rPr>
              <a:t>: GA, PC and other Lions and partners involved in the project’s activities.</a:t>
            </a:r>
            <a:endParaRPr lang="en-US" kern="100" dirty="0">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0677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A27F49-9CAF-4BAA-9355-B0DF23175605}"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62484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62480" indent="-362480">
              <a:buFont typeface="+mj-lt"/>
              <a:buAutoNum type="arabicPeriod"/>
            </a:pPr>
            <a:r>
              <a:rPr lang="en-US" kern="100" dirty="0">
                <a:latin typeface="Aptos" panose="020B0004020202020204" pitchFamily="34" charset="0"/>
                <a:ea typeface="Times New Roman" panose="02020603050405020304" pitchFamily="18" charset="0"/>
                <a:cs typeface="Calibri" panose="020F0502020204030204" pitchFamily="34" charset="0"/>
              </a:rPr>
              <a:t>Purpose of the Grant: </a:t>
            </a:r>
            <a:endParaRPr lang="en-US" kern="100" dirty="0">
              <a:latin typeface="Aptos" panose="020B0004020202020204" pitchFamily="34" charset="0"/>
              <a:ea typeface="Aptos" panose="020B0004020202020204" pitchFamily="34" charset="0"/>
              <a:cs typeface="Times New Roman" panose="02020603050405020304" pitchFamily="18" charset="0"/>
            </a:endParaRPr>
          </a:p>
          <a:p>
            <a:pPr marL="785372" lvl="1" indent="-302066">
              <a:buFont typeface="+mj-lt"/>
              <a:buAutoNum type="alphaLcPeriod"/>
            </a:pPr>
            <a:r>
              <a:rPr lang="en-US" kern="100" dirty="0">
                <a:latin typeface="Aptos" panose="020B0004020202020204" pitchFamily="34" charset="0"/>
                <a:ea typeface="Times New Roman" panose="02020603050405020304" pitchFamily="18" charset="0"/>
                <a:cs typeface="Calibri" panose="020F0502020204030204" pitchFamily="34" charset="0"/>
              </a:rPr>
              <a:t>Grants are to be used solely for the described and approved purposes by LCIF. Any deviation requires prior LCIF approval.</a:t>
            </a:r>
            <a:endParaRPr lang="en-US" kern="100" dirty="0">
              <a:latin typeface="Aptos" panose="020B0004020202020204" pitchFamily="34" charset="0"/>
              <a:ea typeface="Aptos" panose="020B0004020202020204" pitchFamily="34" charset="0"/>
              <a:cs typeface="Times New Roman" panose="02020603050405020304" pitchFamily="18" charset="0"/>
            </a:endParaRPr>
          </a:p>
          <a:p>
            <a:pPr marL="785372" lvl="1" indent="-302066">
              <a:buFont typeface="+mj-lt"/>
              <a:buAutoNum type="alphaLcPeriod"/>
            </a:pPr>
            <a:r>
              <a:rPr lang="en-US" kern="100" dirty="0">
                <a:latin typeface="Aptos" panose="020B0004020202020204" pitchFamily="34" charset="0"/>
                <a:ea typeface="Times New Roman" panose="02020603050405020304" pitchFamily="18" charset="0"/>
                <a:cs typeface="Calibri" panose="020F0502020204030204" pitchFamily="34" charset="0"/>
              </a:rPr>
              <a:t>No significant changes to budget without LCIF approval</a:t>
            </a:r>
            <a:endParaRPr lang="en-US" kern="100" dirty="0">
              <a:latin typeface="Aptos" panose="020B0004020202020204" pitchFamily="34" charset="0"/>
              <a:ea typeface="Aptos" panose="020B0004020202020204" pitchFamily="34" charset="0"/>
              <a:cs typeface="Times New Roman" panose="02020603050405020304" pitchFamily="18" charset="0"/>
            </a:endParaRPr>
          </a:p>
          <a:p>
            <a:pPr marL="785372" lvl="1" indent="-302066">
              <a:buFont typeface="+mj-lt"/>
              <a:buAutoNum type="alphaLcPeriod"/>
            </a:pPr>
            <a:r>
              <a:rPr lang="en-US" kern="100" dirty="0">
                <a:latin typeface="Aptos" panose="020B0004020202020204" pitchFamily="34" charset="0"/>
                <a:ea typeface="Times New Roman" panose="02020603050405020304" pitchFamily="18" charset="0"/>
                <a:cs typeface="Calibri" panose="020F0502020204030204" pitchFamily="34" charset="0"/>
              </a:rPr>
              <a:t>Any unspent funds must be returned to LCIF upon project completion</a:t>
            </a:r>
            <a:endParaRPr lang="en-US" kern="100" dirty="0">
              <a:latin typeface="Aptos" panose="020B0004020202020204" pitchFamily="34" charset="0"/>
              <a:ea typeface="Aptos" panose="020B0004020202020204" pitchFamily="34" charset="0"/>
              <a:cs typeface="Times New Roman" panose="02020603050405020304" pitchFamily="18" charset="0"/>
            </a:endParaRPr>
          </a:p>
          <a:p>
            <a:pPr marL="362480" indent="-362480">
              <a:buFont typeface="+mj-lt"/>
              <a:buAutoNum type="arabicPeriod"/>
            </a:pPr>
            <a:r>
              <a:rPr lang="en-US" kern="100" dirty="0">
                <a:latin typeface="Aptos" panose="020B0004020202020204" pitchFamily="34" charset="0"/>
                <a:ea typeface="Times New Roman" panose="02020603050405020304" pitchFamily="18" charset="0"/>
                <a:cs typeface="Calibri" panose="020F0502020204030204" pitchFamily="34" charset="0"/>
              </a:rPr>
              <a:t>Accounting and Financial Review: </a:t>
            </a:r>
            <a:endParaRPr lang="en-US" kern="100" dirty="0">
              <a:latin typeface="Aptos" panose="020B0004020202020204" pitchFamily="34" charset="0"/>
              <a:ea typeface="Aptos" panose="020B0004020202020204" pitchFamily="34" charset="0"/>
              <a:cs typeface="Times New Roman" panose="02020603050405020304" pitchFamily="18" charset="0"/>
            </a:endParaRPr>
          </a:p>
          <a:p>
            <a:pPr marL="785372" lvl="1" indent="-302066">
              <a:buFont typeface="+mj-lt"/>
              <a:buAutoNum type="alphaLcPeriod"/>
            </a:pPr>
            <a:r>
              <a:rPr lang="en-US" kern="100" dirty="0">
                <a:latin typeface="Aptos" panose="020B0004020202020204" pitchFamily="34" charset="0"/>
                <a:ea typeface="Times New Roman" panose="02020603050405020304" pitchFamily="18" charset="0"/>
                <a:cs typeface="Calibri" panose="020F0502020204030204" pitchFamily="34" charset="0"/>
              </a:rPr>
              <a:t>Grant funds must be managed through specific bank accounts. In general, LCIF </a:t>
            </a:r>
            <a:r>
              <a:rPr lang="en-US" kern="100" dirty="0" err="1">
                <a:latin typeface="Aptos" panose="020B0004020202020204" pitchFamily="34" charset="0"/>
                <a:ea typeface="Times New Roman" panose="02020603050405020304" pitchFamily="18" charset="0"/>
                <a:cs typeface="Calibri" panose="020F0502020204030204" pitchFamily="34" charset="0"/>
              </a:rPr>
              <a:t>diburses</a:t>
            </a:r>
            <a:r>
              <a:rPr lang="en-US" kern="100" dirty="0">
                <a:latin typeface="Aptos" panose="020B0004020202020204" pitchFamily="34" charset="0"/>
                <a:ea typeface="Times New Roman" panose="02020603050405020304" pitchFamily="18" charset="0"/>
                <a:cs typeface="Calibri" panose="020F0502020204030204" pitchFamily="34" charset="0"/>
              </a:rPr>
              <a:t> funds to the grantee district/MD, who then transfers the funds into a project-specific account. </a:t>
            </a:r>
            <a:endParaRPr lang="en-US" kern="100" dirty="0">
              <a:latin typeface="Aptos" panose="020B0004020202020204" pitchFamily="34" charset="0"/>
              <a:ea typeface="Aptos" panose="020B0004020202020204" pitchFamily="34" charset="0"/>
              <a:cs typeface="Times New Roman" panose="02020603050405020304" pitchFamily="18" charset="0"/>
            </a:endParaRPr>
          </a:p>
          <a:p>
            <a:pPr marL="362480" indent="-362480">
              <a:buFont typeface="+mj-lt"/>
              <a:buAutoNum type="arabicPeriod"/>
            </a:pPr>
            <a:r>
              <a:rPr lang="en-US" kern="100" dirty="0">
                <a:latin typeface="Aptos" panose="020B0004020202020204" pitchFamily="34" charset="0"/>
                <a:ea typeface="Times New Roman" panose="02020603050405020304" pitchFamily="18" charset="0"/>
                <a:cs typeface="Calibri" panose="020F0502020204030204" pitchFamily="34" charset="0"/>
              </a:rPr>
              <a:t>Disbursement of Funds</a:t>
            </a:r>
            <a:endParaRPr lang="en-US" kern="100" dirty="0">
              <a:latin typeface="Aptos" panose="020B0004020202020204" pitchFamily="34" charset="0"/>
              <a:ea typeface="Aptos" panose="020B0004020202020204" pitchFamily="34" charset="0"/>
              <a:cs typeface="Times New Roman" panose="02020603050405020304" pitchFamily="18" charset="0"/>
            </a:endParaRPr>
          </a:p>
          <a:p>
            <a:pPr marL="785372" lvl="1" indent="-302066">
              <a:buFont typeface="+mj-lt"/>
              <a:buAutoNum type="alphaLcPeriod"/>
            </a:pPr>
            <a:r>
              <a:rPr lang="en-US" kern="100" dirty="0">
                <a:latin typeface="Aptos" panose="020B0004020202020204" pitchFamily="34" charset="0"/>
                <a:ea typeface="Times New Roman" panose="02020603050405020304" pitchFamily="18" charset="0"/>
                <a:cs typeface="Calibri" panose="020F0502020204030204" pitchFamily="34" charset="0"/>
              </a:rPr>
              <a:t>Grant funds are disbursed from LCIF India via the NEFT letter process once all banking details and cost estimates are received.</a:t>
            </a:r>
            <a:endParaRPr lang="en-US" kern="100" dirty="0">
              <a:latin typeface="Aptos" panose="020B0004020202020204" pitchFamily="34" charset="0"/>
              <a:ea typeface="Aptos" panose="020B0004020202020204" pitchFamily="34" charset="0"/>
              <a:cs typeface="Times New Roman" panose="02020603050405020304" pitchFamily="18" charset="0"/>
            </a:endParaRPr>
          </a:p>
          <a:p>
            <a:pPr marL="785372" lvl="1" indent="-302066">
              <a:buFont typeface="+mj-lt"/>
              <a:buAutoNum type="alphaLcPeriod"/>
            </a:pPr>
            <a:r>
              <a:rPr lang="en-US" kern="100" dirty="0">
                <a:latin typeface="Aptos" panose="020B0004020202020204" pitchFamily="34" charset="0"/>
                <a:ea typeface="Times New Roman" panose="02020603050405020304" pitchFamily="18" charset="0"/>
                <a:cs typeface="Calibri" panose="020F0502020204030204" pitchFamily="34" charset="0"/>
              </a:rPr>
              <a:t>Grant </a:t>
            </a:r>
            <a:r>
              <a:rPr lang="en-US" kern="100" dirty="0" err="1">
                <a:latin typeface="Aptos" panose="020B0004020202020204" pitchFamily="34" charset="0"/>
                <a:ea typeface="Times New Roman" panose="02020603050405020304" pitchFamily="18" charset="0"/>
                <a:cs typeface="Calibri" panose="020F0502020204030204" pitchFamily="34" charset="0"/>
              </a:rPr>
              <a:t>disbursesments</a:t>
            </a:r>
            <a:r>
              <a:rPr lang="en-US" kern="100" dirty="0">
                <a:latin typeface="Aptos" panose="020B0004020202020204" pitchFamily="34" charset="0"/>
                <a:ea typeface="Times New Roman" panose="02020603050405020304" pitchFamily="18" charset="0"/>
                <a:cs typeface="Calibri" panose="020F0502020204030204" pitchFamily="34" charset="0"/>
              </a:rPr>
              <a:t> depend on the availability of funds in the LCIF India account, which LCIF routinely monitors to ensure there are sufficient funds </a:t>
            </a:r>
            <a:r>
              <a:rPr lang="en-US" kern="100" dirty="0" err="1">
                <a:latin typeface="Aptos" panose="020B0004020202020204" pitchFamily="34" charset="0"/>
                <a:ea typeface="Times New Roman" panose="02020603050405020304" pitchFamily="18" charset="0"/>
                <a:cs typeface="Calibri" panose="020F0502020204030204" pitchFamily="34" charset="0"/>
              </a:rPr>
              <a:t>awavailable</a:t>
            </a:r>
            <a:r>
              <a:rPr lang="en-US" kern="100" dirty="0">
                <a:latin typeface="Aptos" panose="020B0004020202020204" pitchFamily="34" charset="0"/>
                <a:ea typeface="Times New Roman" panose="02020603050405020304" pitchFamily="18" charset="0"/>
                <a:cs typeface="Calibri" panose="020F0502020204030204" pitchFamily="34" charset="0"/>
              </a:rPr>
              <a:t>.</a:t>
            </a:r>
            <a:endParaRPr lang="en-US" kern="100" dirty="0">
              <a:latin typeface="Aptos" panose="020B0004020202020204" pitchFamily="34" charset="0"/>
              <a:ea typeface="Aptos" panose="020B0004020202020204" pitchFamily="34" charset="0"/>
              <a:cs typeface="Times New Roman" panose="02020603050405020304" pitchFamily="18" charset="0"/>
            </a:endParaRPr>
          </a:p>
          <a:p>
            <a:pPr marL="362480" indent="-362480">
              <a:buFont typeface="+mj-lt"/>
              <a:buAutoNum type="arabicPeriod"/>
            </a:pPr>
            <a:r>
              <a:rPr lang="en-US" kern="100" dirty="0">
                <a:latin typeface="Aptos" panose="020B0004020202020204" pitchFamily="34" charset="0"/>
                <a:ea typeface="Times New Roman" panose="02020603050405020304" pitchFamily="18" charset="0"/>
                <a:cs typeface="Calibri" panose="020F0502020204030204" pitchFamily="34" charset="0"/>
              </a:rPr>
              <a:t>Reporting Requirements</a:t>
            </a:r>
            <a:endParaRPr lang="en-US" kern="100" dirty="0">
              <a:latin typeface="Aptos" panose="020B0004020202020204" pitchFamily="34" charset="0"/>
              <a:ea typeface="Aptos" panose="020B0004020202020204" pitchFamily="34" charset="0"/>
              <a:cs typeface="Times New Roman" panose="02020603050405020304" pitchFamily="18" charset="0"/>
            </a:endParaRPr>
          </a:p>
          <a:p>
            <a:pPr marL="785372" lvl="1" indent="-302066">
              <a:buFont typeface="+mj-lt"/>
              <a:buAutoNum type="alphaLcPeriod"/>
            </a:pPr>
            <a:r>
              <a:rPr lang="en-US" kern="100" dirty="0">
                <a:latin typeface="Aptos" panose="020B0004020202020204" pitchFamily="34" charset="0"/>
                <a:ea typeface="Times New Roman" panose="02020603050405020304" pitchFamily="18" charset="0"/>
                <a:cs typeface="Calibri" panose="020F0502020204030204" pitchFamily="34" charset="0"/>
              </a:rPr>
              <a:t>Regular detailed reports including narratives, financials, and photos.</a:t>
            </a:r>
            <a:endParaRPr lang="en-US" kern="100" dirty="0">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90044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9382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Supporting our Lions in implementing grant projects, is the work of LCIF’s Global Grants Division. This team is based in the Lions International Headquarters in Oak Brook, USA.</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A27F49-9CAF-4BAA-9355-B0DF23175605}"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58487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dirty="0">
                <a:latin typeface="Times New Roman" panose="02020603050405020304" pitchFamily="18" charset="0"/>
                <a:ea typeface="Aptos" panose="020B0004020202020204" pitchFamily="34" charset="0"/>
              </a:rPr>
              <a:t>Neither Lions clubs members nor their families shall receive individual or professional</a:t>
            </a:r>
            <a:endParaRPr lang="en-US" sz="1900" dirty="0">
              <a:latin typeface="Calibri" panose="020F0502020204030204" pitchFamily="34" charset="0"/>
              <a:ea typeface="Aptos" panose="020B0004020202020204" pitchFamily="34" charset="0"/>
            </a:endParaRPr>
          </a:p>
          <a:p>
            <a:r>
              <a:rPr lang="en-US" sz="1900" dirty="0">
                <a:latin typeface="Times New Roman" panose="02020603050405020304" pitchFamily="18" charset="0"/>
                <a:ea typeface="Aptos" panose="020B0004020202020204" pitchFamily="34" charset="0"/>
              </a:rPr>
              <a:t>benefit as a result of an LCIF grant, or have proprietary interest in projects receiving LCIF assistance. </a:t>
            </a:r>
          </a:p>
          <a:p>
            <a:endParaRPr lang="en-US" sz="1900" dirty="0">
              <a:latin typeface="Times New Roman" panose="02020603050405020304" pitchFamily="18" charset="0"/>
              <a:ea typeface="Aptos" panose="020B0004020202020204" pitchFamily="34" charset="0"/>
            </a:endParaRPr>
          </a:p>
          <a:p>
            <a:r>
              <a:rPr lang="en-US" sz="1900" dirty="0">
                <a:latin typeface="Times New Roman" panose="02020603050405020304" pitchFamily="18" charset="0"/>
                <a:ea typeface="Aptos" panose="020B0004020202020204" pitchFamily="34" charset="0"/>
              </a:rPr>
              <a:t>Please know that LCIF has a responsibility to its donors and the public, the Grantee must take all reasonable steps to ensure that the grant administrator, project chairperson, and any other individuals with signing authority to allow for disbursement of the grant do not have personal, financial, or professional interests that could conflict with, or appear to conflict with, the implementation of this grant. If there is or appears to be a conflict of interest, it must be disclosed to LCIF immediately.</a:t>
            </a:r>
            <a:endParaRPr lang="en-US" sz="1900" dirty="0">
              <a:latin typeface="Calibri" panose="020F0502020204030204" pitchFamily="34" charset="0"/>
              <a:ea typeface="Aptos" panose="020B0004020202020204" pitchFamily="34" charset="0"/>
            </a:endParaRPr>
          </a:p>
          <a:p>
            <a:r>
              <a:rPr lang="en-US" sz="1900" dirty="0">
                <a:latin typeface="Times New Roman" panose="02020603050405020304" pitchFamily="18" charset="0"/>
                <a:ea typeface="Aptos" panose="020B0004020202020204" pitchFamily="34" charset="0"/>
              </a:rPr>
              <a:t> </a:t>
            </a:r>
            <a:endParaRPr lang="en-US" sz="1900" dirty="0">
              <a:latin typeface="Calibri" panose="020F0502020204030204" pitchFamily="34" charset="0"/>
              <a:ea typeface="Aptos" panose="020B0004020202020204" pitchFamily="34" charset="0"/>
            </a:endParaRPr>
          </a:p>
          <a:p>
            <a:r>
              <a:rPr lang="en-US" sz="1900" dirty="0">
                <a:latin typeface="Times New Roman" panose="02020603050405020304" pitchFamily="18" charset="0"/>
                <a:ea typeface="Aptos" panose="020B0004020202020204" pitchFamily="34" charset="0"/>
              </a:rPr>
              <a:t> </a:t>
            </a:r>
            <a:endParaRPr lang="en-US" sz="1900" dirty="0">
              <a:latin typeface="Calibri" panose="020F0502020204030204" pitchFamily="34" charset="0"/>
              <a:ea typeface="Aptos" panose="020B00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A27F49-9CAF-4BAA-9355-B0DF23175605}"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82185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p>
            <a:pPr marL="0" marR="0" lvl="0" indent="0" algn="r" defTabSz="1002667" rtl="0" eaLnBrk="1" fontAlgn="auto" latinLnBrk="0" hangingPunct="1">
              <a:lnSpc>
                <a:spcPct val="100000"/>
              </a:lnSpc>
              <a:spcBef>
                <a:spcPts val="0"/>
              </a:spcBef>
              <a:spcAft>
                <a:spcPts val="0"/>
              </a:spcAft>
              <a:buClrTx/>
              <a:buSzTx/>
              <a:buFontTx/>
              <a:buNone/>
              <a:tabLst/>
              <a:defRPr/>
            </a:pPr>
            <a:fld id="{A235A1BA-6487-46B0-A157-3DDDD3D33CA1}"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002667" rtl="0" eaLnBrk="1" fontAlgn="auto" latinLnBrk="0" hangingPunct="1">
                <a:lnSpc>
                  <a:spcPct val="100000"/>
                </a:lnSpc>
                <a:spcBef>
                  <a:spcPts val="0"/>
                </a:spcBef>
                <a:spcAft>
                  <a:spcPts val="0"/>
                </a:spcAft>
                <a:buClrTx/>
                <a:buSzTx/>
                <a:buFontTx/>
                <a:buNone/>
                <a:tabLst/>
                <a:defRPr/>
              </a:pPr>
              <a:t>21</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52564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b="1" u="sng" kern="100" dirty="0">
                <a:latin typeface="Aptos" panose="020B0004020202020204" pitchFamily="34" charset="0"/>
                <a:ea typeface="Times New Roman" panose="02020603050405020304" pitchFamily="18" charset="0"/>
                <a:cs typeface="Calibri" panose="020F0502020204030204" pitchFamily="34" charset="0"/>
              </a:rPr>
              <a:t>Local Matching Funds: </a:t>
            </a:r>
            <a:endParaRPr lang="en-US" sz="1900" b="1" u="sng" kern="100" dirty="0">
              <a:latin typeface="Aptos" panose="020B0004020202020204" pitchFamily="34" charset="0"/>
              <a:ea typeface="Times New Roman" panose="02020603050405020304" pitchFamily="18" charset="0"/>
              <a:cs typeface="Times New Roman" panose="02020603050405020304" pitchFamily="18" charset="0"/>
            </a:endParaRPr>
          </a:p>
          <a:p>
            <a:r>
              <a:rPr lang="en-US" sz="1900" kern="0" dirty="0">
                <a:latin typeface="Calibri" panose="020F0502020204030204" pitchFamily="34" charset="0"/>
                <a:ea typeface="Times New Roman" panose="02020603050405020304" pitchFamily="18" charset="0"/>
                <a:cs typeface="Times New Roman" panose="02020603050405020304" pitchFamily="18" charset="0"/>
              </a:rPr>
              <a:t>Unless otherwise specified, the full LM is due 6 months after grant approval. </a:t>
            </a:r>
            <a:endParaRPr lang="en-US" sz="1900" kern="100" dirty="0">
              <a:latin typeface="Aptos" panose="020B0004020202020204" pitchFamily="34" charset="0"/>
              <a:ea typeface="Times New Roman" panose="02020603050405020304" pitchFamily="18" charset="0"/>
              <a:cs typeface="Times New Roman" panose="02020603050405020304" pitchFamily="18" charset="0"/>
            </a:endParaRPr>
          </a:p>
          <a:p>
            <a:r>
              <a:rPr lang="en-US" sz="1900" kern="0" dirty="0">
                <a:latin typeface="Calibri" panose="020F0502020204030204" pitchFamily="34" charset="0"/>
                <a:ea typeface="Times New Roman" panose="02020603050405020304" pitchFamily="18" charset="0"/>
                <a:cs typeface="Times New Roman" panose="02020603050405020304" pitchFamily="18" charset="0"/>
              </a:rPr>
              <a:t>A copy of bank statement must be sent to LCIF for verification. </a:t>
            </a:r>
            <a:endParaRPr lang="en-US" sz="1900" kern="100" dirty="0">
              <a:latin typeface="Aptos" panose="020B0004020202020204" pitchFamily="34" charset="0"/>
              <a:ea typeface="Calibri" panose="020F0502020204030204" pitchFamily="34" charset="0"/>
              <a:cs typeface="Times New Roman" panose="02020603050405020304" pitchFamily="18" charset="0"/>
            </a:endParaRPr>
          </a:p>
          <a:p>
            <a:pPr>
              <a:buSzPts val="1000"/>
              <a:tabLst>
                <a:tab pos="483306" algn="l"/>
              </a:tabLst>
            </a:pPr>
            <a:r>
              <a:rPr lang="en-US" sz="1900" b="1" kern="0" dirty="0">
                <a:latin typeface="Calibri" panose="020F0502020204030204" pitchFamily="34" charset="0"/>
                <a:ea typeface="Times New Roman" panose="02020603050405020304" pitchFamily="18" charset="0"/>
                <a:cs typeface="Times New Roman" panose="02020603050405020304" pitchFamily="18" charset="0"/>
              </a:rPr>
              <a:t>Local matching funds cannot be utilized until LCIF grant funds are disbursed. </a:t>
            </a:r>
            <a:endParaRPr lang="en-US" sz="1900" b="1" kern="100" dirty="0">
              <a:latin typeface="Aptos" panose="020B0004020202020204" pitchFamily="34" charset="0"/>
              <a:ea typeface="Calibri" panose="020F0502020204030204" pitchFamily="34" charset="0"/>
              <a:cs typeface="Times New Roman" panose="02020603050405020304" pitchFamily="18" charset="0"/>
            </a:endParaRPr>
          </a:p>
          <a:p>
            <a:r>
              <a:rPr lang="en-US" sz="1900" b="1" kern="100" dirty="0">
                <a:latin typeface="Aptos" panose="020B0004020202020204" pitchFamily="34" charset="0"/>
                <a:ea typeface="Calibri" panose="020F0502020204030204" pitchFamily="34" charset="0"/>
                <a:cs typeface="Calibri" panose="020F0502020204030204" pitchFamily="34" charset="0"/>
              </a:rPr>
              <a:t> </a:t>
            </a:r>
            <a:endParaRPr lang="en-US" sz="1900" kern="100" dirty="0">
              <a:latin typeface="Aptos" panose="020B0004020202020204" pitchFamily="34" charset="0"/>
              <a:ea typeface="Aptos" panose="020B0004020202020204" pitchFamily="34" charset="0"/>
              <a:cs typeface="Times New Roman" panose="02020603050405020304" pitchFamily="18" charset="0"/>
            </a:endParaRPr>
          </a:p>
          <a:p>
            <a:pPr marL="362480" indent="-362480">
              <a:buFont typeface="+mj-lt"/>
              <a:buAutoNum type="arabicPeriod"/>
            </a:pPr>
            <a:r>
              <a:rPr lang="en-US" sz="1900" b="1" kern="0" dirty="0">
                <a:latin typeface="Calibri" panose="020F0502020204030204" pitchFamily="34" charset="0"/>
                <a:ea typeface="Times New Roman" panose="02020603050405020304" pitchFamily="18" charset="0"/>
                <a:cs typeface="Times New Roman" panose="02020603050405020304" pitchFamily="18" charset="0"/>
              </a:rPr>
              <a:t>Signed Grant Agreement: </a:t>
            </a:r>
            <a:endParaRPr lang="en-US" sz="1900" kern="100" dirty="0">
              <a:latin typeface="Aptos" panose="020B0004020202020204" pitchFamily="34" charset="0"/>
              <a:ea typeface="Aptos" panose="020B0004020202020204" pitchFamily="34" charset="0"/>
              <a:cs typeface="Times New Roman" panose="02020603050405020304" pitchFamily="18" charset="0"/>
            </a:endParaRPr>
          </a:p>
          <a:p>
            <a:pPr marL="362480" indent="-362480">
              <a:buFont typeface="+mj-lt"/>
              <a:buAutoNum type="arabicPeriod"/>
            </a:pPr>
            <a:r>
              <a:rPr lang="en-US" sz="1900" b="1" kern="0" dirty="0">
                <a:latin typeface="Calibri" panose="020F0502020204030204" pitchFamily="34" charset="0"/>
                <a:ea typeface="Times New Roman" panose="02020603050405020304" pitchFamily="18" charset="0"/>
                <a:cs typeface="Times New Roman" panose="02020603050405020304" pitchFamily="18" charset="0"/>
              </a:rPr>
              <a:t>Bank account: </a:t>
            </a:r>
            <a:r>
              <a:rPr lang="en-US" sz="1900" kern="0" dirty="0">
                <a:latin typeface="Calibri" panose="020F0502020204030204" pitchFamily="34" charset="0"/>
                <a:ea typeface="Times New Roman" panose="02020603050405020304" pitchFamily="18" charset="0"/>
                <a:cs typeface="Times New Roman" panose="02020603050405020304" pitchFamily="18" charset="0"/>
              </a:rPr>
              <a:t>Please establish a project-specific bank account with 3 signatories (GA, PC, district/MD secretary or treasurer)</a:t>
            </a:r>
            <a:endParaRPr lang="en-US" sz="1900" kern="100" dirty="0">
              <a:latin typeface="Aptos" panose="020B0004020202020204" pitchFamily="34" charset="0"/>
              <a:ea typeface="Aptos" panose="020B0004020202020204" pitchFamily="34" charset="0"/>
              <a:cs typeface="Times New Roman" panose="02020603050405020304" pitchFamily="18" charset="0"/>
            </a:endParaRPr>
          </a:p>
          <a:p>
            <a:pPr marL="362480" indent="-362480">
              <a:buFont typeface="+mj-lt"/>
              <a:buAutoNum type="arabicPeriod"/>
            </a:pPr>
            <a:r>
              <a:rPr lang="en-US" sz="1900" b="1" kern="0" dirty="0">
                <a:latin typeface="Calibri" panose="020F0502020204030204" pitchFamily="34" charset="0"/>
                <a:ea typeface="Times New Roman" panose="02020603050405020304" pitchFamily="18" charset="0"/>
                <a:cs typeface="Times New Roman" panose="02020603050405020304" pitchFamily="18" charset="0"/>
              </a:rPr>
              <a:t>Disbursement Request Form:</a:t>
            </a:r>
            <a:r>
              <a:rPr lang="en-US" sz="1900" kern="0" dirty="0">
                <a:latin typeface="Calibri" panose="020F0502020204030204" pitchFamily="34" charset="0"/>
                <a:ea typeface="Times New Roman" panose="02020603050405020304" pitchFamily="18" charset="0"/>
                <a:cs typeface="Times New Roman" panose="02020603050405020304" pitchFamily="18" charset="0"/>
              </a:rPr>
              <a:t> To ensure timely and accurate disbursement of funds, Lions should carefully complete either the SEPA Euro or USD Dollar form, providing their banking information to accounting. To minimize errors, it's recommended to type the information directly into the form. Additionally, please verify the accuracy of your banking details with your financial institution before submitting the form to LCIF. </a:t>
            </a:r>
            <a:endParaRPr lang="en-US" sz="1900" kern="100" dirty="0">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13031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go through this session, keep in mind these important details when you are managing a grant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A27F49-9CAF-4BAA-9355-B0DF23175605}"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49933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p>
            <a:pPr marL="0" marR="0" lvl="0" indent="0" algn="r" defTabSz="1002667" rtl="0" eaLnBrk="1" fontAlgn="auto" latinLnBrk="0" hangingPunct="1">
              <a:lnSpc>
                <a:spcPct val="100000"/>
              </a:lnSpc>
              <a:spcBef>
                <a:spcPts val="0"/>
              </a:spcBef>
              <a:spcAft>
                <a:spcPts val="0"/>
              </a:spcAft>
              <a:buClrTx/>
              <a:buSzTx/>
              <a:buFontTx/>
              <a:buNone/>
              <a:tabLst/>
              <a:defRPr/>
            </a:pPr>
            <a:fld id="{A235A1BA-6487-46B0-A157-3DDDD3D33CA1}"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002667" rtl="0" eaLnBrk="1" fontAlgn="auto" latinLnBrk="0" hangingPunct="1">
                <a:lnSpc>
                  <a:spcPct val="100000"/>
                </a:lnSpc>
                <a:spcBef>
                  <a:spcPts val="0"/>
                </a:spcBef>
                <a:spcAft>
                  <a:spcPts val="0"/>
                </a:spcAft>
                <a:buClrTx/>
                <a:buSzTx/>
                <a:buFontTx/>
                <a:buNone/>
                <a:tabLst/>
                <a:defRPr/>
              </a:pPr>
              <a:t>24</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74451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latin typeface="Arial" charset="0"/>
                <a:ea typeface="Arial" charset="0"/>
                <a:cs typeface="Arial" charset="0"/>
              </a:rPr>
              <a:t>Shared with subsequent Grantee  leadership team and secretary, and LCIF if project goes into a 2</a:t>
            </a:r>
            <a:r>
              <a:rPr lang="en-US" sz="1200" baseline="30000" dirty="0">
                <a:solidFill>
                  <a:srgbClr val="FFFFFF"/>
                </a:solidFill>
                <a:latin typeface="Arial" charset="0"/>
                <a:ea typeface="Arial" charset="0"/>
                <a:cs typeface="Arial" charset="0"/>
              </a:rPr>
              <a:t>nd</a:t>
            </a:r>
            <a:r>
              <a:rPr lang="en-US" sz="1200" dirty="0">
                <a:solidFill>
                  <a:srgbClr val="FFFFFF"/>
                </a:solidFill>
                <a:latin typeface="Arial" charset="0"/>
                <a:ea typeface="Arial" charset="0"/>
                <a:cs typeface="Arial" charset="0"/>
              </a:rPr>
              <a:t> LY</a:t>
            </a:r>
          </a:p>
          <a:p>
            <a:endParaRPr lang="en-US" dirty="0"/>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4FA27F49-9CAF-4BAA-9355-B0DF23175605}"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25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53217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that each district of MD can only have a maximum number of grants approved at a given time, so it is critical that final reports for grants are submitted on so that LCIF can close those grant records. Delayed reporting can impact future grant disbursement and the consideration of future grant requests. </a:t>
            </a:r>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4FA27F49-9CAF-4BAA-9355-B0DF23175605}"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26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76669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are going to talk a little bit about promoting LCIF grants. It is so important to promote your grants. This is where the money goes when you donate to LCIF. These stories are what make people feel good about LCIF. Not only do grants help make an impact throughout the world, but promoting your grants can be a powerful fundraising tool. </a:t>
            </a:r>
          </a:p>
        </p:txBody>
      </p:sp>
    </p:spTree>
    <p:extLst>
      <p:ext uri="{BB962C8B-B14F-4D97-AF65-F5344CB8AC3E}">
        <p14:creationId xmlns:p14="http://schemas.microsoft.com/office/powerpoint/2010/main" val="36503881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ヒラギノ角ゴ Pro W3"/>
                <a:cs typeface="Calibri"/>
              </a:rPr>
              <a:t>You can promote your grant through Facebook, other social media or a press release. Throughout your project, you want to make sure to take really good photos – beneficiaries and Lions providing service. You also want to get testimonials from beneficiaries about the grant. The more you know about the project and those who benefit from it, the better the story you can tell.</a:t>
            </a:r>
          </a:p>
          <a:p>
            <a:endParaRPr lang="en-US" dirty="0">
              <a:ea typeface="ヒラギノ角ゴ Pro W3"/>
              <a:cs typeface="Calibri"/>
            </a:endParaRPr>
          </a:p>
          <a:p>
            <a:r>
              <a:rPr lang="en-US" dirty="0">
                <a:ea typeface="ヒラギノ角ゴ Pro W3"/>
                <a:cs typeface="Calibri"/>
              </a:rPr>
              <a:t>When posting your project in social media, you want to evoke emotion. A captivating post will be a bright photo of Lions serving in their community, an explanation of the project, and how it was made possible (through the local Lions and LCIF). </a:t>
            </a:r>
          </a:p>
          <a:p>
            <a:endParaRPr lang="en-US" dirty="0">
              <a:ea typeface="ヒラギノ角ゴ Pro W3"/>
              <a:cs typeface="Calibri"/>
            </a:endParaRPr>
          </a:p>
          <a:p>
            <a:r>
              <a:rPr lang="en-US" dirty="0">
                <a:ea typeface="ヒラギノ角ゴ Pro W3"/>
                <a:cs typeface="Calibri"/>
              </a:rPr>
              <a:t>Tag other groups, volunteers, ad even LCIF!</a:t>
            </a:r>
          </a:p>
          <a:p>
            <a:r>
              <a:rPr lang="en-US" dirty="0">
                <a:ea typeface="ヒラギノ角ゴ Pro W3"/>
                <a:cs typeface="Calibri"/>
              </a:rPr>
              <a:t>Make sure you have a clear call to action – such as Learn more about our foundation at LCIF.org or If you want to learn more about Lions Club of XXX, call X. </a:t>
            </a:r>
          </a:p>
          <a:p>
            <a:endParaRPr lang="en-US" dirty="0">
              <a:ea typeface="ヒラギノ角ゴ Pro W3"/>
              <a:cs typeface="Calibri"/>
            </a:endParaRPr>
          </a:p>
          <a:p>
            <a:endParaRPr lang="en-US" dirty="0">
              <a:ea typeface="ヒラギノ角ゴ Pro W3"/>
              <a:cs typeface="Calibri"/>
            </a:endParaRPr>
          </a:p>
        </p:txBody>
      </p:sp>
    </p:spTree>
    <p:extLst>
      <p:ext uri="{BB962C8B-B14F-4D97-AF65-F5344CB8AC3E}">
        <p14:creationId xmlns:p14="http://schemas.microsoft.com/office/powerpoint/2010/main" val="16012998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ヒラギノ角ゴ Pro W3"/>
              <a:cs typeface="Calibri"/>
            </a:endParaRPr>
          </a:p>
        </p:txBody>
      </p:sp>
    </p:spTree>
    <p:extLst>
      <p:ext uri="{BB962C8B-B14F-4D97-AF65-F5344CB8AC3E}">
        <p14:creationId xmlns:p14="http://schemas.microsoft.com/office/powerpoint/2010/main" val="1016260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745830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ヒラギノ角ゴ Pro W3"/>
              <a:cs typeface="Calibri"/>
            </a:endParaRPr>
          </a:p>
        </p:txBody>
      </p:sp>
    </p:spTree>
    <p:extLst>
      <p:ext uri="{BB962C8B-B14F-4D97-AF65-F5344CB8AC3E}">
        <p14:creationId xmlns:p14="http://schemas.microsoft.com/office/powerpoint/2010/main" val="20998429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help raise awareness of LCIF’s grants and all the amazing ways you are serving, I encourage you to share your stories on the Stories of Pride website.</a:t>
            </a:r>
          </a:p>
          <a:p>
            <a:r>
              <a:rPr lang="en-US" dirty="0"/>
              <a:t> </a:t>
            </a:r>
          </a:p>
          <a:p>
            <a:r>
              <a:rPr lang="en-US" dirty="0"/>
              <a:t>By visiting lcifpride.org, you can share Lions' stories of service from the frontlines, and inspire your fellow Lions to consider grant funding.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31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33149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ヒラギノ角ゴ Pro W3"/>
                <a:cs typeface="Calibri"/>
              </a:rPr>
              <a:t>Now we are going to do an activity. You have a guide to Promoting your LCIF grant at your table. We also have a grant history report for each Multiple District at the back of the room.</a:t>
            </a:r>
          </a:p>
          <a:p>
            <a:endParaRPr lang="en-US" dirty="0">
              <a:ea typeface="ヒラギノ角ゴ Pro W3"/>
              <a:cs typeface="Calibri"/>
            </a:endParaRPr>
          </a:p>
          <a:p>
            <a:r>
              <a:rPr lang="en-US" dirty="0">
                <a:ea typeface="ヒラギノ角ゴ Pro W3"/>
                <a:cs typeface="Calibri"/>
              </a:rPr>
              <a:t>I want you each to grab a guide and a copy of your grant history report.</a:t>
            </a:r>
          </a:p>
          <a:p>
            <a:endParaRPr lang="en-US" dirty="0">
              <a:ea typeface="ヒラギノ角ゴ Pro W3"/>
              <a:cs typeface="Calibri"/>
            </a:endParaRPr>
          </a:p>
          <a:p>
            <a:r>
              <a:rPr lang="en-US" dirty="0">
                <a:ea typeface="ヒラギノ角ゴ Pro W3"/>
                <a:cs typeface="Calibri"/>
              </a:rPr>
              <a:t>Then, I want to challenge all of you to go home and promote your grant. We have time now to think about how you will share your story. Will you post about a grant on Facebook? Tell a grant story the next time you visit a club? Share your story on the Stories of PRIDE website? </a:t>
            </a:r>
          </a:p>
        </p:txBody>
      </p:sp>
    </p:spTree>
    <p:extLst>
      <p:ext uri="{BB962C8B-B14F-4D97-AF65-F5344CB8AC3E}">
        <p14:creationId xmlns:p14="http://schemas.microsoft.com/office/powerpoint/2010/main" val="1179914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Best Practices Guide for LCIF Grants is designed to provide Lions with information on the best practices to follow at the local level to make the grant process easy to understand and navigate. Lions Clubs International Foundation (LCIF) encourages Lions to use this and other available grant resources to gain useful and practical knowledge about the LCIF grantmaking process.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A27F49-9CAF-4BAA-9355-B0DF23175605}"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5448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ea typeface="ヒラギノ角ゴ Pro W3"/>
                <a:cs typeface="Calibri"/>
              </a:rPr>
              <a:t>The Global Grants Team is responsible for reviewing grant applications, presenting them for consideration to the Board of Trustees and other leadership for approval, and guiding Lions in implementing approved grant projects. We also monitor the progress and success of each project and communicate outcomes with other Lions and our partners.</a:t>
            </a:r>
            <a:endParaRPr lang="en-US" dirty="0"/>
          </a:p>
        </p:txBody>
      </p:sp>
    </p:spTree>
    <p:extLst>
      <p:ext uri="{BB962C8B-B14F-4D97-AF65-F5344CB8AC3E}">
        <p14:creationId xmlns:p14="http://schemas.microsoft.com/office/powerpoint/2010/main" val="3622116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ヒラギノ角ゴ Pro W3"/>
                <a:cs typeface="Calibri"/>
              </a:rPr>
              <a:t>Headline  + Text Option 6</a:t>
            </a:r>
            <a:endParaRPr lang="en-US" dirty="0"/>
          </a:p>
        </p:txBody>
      </p:sp>
    </p:spTree>
    <p:extLst>
      <p:ext uri="{BB962C8B-B14F-4D97-AF65-F5344CB8AC3E}">
        <p14:creationId xmlns:p14="http://schemas.microsoft.com/office/powerpoint/2010/main" val="1332880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baseline="0" dirty="0"/>
              <a:t>The very first step of any project is to you </a:t>
            </a:r>
            <a:r>
              <a:rPr lang="en-US" dirty="0"/>
              <a:t>identify and understand the specific needs or problems of the community you want to serve using the grant. This is called a Needs Assessment. For example, you notice that the local public school does not have enough female toilets for girls. How many female students are there? How many toilets are currently available? How many additional toilets do you need? Think about urgent and impactful needs.</a:t>
            </a:r>
          </a:p>
          <a:p>
            <a:pPr defTabSz="966612"/>
            <a:endParaRPr lang="en-US" baseline="0" dirty="0"/>
          </a:p>
          <a:p>
            <a:pPr defTabSz="966612"/>
            <a:r>
              <a:rPr lang="en-US" baseline="0" dirty="0"/>
              <a:t>Remember that all LCIF-funded projects must address an unmet humanitarian need. LCIF exists to support Lions doing charitable services for people who need help the most.</a:t>
            </a:r>
          </a:p>
          <a:p>
            <a:pPr defTabSz="966612"/>
            <a:endParaRPr lang="en-US" baseline="0" dirty="0"/>
          </a:p>
          <a:p>
            <a:pPr defTabSz="966612"/>
            <a:r>
              <a:rPr lang="en-US" baseline="0" dirty="0"/>
              <a:t>Once you’ve selected your project and you’ve got at least two Lions clubs within your district on board, pull up that application and start completing it, at least in draft form. Familiarize yourself with the criteria and ask for any clarifications, if needed. </a:t>
            </a:r>
          </a:p>
          <a:p>
            <a:pPr defTabSz="966612"/>
            <a:endParaRPr lang="en-US" baseline="0" dirty="0"/>
          </a:p>
          <a:p>
            <a:r>
              <a:rPr lang="en-US" dirty="0"/>
              <a:t>Once you</a:t>
            </a:r>
            <a:r>
              <a:rPr lang="en-US" baseline="0" dirty="0"/>
              <a:t> submit your application, regardless of grant type, it goes to staff for review. We’re checking to make sure all the application questions are answered, the budget is complete, your meeting minutes are included, the project is eligible, etc. You and I may go back and forth a bit trying to clarify details and fill in any blanks. Then, staff submits your application for approval. </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2799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KaSondra has already provided an overview of all of LCIF’s grant programs. However, the application timelines are different based on grant program. Not all of our grant programs are approved during the three annual Board of Trustees meetings.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It’s helpful to know the different review processes for the various grant programs. Each grant application will indicate how the grant is approved, but here is a visual overview.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00715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Grants requiring approval during the Board of Trustees meetings are Childhood Cancer, Diabetes, Hunger, Lions Quest, Matching, and </a:t>
            </a:r>
            <a:r>
              <a:rPr lang="en-US" dirty="0" err="1"/>
              <a:t>SightFirst</a:t>
            </a:r>
            <a:r>
              <a:rPr lang="en-US" dirty="0"/>
              <a:t>. These grants are awarded to the District or Multiple District. Single club projects are not eligible. </a:t>
            </a:r>
          </a:p>
          <a:p>
            <a:endParaRPr lang="en-US" dirty="0"/>
          </a:p>
          <a:p>
            <a:r>
              <a:rPr lang="en-US" dirty="0"/>
              <a:t>All applications are unique and requires specific information. However, each of the grants require the following items for submission. </a:t>
            </a:r>
          </a:p>
          <a:p>
            <a:endParaRPr lang="en-US" dirty="0"/>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These grants require a c</a:t>
            </a:r>
            <a:r>
              <a:rPr lang="en-US" sz="1200" dirty="0">
                <a:solidFill>
                  <a:srgbClr val="FFFFFF"/>
                </a:solidFill>
              </a:rPr>
              <a:t>ompleted narrative </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FFFFFF"/>
                </a:solidFill>
              </a:rPr>
              <a:t>A thorough Budget indicating total project costs and the amount being contributed by each Lions Club and partners. Please break this down for us as it confirms that there are no single club projects. </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FFFFFF"/>
                </a:solidFill>
              </a:rPr>
              <a:t>Cabinet/Council approval via meeting minutes. </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FFFFFF"/>
                </a:solidFill>
              </a:rPr>
              <a:t>District Governor/Council Chairperson Endorsement</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FFFFFF"/>
                </a:solidFill>
              </a:rPr>
              <a:t>Proof of local match – this can be confirmed via bank statements. AT LEAST HALF OF THE LIONS PORTION OF THE LOCAL MATCH, MUST BE COLLECTED PRIOR TO BOARD REVIEW. That is a key element to keep in mind. </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FFFFFF"/>
                </a:solidFill>
              </a:rPr>
              <a:t>Pro-forma invoices or quotes – every budget item must have a matching quote. </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FFFFFF"/>
                </a:solidFill>
              </a:rPr>
              <a:t>Must be submitted by specific grant deadline. </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29852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on to grants approved by the LCIF Chairperson. These grants are accepted and reviewed year-round on a rolling basis. </a:t>
            </a:r>
          </a:p>
          <a:p>
            <a:endParaRPr lang="en-US" dirty="0"/>
          </a:p>
          <a:p>
            <a:r>
              <a:rPr lang="en-US" dirty="0"/>
              <a:t>All our Disaster grants, Emergency and Disaster Preparedness, are approved internally. Of the Disaster Grants, Emergency grants require immediate action and are typically approved within a day or two if all information is included. This is our shortest application, requiring a brief narrative, budget, and DG endorsement. Community Recovery and Disaster Preparedness are reviewed and approved quickly as well, but not as quickly as Emergency Grants.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District and Club Community Impact Grants also called DCGs and Leo Service Grants are both reviewing on a rolling basis. Both require a narrative, meeting minutes, DG or club president endorsement, pro-forma invoices, and budget. Please review the requirements carefully.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Typically, applicants are notified within a few weeks of submission. HOWEVER this is fully depended upon when the application is submitted. If you submit right before a Board meeting, it will take longer for us to review. Please just keep this in mind.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389510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CIF Case Study">
    <p:bg>
      <p:bgPr>
        <a:solidFill>
          <a:schemeClr val="tx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22A27B2B-D725-E34D-AAC0-178890B47090}"/>
              </a:ext>
            </a:extLst>
          </p:cNvPr>
          <p:cNvSpPr>
            <a:spLocks noGrp="1"/>
          </p:cNvSpPr>
          <p:nvPr>
            <p:ph type="pic" sz="quarter" idx="12" hasCustomPrompt="1"/>
          </p:nvPr>
        </p:nvSpPr>
        <p:spPr>
          <a:xfrm>
            <a:off x="0" y="0"/>
            <a:ext cx="12192000" cy="6858000"/>
          </a:xfrm>
          <a:ln>
            <a:solidFill>
              <a:schemeClr val="bg1"/>
            </a:solidFill>
          </a:ln>
        </p:spPr>
        <p:txBody>
          <a:bodyPr tIns="3749039"/>
          <a:lstStyle>
            <a:lvl1pPr algn="ctr">
              <a:defRPr sz="1400">
                <a:solidFill>
                  <a:schemeClr val="bg1"/>
                </a:solidFill>
              </a:defRPr>
            </a:lvl1pPr>
          </a:lstStyle>
          <a:p>
            <a:r>
              <a:rPr lang="en-US" dirty="0"/>
              <a:t>Click to insert image</a:t>
            </a:r>
          </a:p>
        </p:txBody>
      </p:sp>
      <p:sp>
        <p:nvSpPr>
          <p:cNvPr id="2" name="Title 1">
            <a:extLst>
              <a:ext uri="{FF2B5EF4-FFF2-40B4-BE49-F238E27FC236}">
                <a16:creationId xmlns:a16="http://schemas.microsoft.com/office/drawing/2014/main" id="{6BE2E39A-C010-D042-AA8F-65A211F5C682}"/>
              </a:ext>
            </a:extLst>
          </p:cNvPr>
          <p:cNvSpPr>
            <a:spLocks noGrp="1"/>
          </p:cNvSpPr>
          <p:nvPr>
            <p:ph type="title"/>
          </p:nvPr>
        </p:nvSpPr>
        <p:spPr>
          <a:xfrm>
            <a:off x="430213" y="407035"/>
            <a:ext cx="11331574" cy="354965"/>
          </a:xfrm>
        </p:spPr>
        <p:txBody>
          <a:bodyPr lIns="0" tIns="0" rIns="0" bIns="0" anchor="t">
            <a:noAutofit/>
          </a:bodyPr>
          <a:lstStyle>
            <a:lvl1pPr>
              <a:lnSpc>
                <a:spcPct val="110000"/>
              </a:lnSpc>
              <a:defRPr sz="1800" cap="all" spc="700" baseline="0">
                <a:solidFill>
                  <a:schemeClr val="bg1"/>
                </a:solidFill>
              </a:defRPr>
            </a:lvl1pPr>
          </a:lstStyle>
          <a:p>
            <a:r>
              <a:rPr lang="en-US" dirty="0"/>
              <a:t>Click to edit Master title style</a:t>
            </a:r>
          </a:p>
        </p:txBody>
      </p:sp>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bg1"/>
                </a:solidFill>
              </a:defRPr>
            </a:lvl1pPr>
          </a:lstStyle>
          <a:p>
            <a:endParaRPr lang="en-US" dirty="0"/>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bg2"/>
                </a:solidFill>
              </a:defRPr>
            </a:lvl1pPr>
          </a:lstStyle>
          <a:p>
            <a:fld id="{08B32DCC-C169-6242-A663-729B7647A34C}" type="slidenum">
              <a:rPr lang="en-US" smtClean="0"/>
              <a:pPr/>
              <a:t>‹#›</a:t>
            </a:fld>
            <a:endParaRPr lang="en-US" dirty="0"/>
          </a:p>
        </p:txBody>
      </p:sp>
      <p:sp>
        <p:nvSpPr>
          <p:cNvPr id="5" name="Text Placeholder 4">
            <a:extLst>
              <a:ext uri="{FF2B5EF4-FFF2-40B4-BE49-F238E27FC236}">
                <a16:creationId xmlns:a16="http://schemas.microsoft.com/office/drawing/2014/main" id="{D9CC0AD6-AD16-2A49-B552-266C20958812}"/>
              </a:ext>
            </a:extLst>
          </p:cNvPr>
          <p:cNvSpPr>
            <a:spLocks noGrp="1"/>
          </p:cNvSpPr>
          <p:nvPr>
            <p:ph type="body" sz="quarter" idx="10"/>
          </p:nvPr>
        </p:nvSpPr>
        <p:spPr>
          <a:xfrm>
            <a:off x="430213" y="715581"/>
            <a:ext cx="11331575" cy="732220"/>
          </a:xfrm>
        </p:spPr>
        <p:txBody>
          <a:bodyPr/>
          <a:lstStyle>
            <a:lvl1pPr>
              <a:defRPr sz="5000" b="1"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2" name="Text Placeholder 11">
            <a:extLst>
              <a:ext uri="{FF2B5EF4-FFF2-40B4-BE49-F238E27FC236}">
                <a16:creationId xmlns:a16="http://schemas.microsoft.com/office/drawing/2014/main" id="{2EDC4F3D-7182-9C45-98C8-DB077F1F2D0F}"/>
              </a:ext>
            </a:extLst>
          </p:cNvPr>
          <p:cNvSpPr>
            <a:spLocks noGrp="1"/>
          </p:cNvSpPr>
          <p:nvPr>
            <p:ph type="body" sz="quarter" idx="11"/>
          </p:nvPr>
        </p:nvSpPr>
        <p:spPr>
          <a:xfrm>
            <a:off x="430213" y="1912713"/>
            <a:ext cx="4816475" cy="2141538"/>
          </a:xfrm>
        </p:spPr>
        <p:txBody>
          <a:bodyPr/>
          <a:lstStyle>
            <a:lvl1pPr>
              <a:spcBef>
                <a:spcPts val="0"/>
              </a:spcBef>
              <a:spcAft>
                <a:spcPts val="1600"/>
              </a:spcAft>
              <a:defRPr sz="1600" b="1">
                <a:solidFill>
                  <a:schemeClr val="bg1"/>
                </a:solidFill>
              </a:defRPr>
            </a:lvl1pPr>
            <a:lvl2pPr>
              <a:spcBef>
                <a:spcPts val="0"/>
              </a:spcBef>
              <a:spcAft>
                <a:spcPts val="1600"/>
              </a:spcAft>
              <a:defRPr sz="1200">
                <a:solidFill>
                  <a:schemeClr val="bg1"/>
                </a:solidFill>
              </a:defRPr>
            </a:lvl2pPr>
            <a:lvl3pPr marL="0" indent="0">
              <a:spcBef>
                <a:spcPts val="0"/>
              </a:spcBef>
              <a:spcAft>
                <a:spcPts val="1600"/>
              </a:spcAft>
              <a:buClr>
                <a:schemeClr val="bg1"/>
              </a:buClr>
              <a:buSzPct val="95000"/>
              <a:buFont typeface="Arial" panose="020B0604020202020204" pitchFamily="34" charset="0"/>
              <a:buNone/>
              <a:defRPr sz="1200">
                <a:solidFill>
                  <a:schemeClr val="bg1"/>
                </a:solidFill>
              </a:defRPr>
            </a:lvl3pPr>
            <a:lvl4pPr marL="182880" indent="-182880">
              <a:spcBef>
                <a:spcPts val="0"/>
              </a:spcBef>
              <a:spcAft>
                <a:spcPts val="1600"/>
              </a:spcAft>
              <a:buClr>
                <a:schemeClr val="bg1"/>
              </a:buClr>
              <a:buSzPct val="95000"/>
              <a:buFont typeface="Arial" panose="020B0604020202020204" pitchFamily="34" charset="0"/>
              <a:buChar char="•"/>
              <a:defRPr sz="1200">
                <a:solidFill>
                  <a:schemeClr val="bg1"/>
                </a:solidFill>
              </a:defRPr>
            </a:lvl4pPr>
            <a:lvl5pPr marL="365760" indent="-182880">
              <a:spcBef>
                <a:spcPts val="0"/>
              </a:spcBef>
              <a:spcAft>
                <a:spcPts val="1600"/>
              </a:spcAft>
              <a:buClr>
                <a:schemeClr val="bg1"/>
              </a:buClr>
              <a:buFont typeface="System Font Regular"/>
              <a:buChar char="–"/>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52171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12">
          <p15:clr>
            <a:srgbClr val="FBAE40"/>
          </p15:clr>
        </p15:guide>
        <p15:guide id="2" orient="horz" pos="1536">
          <p15:clr>
            <a:srgbClr val="FBAE40"/>
          </p15:clr>
        </p15:guide>
        <p15:guide id="3" orient="horz" pos="2784">
          <p15:clr>
            <a:srgbClr val="FBAE40"/>
          </p15:clr>
        </p15:guide>
        <p15:guide id="4" orient="horz" pos="3408">
          <p15:clr>
            <a:srgbClr val="FBAE40"/>
          </p15:clr>
        </p15:guide>
        <p15:guide id="6" pos="4732">
          <p15:clr>
            <a:srgbClr val="FBAE40"/>
          </p15:clr>
        </p15:guide>
        <p15:guide id="7" pos="5626">
          <p15:clr>
            <a:srgbClr val="FBAE40"/>
          </p15:clr>
        </p15:guide>
        <p15:guide id="8" pos="6520">
          <p15:clr>
            <a:srgbClr val="FBAE40"/>
          </p15:clr>
        </p15:guide>
        <p15:guide id="9" pos="1162">
          <p15:clr>
            <a:srgbClr val="FBAE40"/>
          </p15:clr>
        </p15:guide>
        <p15:guide id="10" pos="2054">
          <p15:clr>
            <a:srgbClr val="FBAE40"/>
          </p15:clr>
        </p15:guide>
        <p15:guide id="11" pos="2946">
          <p15:clr>
            <a:srgbClr val="FBAE40"/>
          </p15:clr>
        </p15:guide>
        <p15:guide id="12" orient="horz" pos="122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0_Title and Content">
    <p:bg>
      <p:bgPr>
        <a:solidFill>
          <a:schemeClr val="accent1"/>
        </a:solidFill>
        <a:effectLst/>
      </p:bgPr>
    </p:bg>
    <p:spTree>
      <p:nvGrpSpPr>
        <p:cNvPr id="1" name=""/>
        <p:cNvGrpSpPr/>
        <p:nvPr/>
      </p:nvGrpSpPr>
      <p:grpSpPr>
        <a:xfrm>
          <a:off x="0" y="0"/>
          <a:ext cx="0" cy="0"/>
          <a:chOff x="0" y="0"/>
          <a:chExt cx="0" cy="0"/>
        </a:xfrm>
      </p:grpSpPr>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2784676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CIF Case Study">
    <p:bg>
      <p:bgPr>
        <a:solidFill>
          <a:schemeClr val="tx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22A27B2B-D725-E34D-AAC0-178890B47090}"/>
              </a:ext>
            </a:extLst>
          </p:cNvPr>
          <p:cNvSpPr>
            <a:spLocks noGrp="1"/>
          </p:cNvSpPr>
          <p:nvPr>
            <p:ph type="pic" sz="quarter" idx="12" hasCustomPrompt="1"/>
          </p:nvPr>
        </p:nvSpPr>
        <p:spPr>
          <a:xfrm>
            <a:off x="0" y="0"/>
            <a:ext cx="12192000" cy="6858000"/>
          </a:xfrm>
          <a:ln>
            <a:solidFill>
              <a:schemeClr val="bg1"/>
            </a:solidFill>
          </a:ln>
        </p:spPr>
        <p:txBody>
          <a:bodyPr tIns="3749039"/>
          <a:lstStyle>
            <a:lvl1pPr algn="ctr">
              <a:defRPr sz="1401">
                <a:solidFill>
                  <a:schemeClr val="bg1"/>
                </a:solidFill>
              </a:defRPr>
            </a:lvl1pPr>
          </a:lstStyle>
          <a:p>
            <a:r>
              <a:rPr lang="en-US"/>
              <a:t>Click to insert image</a:t>
            </a:r>
          </a:p>
        </p:txBody>
      </p:sp>
      <p:sp>
        <p:nvSpPr>
          <p:cNvPr id="2" name="Title 1">
            <a:extLst>
              <a:ext uri="{FF2B5EF4-FFF2-40B4-BE49-F238E27FC236}">
                <a16:creationId xmlns:a16="http://schemas.microsoft.com/office/drawing/2014/main" id="{6BE2E39A-C010-D042-AA8F-65A211F5C682}"/>
              </a:ext>
            </a:extLst>
          </p:cNvPr>
          <p:cNvSpPr>
            <a:spLocks noGrp="1"/>
          </p:cNvSpPr>
          <p:nvPr>
            <p:ph type="title"/>
          </p:nvPr>
        </p:nvSpPr>
        <p:spPr>
          <a:xfrm>
            <a:off x="430215" y="407038"/>
            <a:ext cx="11331573" cy="354965"/>
          </a:xfrm>
        </p:spPr>
        <p:txBody>
          <a:bodyPr lIns="0" tIns="0" rIns="0" bIns="0" anchor="t">
            <a:noAutofit/>
          </a:bodyPr>
          <a:lstStyle>
            <a:lvl1pPr>
              <a:lnSpc>
                <a:spcPct val="110000"/>
              </a:lnSpc>
              <a:defRPr sz="1801" cap="all" spc="700" baseline="0">
                <a:solidFill>
                  <a:schemeClr val="bg1"/>
                </a:solidFill>
              </a:defRPr>
            </a:lvl1pPr>
          </a:lstStyle>
          <a:p>
            <a:r>
              <a:rPr lang="en-US"/>
              <a:t>Click to edit Master title style</a:t>
            </a:r>
          </a:p>
        </p:txBody>
      </p:sp>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430218" y="6300787"/>
            <a:ext cx="7726235" cy="319405"/>
          </a:xfrm>
          <a:prstGeom prst="rect">
            <a:avLst/>
          </a:prstGeom>
        </p:spPr>
        <p:txBody>
          <a:bodyPr vert="horz" lIns="0" tIns="0" rIns="0" bIns="0" rtlCol="0" anchor="ctr"/>
          <a:lstStyle>
            <a:lvl1pPr algn="l">
              <a:defRPr sz="1001">
                <a:solidFill>
                  <a:schemeClr val="bg1"/>
                </a:solidFill>
              </a:defRPr>
            </a:lvl1pPr>
          </a:lstStyle>
          <a:p>
            <a:endParaRPr lang="en-US"/>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3" y="6300787"/>
            <a:ext cx="3157538" cy="320675"/>
          </a:xfrm>
          <a:prstGeom prst="rect">
            <a:avLst/>
          </a:prstGeom>
        </p:spPr>
        <p:txBody>
          <a:bodyPr vert="horz" lIns="0" tIns="0" rIns="0" bIns="0" rtlCol="0" anchor="ctr"/>
          <a:lstStyle>
            <a:lvl1pPr algn="r">
              <a:defRPr sz="1200">
                <a:solidFill>
                  <a:schemeClr val="bg2"/>
                </a:solidFill>
              </a:defRPr>
            </a:lvl1pPr>
          </a:lstStyle>
          <a:p>
            <a:fld id="{08B32DCC-C169-6242-A663-729B7647A34C}" type="slidenum">
              <a:rPr lang="en-US" smtClean="0"/>
              <a:pPr/>
              <a:t>‹#›</a:t>
            </a:fld>
            <a:endParaRPr lang="en-US"/>
          </a:p>
        </p:txBody>
      </p:sp>
      <p:sp>
        <p:nvSpPr>
          <p:cNvPr id="5" name="Text Placeholder 4">
            <a:extLst>
              <a:ext uri="{FF2B5EF4-FFF2-40B4-BE49-F238E27FC236}">
                <a16:creationId xmlns:a16="http://schemas.microsoft.com/office/drawing/2014/main" id="{D9CC0AD6-AD16-2A49-B552-266C20958812}"/>
              </a:ext>
            </a:extLst>
          </p:cNvPr>
          <p:cNvSpPr>
            <a:spLocks noGrp="1"/>
          </p:cNvSpPr>
          <p:nvPr>
            <p:ph type="body" sz="quarter" idx="10"/>
          </p:nvPr>
        </p:nvSpPr>
        <p:spPr>
          <a:xfrm>
            <a:off x="430218" y="715581"/>
            <a:ext cx="11331575" cy="732220"/>
          </a:xfrm>
        </p:spPr>
        <p:txBody>
          <a:bodyPr/>
          <a:lstStyle>
            <a:lvl1pPr>
              <a:defRPr sz="4800" b="1"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2" name="Text Placeholder 11">
            <a:extLst>
              <a:ext uri="{FF2B5EF4-FFF2-40B4-BE49-F238E27FC236}">
                <a16:creationId xmlns:a16="http://schemas.microsoft.com/office/drawing/2014/main" id="{2EDC4F3D-7182-9C45-98C8-DB077F1F2D0F}"/>
              </a:ext>
            </a:extLst>
          </p:cNvPr>
          <p:cNvSpPr>
            <a:spLocks noGrp="1"/>
          </p:cNvSpPr>
          <p:nvPr>
            <p:ph type="body" sz="quarter" idx="11"/>
          </p:nvPr>
        </p:nvSpPr>
        <p:spPr>
          <a:xfrm>
            <a:off x="430218" y="1912714"/>
            <a:ext cx="4816475" cy="2141538"/>
          </a:xfrm>
        </p:spPr>
        <p:txBody>
          <a:bodyPr/>
          <a:lstStyle>
            <a:lvl1pPr>
              <a:spcBef>
                <a:spcPts val="0"/>
              </a:spcBef>
              <a:spcAft>
                <a:spcPts val="1600"/>
              </a:spcAft>
              <a:defRPr sz="1600" b="1">
                <a:solidFill>
                  <a:schemeClr val="bg1"/>
                </a:solidFill>
              </a:defRPr>
            </a:lvl1pPr>
            <a:lvl2pPr>
              <a:spcBef>
                <a:spcPts val="0"/>
              </a:spcBef>
              <a:spcAft>
                <a:spcPts val="1600"/>
              </a:spcAft>
              <a:defRPr sz="1200">
                <a:solidFill>
                  <a:schemeClr val="bg1"/>
                </a:solidFill>
              </a:defRPr>
            </a:lvl2pPr>
            <a:lvl3pPr marL="0" indent="0">
              <a:spcBef>
                <a:spcPts val="0"/>
              </a:spcBef>
              <a:spcAft>
                <a:spcPts val="1600"/>
              </a:spcAft>
              <a:buClr>
                <a:schemeClr val="bg1"/>
              </a:buClr>
              <a:buSzPct val="95000"/>
              <a:buFont typeface="Arial" panose="020B0604020202020204" pitchFamily="34" charset="0"/>
              <a:buNone/>
              <a:defRPr sz="1200">
                <a:solidFill>
                  <a:schemeClr val="bg1"/>
                </a:solidFill>
              </a:defRPr>
            </a:lvl3pPr>
            <a:lvl4pPr marL="182888" indent="-182888">
              <a:spcBef>
                <a:spcPts val="0"/>
              </a:spcBef>
              <a:spcAft>
                <a:spcPts val="1600"/>
              </a:spcAft>
              <a:buClr>
                <a:schemeClr val="bg1"/>
              </a:buClr>
              <a:buSzPct val="95000"/>
              <a:buFont typeface="Arial" panose="020B0604020202020204" pitchFamily="34" charset="0"/>
              <a:buChar char="•"/>
              <a:defRPr sz="1200">
                <a:solidFill>
                  <a:schemeClr val="bg1"/>
                </a:solidFill>
              </a:defRPr>
            </a:lvl4pPr>
            <a:lvl5pPr marL="365775" indent="-182888">
              <a:spcBef>
                <a:spcPts val="0"/>
              </a:spcBef>
              <a:spcAft>
                <a:spcPts val="1600"/>
              </a:spcAft>
              <a:buClr>
                <a:schemeClr val="bg1"/>
              </a:buClr>
              <a:buFont typeface="System Font Regular"/>
              <a:buChar cha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5078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12">
          <p15:clr>
            <a:srgbClr val="FBAE40"/>
          </p15:clr>
        </p15:guide>
        <p15:guide id="2" orient="horz" pos="1536">
          <p15:clr>
            <a:srgbClr val="FBAE40"/>
          </p15:clr>
        </p15:guide>
        <p15:guide id="3" orient="horz" pos="2784">
          <p15:clr>
            <a:srgbClr val="FBAE40"/>
          </p15:clr>
        </p15:guide>
        <p15:guide id="4" orient="horz" pos="3408">
          <p15:clr>
            <a:srgbClr val="FBAE40"/>
          </p15:clr>
        </p15:guide>
        <p15:guide id="6" pos="4732">
          <p15:clr>
            <a:srgbClr val="FBAE40"/>
          </p15:clr>
        </p15:guide>
        <p15:guide id="7" pos="5627">
          <p15:clr>
            <a:srgbClr val="FBAE40"/>
          </p15:clr>
        </p15:guide>
        <p15:guide id="8" pos="6521">
          <p15:clr>
            <a:srgbClr val="FBAE40"/>
          </p15:clr>
        </p15:guide>
        <p15:guide id="9" pos="1163">
          <p15:clr>
            <a:srgbClr val="FBAE40"/>
          </p15:clr>
        </p15:guide>
        <p15:guide id="10" pos="2053">
          <p15:clr>
            <a:srgbClr val="FBAE40"/>
          </p15:clr>
        </p15:guide>
        <p15:guide id="11" pos="2946">
          <p15:clr>
            <a:srgbClr val="FBAE40"/>
          </p15:clr>
        </p15:guide>
        <p15:guide id="12" orient="horz" pos="122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CIF Logo Wal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2E39A-C010-D042-AA8F-65A211F5C682}"/>
              </a:ext>
            </a:extLst>
          </p:cNvPr>
          <p:cNvSpPr>
            <a:spLocks noGrp="1"/>
          </p:cNvSpPr>
          <p:nvPr>
            <p:ph type="title"/>
          </p:nvPr>
        </p:nvSpPr>
        <p:spPr>
          <a:xfrm>
            <a:off x="430215" y="416560"/>
            <a:ext cx="11331573" cy="914400"/>
          </a:xfrm>
        </p:spPr>
        <p:txBody>
          <a:bodyPr lIns="0" tIns="0" rIns="0" bIns="0" anchor="t">
            <a:noAutofit/>
          </a:bodyPr>
          <a:lstStyle>
            <a:lvl1pPr>
              <a:lnSpc>
                <a:spcPct val="85000"/>
              </a:lnSpc>
              <a:defRPr sz="5401" cap="none" spc="0" baseline="0">
                <a:solidFill>
                  <a:schemeClr val="accent1"/>
                </a:solidFill>
              </a:defRPr>
            </a:lvl1pPr>
          </a:lstStyle>
          <a:p>
            <a:r>
              <a:rPr lang="en-US"/>
              <a:t>Click to edit Master title style</a:t>
            </a:r>
          </a:p>
        </p:txBody>
      </p:sp>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430218" y="6300787"/>
            <a:ext cx="7726235" cy="319405"/>
          </a:xfrm>
          <a:prstGeom prst="rect">
            <a:avLst/>
          </a:prstGeom>
        </p:spPr>
        <p:txBody>
          <a:bodyPr vert="horz" lIns="0" tIns="0" rIns="0" bIns="0" rtlCol="0" anchor="ctr"/>
          <a:lstStyle>
            <a:lvl1pPr algn="l">
              <a:defRPr sz="1001">
                <a:solidFill>
                  <a:schemeClr val="accent1"/>
                </a:solidFill>
              </a:defRPr>
            </a:lvl1pPr>
          </a:lstStyle>
          <a:p>
            <a:endParaRPr lang="en-US"/>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3" y="6300787"/>
            <a:ext cx="3157538" cy="320675"/>
          </a:xfrm>
          <a:prstGeom prst="rect">
            <a:avLst/>
          </a:prstGeom>
        </p:spPr>
        <p:txBody>
          <a:bodyPr vert="horz" lIns="0" tIns="0" rIns="0" bIns="0" rtlCol="0" anchor="ctr"/>
          <a:lstStyle>
            <a:lvl1pPr algn="r">
              <a:defRPr sz="1200">
                <a:solidFill>
                  <a:schemeClr val="accent1"/>
                </a:solidFill>
              </a:defRPr>
            </a:lvl1pPr>
          </a:lstStyle>
          <a:p>
            <a:fld id="{08B32DCC-C169-6242-A663-729B7647A34C}" type="slidenum">
              <a:rPr lang="en-US" smtClean="0"/>
              <a:pPr/>
              <a:t>‹#›</a:t>
            </a:fld>
            <a:endParaRPr lang="en-US"/>
          </a:p>
        </p:txBody>
      </p:sp>
      <p:sp>
        <p:nvSpPr>
          <p:cNvPr id="5" name="Text Placeholder 4">
            <a:extLst>
              <a:ext uri="{FF2B5EF4-FFF2-40B4-BE49-F238E27FC236}">
                <a16:creationId xmlns:a16="http://schemas.microsoft.com/office/drawing/2014/main" id="{7C30FFCA-AC15-074C-89F5-119A6E0A5742}"/>
              </a:ext>
            </a:extLst>
          </p:cNvPr>
          <p:cNvSpPr>
            <a:spLocks noGrp="1"/>
          </p:cNvSpPr>
          <p:nvPr>
            <p:ph type="body" sz="quarter" idx="10"/>
          </p:nvPr>
        </p:nvSpPr>
        <p:spPr>
          <a:xfrm>
            <a:off x="430218" y="2155783"/>
            <a:ext cx="11331575" cy="990600"/>
          </a:xfrm>
        </p:spPr>
        <p:txBody>
          <a:bodyPr/>
          <a:lstStyle>
            <a:lvl1pPr>
              <a:spcBef>
                <a:spcPts val="0"/>
              </a:spcBef>
              <a:spcAft>
                <a:spcPts val="1600"/>
              </a:spcAft>
              <a:defRPr sz="2000">
                <a:solidFill>
                  <a:schemeClr val="accent1"/>
                </a:solidFill>
              </a:defRPr>
            </a:lvl1pPr>
            <a:lvl2pPr>
              <a:spcAft>
                <a:spcPts val="1600"/>
              </a:spcAft>
              <a:defRPr sz="2000">
                <a:solidFill>
                  <a:schemeClr val="accent1"/>
                </a:solidFill>
              </a:defRPr>
            </a:lvl2pPr>
            <a:lvl3pPr>
              <a:spcAft>
                <a:spcPts val="1600"/>
              </a:spcAft>
              <a:defRPr sz="2000">
                <a:solidFill>
                  <a:schemeClr val="accent1"/>
                </a:solidFill>
              </a:defRPr>
            </a:lvl3pPr>
            <a:lvl4pPr>
              <a:spcAft>
                <a:spcPts val="1600"/>
              </a:spcAft>
              <a:defRPr sz="2000">
                <a:solidFill>
                  <a:schemeClr val="accent1"/>
                </a:solidFill>
              </a:defRPr>
            </a:lvl4pPr>
            <a:lvl5pPr>
              <a:spcAft>
                <a:spcPts val="1600"/>
              </a:spcAft>
              <a:defRPr sz="2000">
                <a:solidFill>
                  <a:schemeClr val="accent1"/>
                </a:solidFill>
              </a:defRPr>
            </a:lvl5pPr>
          </a:lstStyle>
          <a:p>
            <a:pPr lvl="0"/>
            <a:r>
              <a:rPr lang="en-US"/>
              <a:t>Click to edit Master text styles</a:t>
            </a:r>
          </a:p>
          <a:p>
            <a:pPr lvl="1"/>
            <a:endParaRPr lang="en-US"/>
          </a:p>
        </p:txBody>
      </p:sp>
    </p:spTree>
    <p:extLst>
      <p:ext uri="{BB962C8B-B14F-4D97-AF65-F5344CB8AC3E}">
        <p14:creationId xmlns:p14="http://schemas.microsoft.com/office/powerpoint/2010/main" val="3003462472"/>
      </p:ext>
    </p:extLst>
  </p:cSld>
  <p:clrMapOvr>
    <a:masterClrMapping/>
  </p:clrMapOvr>
  <p:extLst>
    <p:ext uri="{DCECCB84-F9BA-43D5-87BE-67443E8EF086}">
      <p15:sldGuideLst xmlns:p15="http://schemas.microsoft.com/office/powerpoint/2012/main">
        <p15:guide id="1" orient="horz" pos="912">
          <p15:clr>
            <a:srgbClr val="FBAE40"/>
          </p15:clr>
        </p15:guide>
        <p15:guide id="2" orient="horz" pos="1536">
          <p15:clr>
            <a:srgbClr val="FBAE40"/>
          </p15:clr>
        </p15:guide>
        <p15:guide id="3" orient="horz" pos="2784">
          <p15:clr>
            <a:srgbClr val="FBAE40"/>
          </p15:clr>
        </p15:guide>
        <p15:guide id="4" orient="horz" pos="3408">
          <p15:clr>
            <a:srgbClr val="FBAE40"/>
          </p15:clr>
        </p15:guide>
        <p15:guide id="6" pos="4732">
          <p15:clr>
            <a:srgbClr val="FBAE40"/>
          </p15:clr>
        </p15:guide>
        <p15:guide id="7" pos="5627">
          <p15:clr>
            <a:srgbClr val="FBAE40"/>
          </p15:clr>
        </p15:guide>
        <p15:guide id="8" pos="6521">
          <p15:clr>
            <a:srgbClr val="FBAE40"/>
          </p15:clr>
        </p15:guide>
        <p15:guide id="9" pos="1163">
          <p15:clr>
            <a:srgbClr val="FBAE40"/>
          </p15:clr>
        </p15:guide>
        <p15:guide id="10" pos="2053">
          <p15:clr>
            <a:srgbClr val="FBAE40"/>
          </p15:clr>
        </p15:guide>
        <p15:guide id="11" pos="294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2E31B-AFCA-3A49-8D31-32F81BFC45DB}"/>
              </a:ext>
            </a:extLst>
          </p:cNvPr>
          <p:cNvSpPr>
            <a:spLocks noGrp="1"/>
          </p:cNvSpPr>
          <p:nvPr>
            <p:ph type="ctrTitle" hasCustomPrompt="1"/>
          </p:nvPr>
        </p:nvSpPr>
        <p:spPr>
          <a:xfrm>
            <a:off x="6096000" y="3995928"/>
            <a:ext cx="5672139" cy="1152144"/>
          </a:xfrm>
        </p:spPr>
        <p:txBody>
          <a:bodyPr anchor="t"/>
          <a:lstStyle>
            <a:lvl1pPr algn="ctr">
              <a:lnSpc>
                <a:spcPct val="130000"/>
              </a:lnSpc>
              <a:defRPr sz="1801" cap="all" spc="1001" baseline="0">
                <a:solidFill>
                  <a:schemeClr val="tx1"/>
                </a:solidFill>
              </a:defRPr>
            </a:lvl1pPr>
          </a:lstStyle>
          <a:p>
            <a:r>
              <a:rPr lang="en-US"/>
              <a:t>Click to Enter presentation title</a:t>
            </a:r>
          </a:p>
        </p:txBody>
      </p:sp>
      <p:sp>
        <p:nvSpPr>
          <p:cNvPr id="3" name="Subtitle 2">
            <a:extLst>
              <a:ext uri="{FF2B5EF4-FFF2-40B4-BE49-F238E27FC236}">
                <a16:creationId xmlns:a16="http://schemas.microsoft.com/office/drawing/2014/main" id="{261398FE-631C-5040-A2CF-79C7C0A90087}"/>
              </a:ext>
            </a:extLst>
          </p:cNvPr>
          <p:cNvSpPr>
            <a:spLocks noGrp="1"/>
          </p:cNvSpPr>
          <p:nvPr>
            <p:ph type="subTitle" idx="1" hasCustomPrompt="1"/>
          </p:nvPr>
        </p:nvSpPr>
        <p:spPr>
          <a:xfrm>
            <a:off x="6096004" y="5586983"/>
            <a:ext cx="5672137" cy="800369"/>
          </a:xfrm>
        </p:spPr>
        <p:txBody>
          <a:bodyPr anchor="t"/>
          <a:lstStyle>
            <a:lvl1pPr marL="0" indent="0" algn="ctr">
              <a:spcBef>
                <a:spcPts val="0"/>
              </a:spcBef>
              <a:spcAft>
                <a:spcPts val="1801"/>
              </a:spcAft>
              <a:buNone/>
              <a:defRPr sz="1401" cap="all" spc="1001" baseline="0">
                <a:solidFill>
                  <a:schemeClr val="tx1"/>
                </a:solidFill>
              </a:defRPr>
            </a:lvl1pPr>
            <a:lvl2pPr marL="457218" indent="0" algn="ctr">
              <a:buNone/>
              <a:defRPr sz="2000"/>
            </a:lvl2pPr>
            <a:lvl3pPr marL="914435" indent="0" algn="ctr">
              <a:buNone/>
              <a:defRPr sz="1801"/>
            </a:lvl3pPr>
            <a:lvl4pPr marL="1371651" indent="0" algn="ctr">
              <a:buNone/>
              <a:defRPr sz="1600"/>
            </a:lvl4pPr>
            <a:lvl5pPr marL="1828869" indent="0" algn="ctr">
              <a:buNone/>
              <a:defRPr sz="1600"/>
            </a:lvl5pPr>
            <a:lvl6pPr marL="2286085" indent="0" algn="ctr">
              <a:buNone/>
              <a:defRPr sz="1600"/>
            </a:lvl6pPr>
            <a:lvl7pPr marL="2743302" indent="0" algn="ctr">
              <a:buNone/>
              <a:defRPr sz="1600"/>
            </a:lvl7pPr>
            <a:lvl8pPr marL="3200520" indent="0" algn="ctr">
              <a:buNone/>
              <a:defRPr sz="1600"/>
            </a:lvl8pPr>
            <a:lvl9pPr marL="3657738" indent="0" algn="ctr">
              <a:buNone/>
              <a:defRPr sz="1600"/>
            </a:lvl9pPr>
          </a:lstStyle>
          <a:p>
            <a:r>
              <a:rPr lang="en-US"/>
              <a:t>Click to Enter date and location(10pt type and 5pt character spacing</a:t>
            </a:r>
          </a:p>
        </p:txBody>
      </p:sp>
    </p:spTree>
    <p:extLst>
      <p:ext uri="{BB962C8B-B14F-4D97-AF65-F5344CB8AC3E}">
        <p14:creationId xmlns:p14="http://schemas.microsoft.com/office/powerpoint/2010/main" val="3937821039"/>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2E31B-AFCA-3A49-8D31-32F81BFC45DB}"/>
              </a:ext>
            </a:extLst>
          </p:cNvPr>
          <p:cNvSpPr>
            <a:spLocks noGrp="1"/>
          </p:cNvSpPr>
          <p:nvPr>
            <p:ph type="ctrTitle"/>
          </p:nvPr>
        </p:nvSpPr>
        <p:spPr>
          <a:xfrm>
            <a:off x="430218" y="478466"/>
            <a:ext cx="5665787" cy="2671762"/>
          </a:xfrm>
        </p:spPr>
        <p:txBody>
          <a:bodyPr anchor="t"/>
          <a:lstStyle>
            <a:lvl1pPr algn="l">
              <a:lnSpc>
                <a:spcPct val="80000"/>
              </a:lnSpc>
              <a:defRPr sz="6601" cap="none" spc="0" baseline="0">
                <a:solidFill>
                  <a:schemeClr val="tx1"/>
                </a:solidFill>
              </a:defRPr>
            </a:lvl1pPr>
          </a:lstStyle>
          <a:p>
            <a:r>
              <a:rPr lang="en-US"/>
              <a:t>Click to edit Master title style</a:t>
            </a:r>
          </a:p>
        </p:txBody>
      </p:sp>
      <p:sp>
        <p:nvSpPr>
          <p:cNvPr id="3" name="Slide Number Placeholder 5">
            <a:extLst>
              <a:ext uri="{FF2B5EF4-FFF2-40B4-BE49-F238E27FC236}">
                <a16:creationId xmlns:a16="http://schemas.microsoft.com/office/drawing/2014/main" id="{4E427316-ABD4-B143-BFFB-9E13D16F7E5E}"/>
              </a:ext>
            </a:extLst>
          </p:cNvPr>
          <p:cNvSpPr>
            <a:spLocks noGrp="1"/>
          </p:cNvSpPr>
          <p:nvPr>
            <p:ph type="sldNum" sz="quarter" idx="4"/>
          </p:nvPr>
        </p:nvSpPr>
        <p:spPr>
          <a:xfrm>
            <a:off x="8610603" y="6300787"/>
            <a:ext cx="3157538" cy="320675"/>
          </a:xfrm>
          <a:prstGeom prst="rect">
            <a:avLst/>
          </a:prstGeom>
        </p:spPr>
        <p:txBody>
          <a:bodyPr vert="horz" lIns="0" tIns="0" rIns="0" bIns="0" rtlCol="0" anchor="ctr"/>
          <a:lstStyle>
            <a:lvl1pPr algn="r">
              <a:defRPr sz="1200">
                <a:solidFill>
                  <a:schemeClr val="bg2"/>
                </a:solidFill>
              </a:defRPr>
            </a:lvl1pPr>
          </a:lstStyle>
          <a:p>
            <a:fld id="{08B32DCC-C169-6242-A663-729B7647A34C}" type="slidenum">
              <a:rPr lang="en-US" smtClean="0"/>
              <a:pPr/>
              <a:t>‹#›</a:t>
            </a:fld>
            <a:endParaRPr lang="en-US"/>
          </a:p>
        </p:txBody>
      </p:sp>
    </p:spTree>
    <p:extLst>
      <p:ext uri="{BB962C8B-B14F-4D97-AF65-F5344CB8AC3E}">
        <p14:creationId xmlns:p14="http://schemas.microsoft.com/office/powerpoint/2010/main" val="1843000663"/>
      </p:ext>
    </p:extLst>
  </p:cSld>
  <p:clrMapOvr>
    <a:masterClrMapping/>
  </p:clrMapOvr>
  <p:extLst>
    <p:ext uri="{DCECCB84-F9BA-43D5-87BE-67443E8EF086}">
      <p15:sldGuideLst xmlns:p15="http://schemas.microsoft.com/office/powerpoint/2012/main">
        <p15:guide id="1" pos="3840">
          <p15:clr>
            <a:srgbClr val="FBAE40"/>
          </p15:clr>
        </p15:guide>
        <p15:guide id="2" orient="horz" pos="2664">
          <p15:clr>
            <a:srgbClr val="FBAE40"/>
          </p15:clr>
        </p15:guide>
        <p15:guide id="3" orient="horz" pos="328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ertical Left Bar Layou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33B861-15DD-C049-9B3E-714B1EF8BA31}"/>
              </a:ext>
            </a:extLst>
          </p:cNvPr>
          <p:cNvSpPr>
            <a:spLocks noGrp="1"/>
          </p:cNvSpPr>
          <p:nvPr>
            <p:ph idx="1" hasCustomPrompt="1"/>
          </p:nvPr>
        </p:nvSpPr>
        <p:spPr>
          <a:xfrm>
            <a:off x="6534151" y="1714500"/>
            <a:ext cx="5233988" cy="2903540"/>
          </a:xfrm>
        </p:spPr>
        <p:txBody>
          <a:bodyPr lIns="0" tIns="0" rIns="0" bIns="0">
            <a:noAutofit/>
          </a:bodyPr>
          <a:lstStyle>
            <a:lvl1pPr marL="0" indent="0" algn="l">
              <a:spcAft>
                <a:spcPts val="0"/>
              </a:spcAft>
              <a:buNone/>
              <a:defRPr sz="2601" b="1">
                <a:solidFill>
                  <a:schemeClr val="tx1"/>
                </a:solidFill>
              </a:defRPr>
            </a:lvl1pPr>
            <a:lvl2pPr marL="0" indent="0" algn="l">
              <a:spcAft>
                <a:spcPts val="1001"/>
              </a:spcAft>
              <a:buNone/>
              <a:defRPr sz="6601" b="1">
                <a:solidFill>
                  <a:schemeClr val="tx1"/>
                </a:solidFill>
              </a:defRPr>
            </a:lvl2pPr>
            <a:lvl3pPr marL="0" indent="0">
              <a:spcAft>
                <a:spcPts val="1200"/>
              </a:spcAft>
              <a:buSzPct val="115000"/>
              <a:buFontTx/>
              <a:buNone/>
              <a:defRPr sz="2000">
                <a:solidFill>
                  <a:schemeClr val="tx1"/>
                </a:solidFill>
              </a:defRPr>
            </a:lvl3pPr>
            <a:lvl4pPr marL="342913" indent="-342913" algn="l">
              <a:spcAft>
                <a:spcPts val="1200"/>
              </a:spcAft>
              <a:buSzPct val="115000"/>
              <a:buFontTx/>
              <a:buBlip>
                <a:blip r:embed="rId2"/>
              </a:buBlip>
              <a:tabLst/>
              <a:defRPr sz="2000">
                <a:solidFill>
                  <a:schemeClr val="tx1"/>
                </a:solidFill>
              </a:defRPr>
            </a:lvl4pPr>
            <a:lvl5pPr marL="0" indent="0" algn="l">
              <a:buSzPct val="90000"/>
              <a:buFont typeface="Wingdings" pitchFamily="2" charset="2"/>
              <a:buNone/>
              <a:tabLst/>
              <a:defRPr sz="1401">
                <a:solidFill>
                  <a:schemeClr val="tx1"/>
                </a:solidFill>
              </a:defRPr>
            </a:lvl5pPr>
          </a:lstStyle>
          <a:p>
            <a:pPr lvl="0"/>
            <a:r>
              <a:rPr lang="en-US"/>
              <a:t>First Level Indent</a:t>
            </a:r>
          </a:p>
          <a:p>
            <a:pPr lvl="1"/>
            <a:r>
              <a:rPr lang="en-US"/>
              <a:t>2nd Level #s</a:t>
            </a:r>
          </a:p>
          <a:p>
            <a:pPr lvl="2"/>
            <a:r>
              <a:rPr lang="en-US"/>
              <a:t>Third level</a:t>
            </a:r>
          </a:p>
          <a:p>
            <a:pPr lvl="3"/>
            <a:r>
              <a:rPr lang="en-US"/>
              <a:t>Fourth level</a:t>
            </a:r>
          </a:p>
          <a:p>
            <a:pPr lvl="4"/>
            <a:r>
              <a:rPr lang="en-US"/>
              <a:t>Fifth level</a:t>
            </a:r>
          </a:p>
        </p:txBody>
      </p:sp>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430218" y="6300787"/>
            <a:ext cx="4040187" cy="319405"/>
          </a:xfrm>
          <a:prstGeom prst="rect">
            <a:avLst/>
          </a:prstGeom>
        </p:spPr>
        <p:txBody>
          <a:bodyPr vert="horz" lIns="0" tIns="0" rIns="0" bIns="0" rtlCol="0" anchor="ctr"/>
          <a:lstStyle>
            <a:lvl1pPr algn="l">
              <a:defRPr sz="1001">
                <a:solidFill>
                  <a:schemeClr val="tx1"/>
                </a:solidFill>
              </a:defRPr>
            </a:lvl1pPr>
          </a:lstStyle>
          <a:p>
            <a:endParaRPr lang="en-US"/>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3" y="6300787"/>
            <a:ext cx="3157538" cy="320675"/>
          </a:xfrm>
          <a:prstGeom prst="rect">
            <a:avLst/>
          </a:prstGeom>
        </p:spPr>
        <p:txBody>
          <a:bodyPr vert="horz" lIns="0" tIns="0" rIns="0" bIns="0" rtlCol="0" anchor="ctr"/>
          <a:lstStyle>
            <a:lvl1pPr algn="r">
              <a:defRPr sz="1200">
                <a:solidFill>
                  <a:schemeClr val="tx2">
                    <a:lumMod val="60000"/>
                    <a:lumOff val="40000"/>
                  </a:schemeClr>
                </a:solidFill>
              </a:defRPr>
            </a:lvl1pPr>
          </a:lstStyle>
          <a:p>
            <a:fld id="{08B32DCC-C169-6242-A663-729B7647A34C}" type="slidenum">
              <a:rPr lang="en-US" smtClean="0"/>
              <a:pPr/>
              <a:t>‹#›</a:t>
            </a:fld>
            <a:endParaRPr lang="en-US"/>
          </a:p>
        </p:txBody>
      </p:sp>
      <p:sp>
        <p:nvSpPr>
          <p:cNvPr id="2" name="Title 1">
            <a:extLst>
              <a:ext uri="{FF2B5EF4-FFF2-40B4-BE49-F238E27FC236}">
                <a16:creationId xmlns:a16="http://schemas.microsoft.com/office/drawing/2014/main" id="{6BE2E39A-C010-D042-AA8F-65A211F5C682}"/>
              </a:ext>
            </a:extLst>
          </p:cNvPr>
          <p:cNvSpPr>
            <a:spLocks noGrp="1"/>
          </p:cNvSpPr>
          <p:nvPr>
            <p:ph type="title"/>
          </p:nvPr>
        </p:nvSpPr>
        <p:spPr>
          <a:xfrm>
            <a:off x="1837949" y="1714499"/>
            <a:ext cx="2813431" cy="998413"/>
          </a:xfrm>
        </p:spPr>
        <p:txBody>
          <a:bodyPr lIns="0" tIns="0" rIns="182880" bIns="0" anchor="t">
            <a:noAutofit/>
          </a:bodyPr>
          <a:lstStyle>
            <a:lvl1pPr algn="r">
              <a:lnSpc>
                <a:spcPct val="130000"/>
              </a:lnSpc>
              <a:defRPr sz="1801" cap="all" spc="700" baseline="0">
                <a:solidFill>
                  <a:schemeClr val="tx1"/>
                </a:solidFill>
              </a:defRPr>
            </a:lvl1pPr>
          </a:lstStyle>
          <a:p>
            <a:r>
              <a:rPr lang="en-US"/>
              <a:t>Click to edit Master title style</a:t>
            </a:r>
          </a:p>
        </p:txBody>
      </p:sp>
    </p:spTree>
    <p:extLst>
      <p:ext uri="{BB962C8B-B14F-4D97-AF65-F5344CB8AC3E}">
        <p14:creationId xmlns:p14="http://schemas.microsoft.com/office/powerpoint/2010/main" val="1774681827"/>
      </p:ext>
    </p:extLst>
  </p:cSld>
  <p:clrMapOvr>
    <a:masterClrMapping/>
  </p:clrMapOvr>
  <p:extLst>
    <p:ext uri="{DCECCB84-F9BA-43D5-87BE-67443E8EF086}">
      <p15:sldGuideLst xmlns:p15="http://schemas.microsoft.com/office/powerpoint/2012/main">
        <p15:guide id="1" pos="4116">
          <p15:clr>
            <a:srgbClr val="FBAE40"/>
          </p15:clr>
        </p15:guide>
        <p15:guide id="2" pos="2930">
          <p15:clr>
            <a:srgbClr val="FBAE40"/>
          </p15:clr>
        </p15:guide>
        <p15:guide id="3" pos="5305">
          <p15:clr>
            <a:srgbClr val="FBAE40"/>
          </p15:clr>
        </p15:guide>
        <p15:guide id="4" pos="6491">
          <p15:clr>
            <a:srgbClr val="FBAE40"/>
          </p15:clr>
        </p15:guide>
        <p15:guide id="5" orient="horz" pos="2160">
          <p15:clr>
            <a:srgbClr val="FBAE40"/>
          </p15:clr>
        </p15:guide>
        <p15:guide id="6" orient="horz" pos="3240">
          <p15:clr>
            <a:srgbClr val="FBAE40"/>
          </p15:clr>
        </p15:guide>
        <p15:guide id="7" orient="horz" pos="10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Generic Layout Dark">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2E39A-C010-D042-AA8F-65A211F5C682}"/>
              </a:ext>
            </a:extLst>
          </p:cNvPr>
          <p:cNvSpPr>
            <a:spLocks noGrp="1"/>
          </p:cNvSpPr>
          <p:nvPr>
            <p:ph type="title"/>
          </p:nvPr>
        </p:nvSpPr>
        <p:spPr>
          <a:xfrm>
            <a:off x="430215" y="416560"/>
            <a:ext cx="11331573" cy="914400"/>
          </a:xfrm>
        </p:spPr>
        <p:txBody>
          <a:bodyPr lIns="0" tIns="0" rIns="0" bIns="0" anchor="t">
            <a:noAutofit/>
          </a:bodyPr>
          <a:lstStyle>
            <a:lvl1pPr>
              <a:lnSpc>
                <a:spcPct val="110000"/>
              </a:lnSpc>
              <a:defRPr sz="1801" cap="all" spc="700" baseline="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6733B861-15DD-C049-9B3E-714B1EF8BA31}"/>
              </a:ext>
            </a:extLst>
          </p:cNvPr>
          <p:cNvSpPr>
            <a:spLocks noGrp="1"/>
          </p:cNvSpPr>
          <p:nvPr>
            <p:ph idx="1"/>
          </p:nvPr>
        </p:nvSpPr>
        <p:spPr>
          <a:noFill/>
        </p:spPr>
        <p:txBody>
          <a:bodyPr lIns="0" tIns="0" rIns="0" bIns="0">
            <a:noAutofit/>
          </a:bodyPr>
          <a:lstStyle>
            <a:lvl1pPr marL="0" indent="0">
              <a:buNone/>
              <a:defRPr sz="2601" b="1">
                <a:solidFill>
                  <a:schemeClr val="bg1"/>
                </a:solidFill>
              </a:defRPr>
            </a:lvl1pPr>
            <a:lvl2pPr marL="0" indent="0">
              <a:spcAft>
                <a:spcPts val="601"/>
              </a:spcAft>
              <a:buNone/>
              <a:defRPr sz="6601" b="1">
                <a:solidFill>
                  <a:schemeClr val="bg1"/>
                </a:solidFill>
              </a:defRPr>
            </a:lvl2pPr>
            <a:lvl3pPr marL="0" indent="0">
              <a:spcAft>
                <a:spcPts val="601"/>
              </a:spcAft>
              <a:buSzPct val="115000"/>
              <a:buFont typeface="Arial" panose="020B0604020202020204" pitchFamily="34" charset="0"/>
              <a:buNone/>
              <a:defRPr sz="2000">
                <a:solidFill>
                  <a:schemeClr val="bg1"/>
                </a:solidFill>
              </a:defRPr>
            </a:lvl3pPr>
            <a:lvl4pPr marL="342913" indent="-342913">
              <a:spcAft>
                <a:spcPts val="601"/>
              </a:spcAft>
              <a:buFontTx/>
              <a:buBlip>
                <a:blip r:embed="rId2"/>
              </a:buBlip>
              <a:tabLst/>
              <a:defRPr sz="2000">
                <a:solidFill>
                  <a:schemeClr val="bg1"/>
                </a:solidFill>
              </a:defRPr>
            </a:lvl4pPr>
            <a:lvl5pPr marL="0" indent="0" algn="l">
              <a:spcAft>
                <a:spcPts val="601"/>
              </a:spcAft>
              <a:buSzPct val="90000"/>
              <a:buFont typeface="Wingdings" pitchFamily="2" charset="2"/>
              <a:buNone/>
              <a:tabLst/>
              <a:defRPr sz="1401">
                <a:solidFill>
                  <a:schemeClr val="bg1"/>
                </a:solidFill>
              </a:defRPr>
            </a:lvl5pPr>
          </a:lstStyle>
          <a:p>
            <a:pPr lvl="0"/>
            <a:r>
              <a:rPr lang="en-US"/>
              <a:t>Click to edit Master text styles</a:t>
            </a:r>
          </a:p>
          <a:p>
            <a:pPr lvl="1"/>
            <a:r>
              <a:rPr lang="en-US"/>
              <a:t>Second level #s</a:t>
            </a:r>
          </a:p>
          <a:p>
            <a:pPr lvl="2"/>
            <a:r>
              <a:rPr lang="en-US"/>
              <a:t>Third level</a:t>
            </a:r>
          </a:p>
          <a:p>
            <a:pPr lvl="3"/>
            <a:r>
              <a:rPr lang="en-US"/>
              <a:t>Fourth level</a:t>
            </a:r>
          </a:p>
          <a:p>
            <a:pPr lvl="4"/>
            <a:r>
              <a:rPr lang="en-US"/>
              <a:t>Fifth level</a:t>
            </a:r>
          </a:p>
        </p:txBody>
      </p:sp>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430218" y="6300787"/>
            <a:ext cx="7726235" cy="319405"/>
          </a:xfrm>
          <a:prstGeom prst="rect">
            <a:avLst/>
          </a:prstGeom>
        </p:spPr>
        <p:txBody>
          <a:bodyPr vert="horz" lIns="0" tIns="0" rIns="0" bIns="0" rtlCol="0" anchor="ctr"/>
          <a:lstStyle>
            <a:lvl1pPr algn="l">
              <a:defRPr sz="1001">
                <a:solidFill>
                  <a:schemeClr val="tx1">
                    <a:tint val="75000"/>
                  </a:schemeClr>
                </a:solidFill>
              </a:defRPr>
            </a:lvl1pPr>
          </a:lstStyle>
          <a:p>
            <a:endParaRPr lang="en-US"/>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3" y="6300787"/>
            <a:ext cx="3157538" cy="320675"/>
          </a:xfrm>
          <a:prstGeom prst="rect">
            <a:avLst/>
          </a:prstGeom>
        </p:spPr>
        <p:txBody>
          <a:bodyPr vert="horz" lIns="0" tIns="0" rIns="0" bIns="0" rtlCol="0" anchor="ctr"/>
          <a:lstStyle>
            <a:lvl1pPr algn="r">
              <a:defRPr sz="1200">
                <a:solidFill>
                  <a:schemeClr val="tx2">
                    <a:lumMod val="60000"/>
                    <a:lumOff val="40000"/>
                  </a:schemeClr>
                </a:solidFill>
              </a:defRPr>
            </a:lvl1pPr>
          </a:lstStyle>
          <a:p>
            <a:fld id="{08B32DCC-C169-6242-A663-729B7647A34C}" type="slidenum">
              <a:rPr lang="en-US" smtClean="0"/>
              <a:pPr/>
              <a:t>‹#›</a:t>
            </a:fld>
            <a:endParaRPr lang="en-US"/>
          </a:p>
        </p:txBody>
      </p:sp>
    </p:spTree>
    <p:extLst>
      <p:ext uri="{BB962C8B-B14F-4D97-AF65-F5344CB8AC3E}">
        <p14:creationId xmlns:p14="http://schemas.microsoft.com/office/powerpoint/2010/main" val="3199296004"/>
      </p:ext>
    </p:extLst>
  </p:cSld>
  <p:clrMapOvr>
    <a:masterClrMapping/>
  </p:clrMapOvr>
  <p:extLst>
    <p:ext uri="{DCECCB84-F9BA-43D5-87BE-67443E8EF086}">
      <p15:sldGuideLst xmlns:p15="http://schemas.microsoft.com/office/powerpoint/2012/main">
        <p15:guide id="1" orient="horz" pos="912">
          <p15:clr>
            <a:srgbClr val="FBAE40"/>
          </p15:clr>
        </p15:guide>
        <p15:guide id="2" orient="horz" pos="1536">
          <p15:clr>
            <a:srgbClr val="FBAE40"/>
          </p15:clr>
        </p15:guide>
        <p15:guide id="3" orient="horz" pos="2784">
          <p15:clr>
            <a:srgbClr val="FBAE40"/>
          </p15:clr>
        </p15:guide>
        <p15:guide id="4" orient="horz" pos="3408">
          <p15:clr>
            <a:srgbClr val="FBAE40"/>
          </p15:clr>
        </p15:guide>
        <p15:guide id="6" pos="4732">
          <p15:clr>
            <a:srgbClr val="FBAE40"/>
          </p15:clr>
        </p15:guide>
        <p15:guide id="7" pos="5627">
          <p15:clr>
            <a:srgbClr val="FBAE40"/>
          </p15:clr>
        </p15:guide>
        <p15:guide id="8" pos="6521">
          <p15:clr>
            <a:srgbClr val="FBAE40"/>
          </p15:clr>
        </p15:guide>
        <p15:guide id="9" pos="1163">
          <p15:clr>
            <a:srgbClr val="FBAE40"/>
          </p15:clr>
        </p15:guide>
        <p15:guide id="10" pos="2053">
          <p15:clr>
            <a:srgbClr val="FBAE40"/>
          </p15:clr>
        </p15:guide>
        <p15:guide id="11" pos="294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CIF Blank">
    <p:bg>
      <p:bgPr>
        <a:solidFill>
          <a:schemeClr val="bg1"/>
        </a:solidFill>
        <a:effectLst/>
      </p:bgPr>
    </p:bg>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430218" y="6300787"/>
            <a:ext cx="7726235" cy="319405"/>
          </a:xfrm>
          <a:prstGeom prst="rect">
            <a:avLst/>
          </a:prstGeom>
        </p:spPr>
        <p:txBody>
          <a:bodyPr vert="horz" lIns="0" tIns="0" rIns="0" bIns="0" rtlCol="0" anchor="ctr"/>
          <a:lstStyle>
            <a:lvl1pPr algn="l">
              <a:defRPr sz="1001">
                <a:solidFill>
                  <a:schemeClr val="accent1"/>
                </a:solidFill>
              </a:defRPr>
            </a:lvl1pPr>
          </a:lstStyle>
          <a:p>
            <a:endParaRPr lang="en-US"/>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3" y="6300787"/>
            <a:ext cx="3157538" cy="320675"/>
          </a:xfrm>
          <a:prstGeom prst="rect">
            <a:avLst/>
          </a:prstGeom>
        </p:spPr>
        <p:txBody>
          <a:bodyPr vert="horz" lIns="0" tIns="0" rIns="0" bIns="0" rtlCol="0" anchor="ctr"/>
          <a:lstStyle>
            <a:lvl1pPr algn="r">
              <a:defRPr sz="1200">
                <a:solidFill>
                  <a:schemeClr val="tx2">
                    <a:lumMod val="60000"/>
                    <a:lumOff val="40000"/>
                  </a:schemeClr>
                </a:solidFill>
              </a:defRPr>
            </a:lvl1pPr>
          </a:lstStyle>
          <a:p>
            <a:fld id="{08B32DCC-C169-6242-A663-729B7647A34C}" type="slidenum">
              <a:rPr lang="en-US" smtClean="0"/>
              <a:pPr/>
              <a:t>‹#›</a:t>
            </a:fld>
            <a:endParaRPr lang="en-US"/>
          </a:p>
        </p:txBody>
      </p:sp>
    </p:spTree>
    <p:extLst>
      <p:ext uri="{BB962C8B-B14F-4D97-AF65-F5344CB8AC3E}">
        <p14:creationId xmlns:p14="http://schemas.microsoft.com/office/powerpoint/2010/main" val="3955725887"/>
      </p:ext>
    </p:extLst>
  </p:cSld>
  <p:clrMapOvr>
    <a:masterClrMapping/>
  </p:clrMapOvr>
  <p:extLst>
    <p:ext uri="{DCECCB84-F9BA-43D5-87BE-67443E8EF086}">
      <p15:sldGuideLst xmlns:p15="http://schemas.microsoft.com/office/powerpoint/2012/main">
        <p15:guide id="1" orient="horz" pos="912">
          <p15:clr>
            <a:srgbClr val="FBAE40"/>
          </p15:clr>
        </p15:guide>
        <p15:guide id="2" orient="horz" pos="1536">
          <p15:clr>
            <a:srgbClr val="FBAE40"/>
          </p15:clr>
        </p15:guide>
        <p15:guide id="3" orient="horz" pos="2784">
          <p15:clr>
            <a:srgbClr val="FBAE40"/>
          </p15:clr>
        </p15:guide>
        <p15:guide id="4" orient="horz" pos="3408">
          <p15:clr>
            <a:srgbClr val="FBAE40"/>
          </p15:clr>
        </p15:guide>
        <p15:guide id="6" pos="4732">
          <p15:clr>
            <a:srgbClr val="FBAE40"/>
          </p15:clr>
        </p15:guide>
        <p15:guide id="7" pos="5627">
          <p15:clr>
            <a:srgbClr val="FBAE40"/>
          </p15:clr>
        </p15:guide>
        <p15:guide id="8" pos="6521">
          <p15:clr>
            <a:srgbClr val="FBAE40"/>
          </p15:clr>
        </p15:guide>
        <p15:guide id="9" pos="1163">
          <p15:clr>
            <a:srgbClr val="FBAE40"/>
          </p15:clr>
        </p15:guide>
        <p15:guide id="10" pos="2053">
          <p15:clr>
            <a:srgbClr val="FBAE40"/>
          </p15:clr>
        </p15:guide>
        <p15:guide id="11" pos="294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83013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bg1"/>
                </a:solidFill>
              </a:rPr>
              <a:pPr algn="r" eaLnBrk="0" hangingPunct="0">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3548981955"/>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CIF Logo Wal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2E39A-C010-D042-AA8F-65A211F5C682}"/>
              </a:ext>
            </a:extLst>
          </p:cNvPr>
          <p:cNvSpPr>
            <a:spLocks noGrp="1"/>
          </p:cNvSpPr>
          <p:nvPr>
            <p:ph type="title"/>
          </p:nvPr>
        </p:nvSpPr>
        <p:spPr>
          <a:xfrm>
            <a:off x="430213" y="416560"/>
            <a:ext cx="11331574" cy="914400"/>
          </a:xfrm>
        </p:spPr>
        <p:txBody>
          <a:bodyPr lIns="0" tIns="0" rIns="0" bIns="0" anchor="t">
            <a:noAutofit/>
          </a:bodyPr>
          <a:lstStyle>
            <a:lvl1pPr>
              <a:lnSpc>
                <a:spcPct val="85000"/>
              </a:lnSpc>
              <a:defRPr sz="5400" cap="none" spc="0" baseline="0">
                <a:solidFill>
                  <a:schemeClr val="accent1"/>
                </a:solidFill>
              </a:defRPr>
            </a:lvl1pPr>
          </a:lstStyle>
          <a:p>
            <a:r>
              <a:rPr lang="en-US" dirty="0"/>
              <a:t>Click to edit Master title style</a:t>
            </a:r>
          </a:p>
        </p:txBody>
      </p:sp>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accent1"/>
                </a:solidFill>
              </a:defRPr>
            </a:lvl1pPr>
          </a:lstStyle>
          <a:p>
            <a:endParaRPr lang="en-US" dirty="0"/>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accent1"/>
                </a:solidFill>
              </a:defRPr>
            </a:lvl1pPr>
          </a:lstStyle>
          <a:p>
            <a:fld id="{08B32DCC-C169-6242-A663-729B7647A34C}" type="slidenum">
              <a:rPr lang="en-US" smtClean="0"/>
              <a:pPr/>
              <a:t>‹#›</a:t>
            </a:fld>
            <a:endParaRPr lang="en-US" dirty="0"/>
          </a:p>
        </p:txBody>
      </p:sp>
      <p:sp>
        <p:nvSpPr>
          <p:cNvPr id="5" name="Text Placeholder 4">
            <a:extLst>
              <a:ext uri="{FF2B5EF4-FFF2-40B4-BE49-F238E27FC236}">
                <a16:creationId xmlns:a16="http://schemas.microsoft.com/office/drawing/2014/main" id="{7C30FFCA-AC15-074C-89F5-119A6E0A5742}"/>
              </a:ext>
            </a:extLst>
          </p:cNvPr>
          <p:cNvSpPr>
            <a:spLocks noGrp="1"/>
          </p:cNvSpPr>
          <p:nvPr>
            <p:ph type="body" sz="quarter" idx="10"/>
          </p:nvPr>
        </p:nvSpPr>
        <p:spPr>
          <a:xfrm>
            <a:off x="430213" y="2155783"/>
            <a:ext cx="11331575" cy="990600"/>
          </a:xfrm>
        </p:spPr>
        <p:txBody>
          <a:bodyPr/>
          <a:lstStyle>
            <a:lvl1pPr>
              <a:spcBef>
                <a:spcPts val="0"/>
              </a:spcBef>
              <a:spcAft>
                <a:spcPts val="1600"/>
              </a:spcAft>
              <a:defRPr sz="2000">
                <a:solidFill>
                  <a:schemeClr val="accent1"/>
                </a:solidFill>
              </a:defRPr>
            </a:lvl1pPr>
            <a:lvl2pPr>
              <a:spcAft>
                <a:spcPts val="1600"/>
              </a:spcAft>
              <a:defRPr sz="2000">
                <a:solidFill>
                  <a:schemeClr val="accent1"/>
                </a:solidFill>
              </a:defRPr>
            </a:lvl2pPr>
            <a:lvl3pPr>
              <a:spcAft>
                <a:spcPts val="1600"/>
              </a:spcAft>
              <a:defRPr sz="2000">
                <a:solidFill>
                  <a:schemeClr val="accent1"/>
                </a:solidFill>
              </a:defRPr>
            </a:lvl3pPr>
            <a:lvl4pPr>
              <a:spcAft>
                <a:spcPts val="1600"/>
              </a:spcAft>
              <a:defRPr sz="2000">
                <a:solidFill>
                  <a:schemeClr val="accent1"/>
                </a:solidFill>
              </a:defRPr>
            </a:lvl4pPr>
            <a:lvl5pPr>
              <a:spcAft>
                <a:spcPts val="1600"/>
              </a:spcAft>
              <a:defRPr sz="2000">
                <a:solidFill>
                  <a:schemeClr val="accent1"/>
                </a:solidFill>
              </a:defRPr>
            </a:lvl5pPr>
          </a:lstStyle>
          <a:p>
            <a:pPr lvl="0"/>
            <a:r>
              <a:rPr lang="en-US" dirty="0"/>
              <a:t>Click to edit Master text styles</a:t>
            </a:r>
          </a:p>
          <a:p>
            <a:pPr lvl="1"/>
            <a:endParaRPr lang="en-US" dirty="0"/>
          </a:p>
        </p:txBody>
      </p:sp>
    </p:spTree>
    <p:extLst>
      <p:ext uri="{BB962C8B-B14F-4D97-AF65-F5344CB8AC3E}">
        <p14:creationId xmlns:p14="http://schemas.microsoft.com/office/powerpoint/2010/main" val="2602280420"/>
      </p:ext>
    </p:extLst>
  </p:cSld>
  <p:clrMapOvr>
    <a:masterClrMapping/>
  </p:clrMapOvr>
  <p:extLst>
    <p:ext uri="{DCECCB84-F9BA-43D5-87BE-67443E8EF086}">
      <p15:sldGuideLst xmlns:p15="http://schemas.microsoft.com/office/powerpoint/2012/main">
        <p15:guide id="1" orient="horz" pos="912">
          <p15:clr>
            <a:srgbClr val="FBAE40"/>
          </p15:clr>
        </p15:guide>
        <p15:guide id="2" orient="horz" pos="1536">
          <p15:clr>
            <a:srgbClr val="FBAE40"/>
          </p15:clr>
        </p15:guide>
        <p15:guide id="3" orient="horz" pos="2784">
          <p15:clr>
            <a:srgbClr val="FBAE40"/>
          </p15:clr>
        </p15:guide>
        <p15:guide id="4" orient="horz" pos="3408">
          <p15:clr>
            <a:srgbClr val="FBAE40"/>
          </p15:clr>
        </p15:guide>
        <p15:guide id="6" pos="4732">
          <p15:clr>
            <a:srgbClr val="FBAE40"/>
          </p15:clr>
        </p15:guide>
        <p15:guide id="7" pos="5626">
          <p15:clr>
            <a:srgbClr val="FBAE40"/>
          </p15:clr>
        </p15:guide>
        <p15:guide id="8" pos="6520">
          <p15:clr>
            <a:srgbClr val="FBAE40"/>
          </p15:clr>
        </p15:guide>
        <p15:guide id="9" pos="1162">
          <p15:clr>
            <a:srgbClr val="FBAE40"/>
          </p15:clr>
        </p15:guide>
        <p15:guide id="10" pos="2054">
          <p15:clr>
            <a:srgbClr val="FBAE40"/>
          </p15:clr>
        </p15:guide>
        <p15:guide id="11" pos="294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ontent Slide - Top Bar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Tree>
    <p:extLst>
      <p:ext uri="{BB962C8B-B14F-4D97-AF65-F5344CB8AC3E}">
        <p14:creationId xmlns:p14="http://schemas.microsoft.com/office/powerpoint/2010/main" val="20023019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352731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Angled Edge">
    <p:spTree>
      <p:nvGrpSpPr>
        <p:cNvPr id="1" name=""/>
        <p:cNvGrpSpPr/>
        <p:nvPr/>
      </p:nvGrpSpPr>
      <p:grpSpPr>
        <a:xfrm>
          <a:off x="0" y="0"/>
          <a:ext cx="0" cy="0"/>
          <a:chOff x="0" y="0"/>
          <a:chExt cx="0" cy="0"/>
        </a:xfrm>
      </p:grpSpPr>
      <p:sp>
        <p:nvSpPr>
          <p:cNvPr id="8" name="Slice - Solid">
            <a:extLst>
              <a:ext uri="{FF2B5EF4-FFF2-40B4-BE49-F238E27FC236}">
                <a16:creationId xmlns:a16="http://schemas.microsoft.com/office/drawing/2014/main" id="{9CD3D0ED-E4E2-A049-B7B9-763B0D61FF42}"/>
              </a:ext>
            </a:extLst>
          </p:cNvPr>
          <p:cNvSpPr/>
          <p:nvPr userDrawn="1"/>
        </p:nvSpPr>
        <p:spPr>
          <a:xfrm>
            <a:off x="145866" y="0"/>
            <a:ext cx="12046133"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2" name="Title 1"/>
          <p:cNvSpPr>
            <a:spLocks noGrp="1"/>
          </p:cNvSpPr>
          <p:nvPr>
            <p:ph type="title"/>
          </p:nvPr>
        </p:nvSpPr>
        <p:spPr>
          <a:xfrm>
            <a:off x="3029000" y="1000064"/>
            <a:ext cx="8324800" cy="623888"/>
          </a:xfrm>
          <a:prstGeom prst="rect">
            <a:avLst/>
          </a:prstGeom>
        </p:spPr>
        <p:txBody>
          <a:bodyPr/>
          <a:lstStyle>
            <a:lvl1pPr algn="l">
              <a:defRPr sz="3600" b="1">
                <a:solidFill>
                  <a:schemeClr val="bg1"/>
                </a:solidFill>
                <a:latin typeface="Helvetica" panose="020B0604020202020204" pitchFamily="34" charset="0"/>
                <a:cs typeface="Helvetica" panose="020B0604020202020204" pitchFamily="34" charset="0"/>
              </a:defRPr>
            </a:lvl1pPr>
          </a:lstStyle>
          <a:p>
            <a:r>
              <a:rPr lang="en-US" dirty="0"/>
              <a:t>Click to edit Master title style</a:t>
            </a:r>
          </a:p>
        </p:txBody>
      </p:sp>
      <p:sp>
        <p:nvSpPr>
          <p:cNvPr id="5" name="Yellow Bar">
            <a:extLst>
              <a:ext uri="{FF2B5EF4-FFF2-40B4-BE49-F238E27FC236}">
                <a16:creationId xmlns:a16="http://schemas.microsoft.com/office/drawing/2014/main" id="{E51C4DA4-A142-A94A-BC66-DF4ADD1F27BE}"/>
              </a:ext>
            </a:extLst>
          </p:cNvPr>
          <p:cNvSpPr/>
          <p:nvPr userDrawn="1"/>
        </p:nvSpPr>
        <p:spPr>
          <a:xfrm>
            <a:off x="2057400" y="929373"/>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7" name="Content Placeholder 6"/>
          <p:cNvSpPr>
            <a:spLocks noGrp="1"/>
          </p:cNvSpPr>
          <p:nvPr>
            <p:ph sz="quarter" idx="10"/>
          </p:nvPr>
        </p:nvSpPr>
        <p:spPr>
          <a:xfrm>
            <a:off x="3028950" y="2461406"/>
            <a:ext cx="8477250" cy="4267200"/>
          </a:xfrm>
          <a:prstGeom prst="rect">
            <a:avLst/>
          </a:prstGeom>
        </p:spPr>
        <p:txBody>
          <a:bodyPr/>
          <a:lstStyle>
            <a:lvl1pPr marL="0" indent="0">
              <a:lnSpc>
                <a:spcPct val="110000"/>
              </a:lnSpc>
              <a:spcBef>
                <a:spcPts val="1200"/>
              </a:spcBef>
              <a:spcAft>
                <a:spcPts val="1200"/>
              </a:spcAft>
              <a:buNone/>
              <a:defRPr sz="2800">
                <a:solidFill>
                  <a:schemeClr val="accent2"/>
                </a:solidFill>
                <a:latin typeface="Helvetica" panose="020B0604020202020204" pitchFamily="34" charset="0"/>
                <a:cs typeface="Helvetica" panose="020B0604020202020204" pitchFamily="34" charset="0"/>
              </a:defRPr>
            </a:lvl1pPr>
            <a:lvl2pPr marL="914400" indent="-449263">
              <a:lnSpc>
                <a:spcPct val="110000"/>
              </a:lnSpc>
              <a:spcBef>
                <a:spcPts val="600"/>
              </a:spcBef>
              <a:spcAft>
                <a:spcPts val="600"/>
              </a:spcAft>
              <a:buClr>
                <a:schemeClr val="accent1"/>
              </a:buClr>
              <a:buFont typeface="Wingdings 3" panose="05040102010807070707" pitchFamily="18" charset="2"/>
              <a:buChar char="u"/>
              <a:defRPr sz="2400">
                <a:solidFill>
                  <a:schemeClr val="accent2"/>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sp>
        <p:nvSpPr>
          <p:cNvPr id="9" name="Text Placeholder 8"/>
          <p:cNvSpPr>
            <a:spLocks noGrp="1"/>
          </p:cNvSpPr>
          <p:nvPr>
            <p:ph type="body" sz="quarter" idx="11" hasCustomPrompt="1"/>
          </p:nvPr>
        </p:nvSpPr>
        <p:spPr>
          <a:xfrm>
            <a:off x="381000" y="381000"/>
            <a:ext cx="1676400" cy="609600"/>
          </a:xfrm>
          <a:prstGeom prst="rect">
            <a:avLst/>
          </a:prstGeom>
        </p:spPr>
        <p:txBody>
          <a:bodyPr/>
          <a:lstStyle>
            <a:lvl1pPr marL="0" indent="0" algn="ctr">
              <a:buNone/>
              <a:defRPr sz="1600">
                <a:solidFill>
                  <a:srgbClr val="0D2240"/>
                </a:solidFill>
                <a:latin typeface="Helvetica" panose="020B0604020202020204" pitchFamily="34" charset="0"/>
                <a:cs typeface="Helvetica" panose="020B0604020202020204" pitchFamily="34" charset="0"/>
              </a:defRPr>
            </a:lvl1pPr>
            <a:lvl2pPr marL="519099" indent="0">
              <a:buNone/>
              <a:defRPr>
                <a:solidFill>
                  <a:schemeClr val="accent1"/>
                </a:solidFill>
              </a:defRPr>
            </a:lvl2pPr>
            <a:lvl3pPr marL="914377" indent="0">
              <a:buNone/>
              <a:defRPr>
                <a:solidFill>
                  <a:schemeClr val="accent1"/>
                </a:solidFill>
              </a:defRPr>
            </a:lvl3pPr>
            <a:lvl4pPr marL="1371565" indent="0">
              <a:buNone/>
              <a:defRPr>
                <a:solidFill>
                  <a:schemeClr val="accent1"/>
                </a:solidFill>
              </a:defRPr>
            </a:lvl4pPr>
            <a:lvl5pPr marL="1828755" indent="0">
              <a:buNone/>
              <a:defRPr>
                <a:solidFill>
                  <a:schemeClr val="accent1"/>
                </a:solidFill>
              </a:defRPr>
            </a:lvl5pPr>
          </a:lstStyle>
          <a:p>
            <a:pPr lvl="0"/>
            <a:r>
              <a:rPr lang="en-US" dirty="0"/>
              <a:t>Optional Section Heading</a:t>
            </a:r>
          </a:p>
        </p:txBody>
      </p:sp>
    </p:spTree>
    <p:extLst>
      <p:ext uri="{BB962C8B-B14F-4D97-AF65-F5344CB8AC3E}">
        <p14:creationId xmlns:p14="http://schemas.microsoft.com/office/powerpoint/2010/main" val="12752894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D2240"/>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43396DB-1F56-6D4A-BCDC-A5F1B4E3E76F}"/>
              </a:ext>
            </a:extLst>
          </p:cNvPr>
          <p:cNvSpPr>
            <a:spLocks noGrp="1"/>
          </p:cNvSpPr>
          <p:nvPr>
            <p:ph sz="quarter" idx="14"/>
          </p:nvPr>
        </p:nvSpPr>
        <p:spPr>
          <a:xfrm>
            <a:off x="410818"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0FF74E8E-73DC-B94C-AC22-082FD083696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food, drawing&#10;&#10;Description automatically generated">
            <a:extLst>
              <a:ext uri="{FF2B5EF4-FFF2-40B4-BE49-F238E27FC236}">
                <a16:creationId xmlns:a16="http://schemas.microsoft.com/office/drawing/2014/main" id="{A7F0D7D1-1430-0D43-B6B9-B46069553A7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5" name="Group 14">
            <a:extLst>
              <a:ext uri="{FF2B5EF4-FFF2-40B4-BE49-F238E27FC236}">
                <a16:creationId xmlns:a16="http://schemas.microsoft.com/office/drawing/2014/main" id="{41165531-C215-804F-AE12-55E8E3E82EFF}"/>
              </a:ext>
            </a:extLst>
          </p:cNvPr>
          <p:cNvGrpSpPr/>
          <p:nvPr userDrawn="1"/>
        </p:nvGrpSpPr>
        <p:grpSpPr>
          <a:xfrm>
            <a:off x="11273010" y="6416040"/>
            <a:ext cx="125096" cy="365760"/>
            <a:chOff x="9970956" y="6416040"/>
            <a:chExt cx="125096" cy="365760"/>
          </a:xfrm>
        </p:grpSpPr>
        <p:cxnSp>
          <p:nvCxnSpPr>
            <p:cNvPr id="22" name="Straight Connector 21">
              <a:extLst>
                <a:ext uri="{FF2B5EF4-FFF2-40B4-BE49-F238E27FC236}">
                  <a16:creationId xmlns:a16="http://schemas.microsoft.com/office/drawing/2014/main" id="{245DA1B5-E441-0844-B645-78621A908683}"/>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4E11239-27D7-A349-9313-6F72C8353D73}"/>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4" name="Slide Number Placeholder 19">
            <a:extLst>
              <a:ext uri="{FF2B5EF4-FFF2-40B4-BE49-F238E27FC236}">
                <a16:creationId xmlns:a16="http://schemas.microsoft.com/office/drawing/2014/main" id="{FFB1BE5A-FAB0-9A45-A856-0089E4ECC20C}"/>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
        <p:nvSpPr>
          <p:cNvPr id="25" name="Title 1">
            <a:extLst>
              <a:ext uri="{FF2B5EF4-FFF2-40B4-BE49-F238E27FC236}">
                <a16:creationId xmlns:a16="http://schemas.microsoft.com/office/drawing/2014/main" id="{0B15404F-B2E8-0C49-ADDD-0D23A833D502}"/>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681745080"/>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chemeClr val="accent1"/>
        </a:solidFill>
        <a:effectLst/>
      </p:bgPr>
    </p:bg>
    <p:spTree>
      <p:nvGrpSpPr>
        <p:cNvPr id="1" name=""/>
        <p:cNvGrpSpPr/>
        <p:nvPr/>
      </p:nvGrpSpPr>
      <p:grpSpPr>
        <a:xfrm>
          <a:off x="0" y="0"/>
          <a:ext cx="0" cy="0"/>
          <a:chOff x="0" y="0"/>
          <a:chExt cx="0" cy="0"/>
        </a:xfrm>
      </p:grpSpPr>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3801889314"/>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16757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chemeClr val="accent1"/>
        </a:solidFill>
        <a:effectLst/>
      </p:bgPr>
    </p:bg>
    <p:spTree>
      <p:nvGrpSpPr>
        <p:cNvPr id="1" name=""/>
        <p:cNvGrpSpPr/>
        <p:nvPr/>
      </p:nvGrpSpPr>
      <p:grpSpPr>
        <a:xfrm>
          <a:off x="0" y="0"/>
          <a:ext cx="0" cy="0"/>
          <a:chOff x="0" y="0"/>
          <a:chExt cx="0" cy="0"/>
        </a:xfrm>
      </p:grpSpPr>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29893349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Blank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55377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10233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3069230"/>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6" name="Gold Bar">
            <a:extLst>
              <a:ext uri="{FF2B5EF4-FFF2-40B4-BE49-F238E27FC236}">
                <a16:creationId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spTree>
    <p:extLst>
      <p:ext uri="{BB962C8B-B14F-4D97-AF65-F5344CB8AC3E}">
        <p14:creationId xmlns:p14="http://schemas.microsoft.com/office/powerpoint/2010/main" val="1642763932"/>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2E31B-AFCA-3A49-8D31-32F81BFC45DB}"/>
              </a:ext>
            </a:extLst>
          </p:cNvPr>
          <p:cNvSpPr>
            <a:spLocks noGrp="1"/>
          </p:cNvSpPr>
          <p:nvPr>
            <p:ph type="ctrTitle" hasCustomPrompt="1"/>
          </p:nvPr>
        </p:nvSpPr>
        <p:spPr>
          <a:xfrm>
            <a:off x="6096000" y="3995928"/>
            <a:ext cx="5672138" cy="1152144"/>
          </a:xfrm>
        </p:spPr>
        <p:txBody>
          <a:bodyPr anchor="t"/>
          <a:lstStyle>
            <a:lvl1pPr algn="ctr">
              <a:lnSpc>
                <a:spcPct val="130000"/>
              </a:lnSpc>
              <a:defRPr sz="1800" cap="all" spc="1000" baseline="0">
                <a:solidFill>
                  <a:schemeClr val="tx1"/>
                </a:solidFill>
              </a:defRPr>
            </a:lvl1pPr>
          </a:lstStyle>
          <a:p>
            <a:r>
              <a:rPr lang="en-US" dirty="0"/>
              <a:t>Click to Enter presentation title</a:t>
            </a:r>
          </a:p>
        </p:txBody>
      </p:sp>
      <p:sp>
        <p:nvSpPr>
          <p:cNvPr id="3" name="Subtitle 2">
            <a:extLst>
              <a:ext uri="{FF2B5EF4-FFF2-40B4-BE49-F238E27FC236}">
                <a16:creationId xmlns:a16="http://schemas.microsoft.com/office/drawing/2014/main" id="{261398FE-631C-5040-A2CF-79C7C0A90087}"/>
              </a:ext>
            </a:extLst>
          </p:cNvPr>
          <p:cNvSpPr>
            <a:spLocks noGrp="1"/>
          </p:cNvSpPr>
          <p:nvPr>
            <p:ph type="subTitle" idx="1" hasCustomPrompt="1"/>
          </p:nvPr>
        </p:nvSpPr>
        <p:spPr>
          <a:xfrm>
            <a:off x="6095999" y="5586983"/>
            <a:ext cx="5672137" cy="800369"/>
          </a:xfrm>
        </p:spPr>
        <p:txBody>
          <a:bodyPr anchor="t"/>
          <a:lstStyle>
            <a:lvl1pPr marL="0" indent="0" algn="ctr">
              <a:spcBef>
                <a:spcPts val="0"/>
              </a:spcBef>
              <a:spcAft>
                <a:spcPts val="1800"/>
              </a:spcAft>
              <a:buNone/>
              <a:defRPr sz="1400" cap="all" spc="10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Enter date and location(10pt type and 5pt character spacing</a:t>
            </a:r>
          </a:p>
        </p:txBody>
      </p:sp>
    </p:spTree>
    <p:extLst>
      <p:ext uri="{BB962C8B-B14F-4D97-AF65-F5344CB8AC3E}">
        <p14:creationId xmlns:p14="http://schemas.microsoft.com/office/powerpoint/2010/main" val="4236561729"/>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1319505585"/>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radient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E290E0-8CE6-F24F-9F6F-55AEF23BA2BC}"/>
              </a:ext>
            </a:extLst>
          </p:cNvPr>
          <p:cNvSpPr/>
          <p:nvPr userDrawn="1"/>
        </p:nvSpPr>
        <p:spPr>
          <a:xfrm>
            <a:off x="0" y="0"/>
            <a:ext cx="12217791" cy="6858000"/>
          </a:xfrm>
          <a:prstGeom prst="rect">
            <a:avLst/>
          </a:prstGeom>
          <a:gradFill flip="none" rotWithShape="1">
            <a:gsLst>
              <a:gs pos="0">
                <a:srgbClr val="000238"/>
              </a:gs>
              <a:gs pos="100000">
                <a:srgbClr val="3F3F54"/>
              </a:gs>
            </a:gsLst>
            <a:lin ang="34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Open Sans Light"/>
            </a:endParaRPr>
          </a:p>
        </p:txBody>
      </p:sp>
    </p:spTree>
    <p:extLst>
      <p:ext uri="{BB962C8B-B14F-4D97-AF65-F5344CB8AC3E}">
        <p14:creationId xmlns:p14="http://schemas.microsoft.com/office/powerpoint/2010/main" val="6872545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892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_Left 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sz="1800">
              <a:solidFill>
                <a:schemeClr val="lt1">
                  <a:alpha val="44000"/>
                </a:schemeClr>
              </a:solidFill>
            </a:endParaRPr>
          </a:p>
        </p:txBody>
      </p:sp>
      <p:sp>
        <p:nvSpPr>
          <p:cNvPr id="6" name="Gold Bar">
            <a:extLst>
              <a:ext uri="{FF2B5EF4-FFF2-40B4-BE49-F238E27FC236}">
                <a16:creationId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sz="180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2000" y="3206480"/>
            <a:ext cx="6209629" cy="445043"/>
          </a:xfrm>
          <a:prstGeom prst="rect">
            <a:avLst/>
          </a:prstGeom>
        </p:spPr>
        <p:txBody>
          <a:bodyPr anchor="ctr"/>
          <a:lstStyle>
            <a:lvl1pPr marL="0" indent="0" algn="l">
              <a:buNone/>
              <a:defRPr sz="27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2475">
                <a:solidFill>
                  <a:schemeClr val="bg1"/>
                </a:solidFill>
              </a:defRPr>
            </a:lvl1pPr>
          </a:lstStyle>
          <a:p>
            <a:pPr lvl="0"/>
            <a:r>
              <a:rPr lang="en-US" dirty="0"/>
              <a:t>Insert subhead</a:t>
            </a:r>
          </a:p>
        </p:txBody>
      </p:sp>
    </p:spTree>
    <p:extLst>
      <p:ext uri="{BB962C8B-B14F-4D97-AF65-F5344CB8AC3E}">
        <p14:creationId xmlns:p14="http://schemas.microsoft.com/office/powerpoint/2010/main" val="2179575249"/>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6" y="3206480"/>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Tree>
    <p:extLst>
      <p:ext uri="{BB962C8B-B14F-4D97-AF65-F5344CB8AC3E}">
        <p14:creationId xmlns:p14="http://schemas.microsoft.com/office/powerpoint/2010/main" val="3958987329"/>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Gradient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E290E0-8CE6-F24F-9F6F-55AEF23BA2BC}"/>
              </a:ext>
            </a:extLst>
          </p:cNvPr>
          <p:cNvSpPr/>
          <p:nvPr userDrawn="1"/>
        </p:nvSpPr>
        <p:spPr>
          <a:xfrm>
            <a:off x="2" y="0"/>
            <a:ext cx="12217791" cy="6858000"/>
          </a:xfrm>
          <a:prstGeom prst="rect">
            <a:avLst/>
          </a:prstGeom>
          <a:gradFill flip="none" rotWithShape="1">
            <a:gsLst>
              <a:gs pos="0">
                <a:srgbClr val="000238"/>
              </a:gs>
              <a:gs pos="100000">
                <a:srgbClr val="3F3F54"/>
              </a:gs>
            </a:gsLst>
            <a:lin ang="34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Open Sans Light"/>
            </a:endParaRPr>
          </a:p>
        </p:txBody>
      </p:sp>
    </p:spTree>
    <p:extLst>
      <p:ext uri="{BB962C8B-B14F-4D97-AF65-F5344CB8AC3E}">
        <p14:creationId xmlns:p14="http://schemas.microsoft.com/office/powerpoint/2010/main" val="35660984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1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1109035879"/>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bg1"/>
                </a:solidFill>
              </a:rPr>
              <a:pPr algn="r" eaLnBrk="0" hangingPunct="0">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540330876"/>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2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sz="1800"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20038"/>
            <a:ext cx="3302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a:t>
            </a:fld>
            <a:endParaRPr lang="en-US" sz="75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6" y="3191240"/>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2"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sz="1800">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990851" y="4361279"/>
            <a:ext cx="6210300" cy="1524000"/>
          </a:xfrm>
          <a:prstGeom prst="rect">
            <a:avLst/>
          </a:prstGeom>
        </p:spPr>
        <p:txBody>
          <a:bodyPr/>
          <a:lstStyle>
            <a:lvl1pPr>
              <a:defRPr sz="1500">
                <a:solidFill>
                  <a:schemeClr val="bg1"/>
                </a:solidFill>
              </a:defRPr>
            </a:lvl1pPr>
            <a:lvl2pPr marL="389324" indent="0">
              <a:buNone/>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2554542130"/>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2E31B-AFCA-3A49-8D31-32F81BFC45DB}"/>
              </a:ext>
            </a:extLst>
          </p:cNvPr>
          <p:cNvSpPr>
            <a:spLocks noGrp="1"/>
          </p:cNvSpPr>
          <p:nvPr>
            <p:ph type="ctrTitle"/>
          </p:nvPr>
        </p:nvSpPr>
        <p:spPr>
          <a:xfrm>
            <a:off x="430213" y="478466"/>
            <a:ext cx="5665787" cy="2671762"/>
          </a:xfrm>
        </p:spPr>
        <p:txBody>
          <a:bodyPr anchor="t"/>
          <a:lstStyle>
            <a:lvl1pPr algn="l">
              <a:lnSpc>
                <a:spcPct val="80000"/>
              </a:lnSpc>
              <a:defRPr sz="6600" cap="none" spc="0" baseline="0">
                <a:solidFill>
                  <a:schemeClr val="tx1"/>
                </a:solidFill>
              </a:defRPr>
            </a:lvl1pPr>
          </a:lstStyle>
          <a:p>
            <a:r>
              <a:rPr lang="en-US" dirty="0"/>
              <a:t>Click to edit Master title style</a:t>
            </a:r>
          </a:p>
        </p:txBody>
      </p:sp>
      <p:sp>
        <p:nvSpPr>
          <p:cNvPr id="3" name="Slide Number Placeholder 5">
            <a:extLst>
              <a:ext uri="{FF2B5EF4-FFF2-40B4-BE49-F238E27FC236}">
                <a16:creationId xmlns:a16="http://schemas.microsoft.com/office/drawing/2014/main" id="{4E427316-ABD4-B143-BFFB-9E13D16F7E5E}"/>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bg2"/>
                </a:solidFill>
              </a:defRPr>
            </a:lvl1pPr>
          </a:lstStyle>
          <a:p>
            <a:fld id="{08B32DCC-C169-6242-A663-729B7647A34C}" type="slidenum">
              <a:rPr lang="en-US" smtClean="0"/>
              <a:pPr/>
              <a:t>‹#›</a:t>
            </a:fld>
            <a:endParaRPr lang="en-US" dirty="0"/>
          </a:p>
        </p:txBody>
      </p:sp>
    </p:spTree>
    <p:extLst>
      <p:ext uri="{BB962C8B-B14F-4D97-AF65-F5344CB8AC3E}">
        <p14:creationId xmlns:p14="http://schemas.microsoft.com/office/powerpoint/2010/main" val="1603316372"/>
      </p:ext>
    </p:extLst>
  </p:cSld>
  <p:clrMapOvr>
    <a:masterClrMapping/>
  </p:clrMapOvr>
  <p:extLst>
    <p:ext uri="{DCECCB84-F9BA-43D5-87BE-67443E8EF086}">
      <p15:sldGuideLst xmlns:p15="http://schemas.microsoft.com/office/powerpoint/2012/main">
        <p15:guide id="1" pos="3840">
          <p15:clr>
            <a:srgbClr val="FBAE40"/>
          </p15:clr>
        </p15:guide>
        <p15:guide id="2" orient="horz" pos="2664">
          <p15:clr>
            <a:srgbClr val="FBAE40"/>
          </p15:clr>
        </p15:guide>
        <p15:guide id="3" orient="horz" pos="328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ertical Left Bar Layou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33B861-15DD-C049-9B3E-714B1EF8BA31}"/>
              </a:ext>
            </a:extLst>
          </p:cNvPr>
          <p:cNvSpPr>
            <a:spLocks noGrp="1"/>
          </p:cNvSpPr>
          <p:nvPr>
            <p:ph idx="1" hasCustomPrompt="1"/>
          </p:nvPr>
        </p:nvSpPr>
        <p:spPr>
          <a:xfrm>
            <a:off x="6534150" y="1714500"/>
            <a:ext cx="5233988" cy="2903540"/>
          </a:xfrm>
        </p:spPr>
        <p:txBody>
          <a:bodyPr lIns="0" tIns="0" rIns="0" bIns="0">
            <a:noAutofit/>
          </a:bodyPr>
          <a:lstStyle>
            <a:lvl1pPr marL="0" indent="0" algn="l">
              <a:spcAft>
                <a:spcPts val="0"/>
              </a:spcAft>
              <a:buNone/>
              <a:defRPr sz="2600" b="1">
                <a:solidFill>
                  <a:schemeClr val="tx1"/>
                </a:solidFill>
              </a:defRPr>
            </a:lvl1pPr>
            <a:lvl2pPr marL="0" indent="0" algn="l">
              <a:spcAft>
                <a:spcPts val="1000"/>
              </a:spcAft>
              <a:buNone/>
              <a:defRPr sz="6600" b="1">
                <a:solidFill>
                  <a:schemeClr val="tx1"/>
                </a:solidFill>
              </a:defRPr>
            </a:lvl2pPr>
            <a:lvl3pPr marL="0" indent="0">
              <a:spcAft>
                <a:spcPts val="1200"/>
              </a:spcAft>
              <a:buSzPct val="115000"/>
              <a:buFontTx/>
              <a:buNone/>
              <a:defRPr sz="2000">
                <a:solidFill>
                  <a:schemeClr val="tx1"/>
                </a:solidFill>
              </a:defRPr>
            </a:lvl3pPr>
            <a:lvl4pPr marL="342900" indent="-342900" algn="l">
              <a:spcAft>
                <a:spcPts val="1200"/>
              </a:spcAft>
              <a:buSzPct val="115000"/>
              <a:buFontTx/>
              <a:buBlip>
                <a:blip r:embed="rId2"/>
              </a:buBlip>
              <a:tabLst/>
              <a:defRPr sz="2000">
                <a:solidFill>
                  <a:schemeClr val="tx1"/>
                </a:solidFill>
              </a:defRPr>
            </a:lvl4pPr>
            <a:lvl5pPr marL="0" indent="0" algn="l">
              <a:buSzPct val="90000"/>
              <a:buFont typeface="Wingdings" pitchFamily="2" charset="2"/>
              <a:buNone/>
              <a:tabLst/>
              <a:defRPr sz="1400">
                <a:solidFill>
                  <a:schemeClr val="tx1"/>
                </a:solidFill>
              </a:defRPr>
            </a:lvl5pPr>
          </a:lstStyle>
          <a:p>
            <a:pPr lvl="0"/>
            <a:r>
              <a:rPr lang="en-US" dirty="0"/>
              <a:t>First Level Indent</a:t>
            </a:r>
          </a:p>
          <a:p>
            <a:pPr lvl="1"/>
            <a:r>
              <a:rPr lang="en-US" dirty="0"/>
              <a:t>2nd Level #s</a:t>
            </a:r>
          </a:p>
          <a:p>
            <a:pPr lvl="2"/>
            <a:r>
              <a:rPr lang="en-US" dirty="0"/>
              <a:t>Third level</a:t>
            </a:r>
          </a:p>
          <a:p>
            <a:pPr lvl="3"/>
            <a:r>
              <a:rPr lang="en-US" dirty="0"/>
              <a:t>Fourth level</a:t>
            </a:r>
          </a:p>
          <a:p>
            <a:pPr lvl="4"/>
            <a:r>
              <a:rPr lang="en-US" dirty="0"/>
              <a:t>Fifth level</a:t>
            </a:r>
          </a:p>
        </p:txBody>
      </p:sp>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430213" y="6300784"/>
            <a:ext cx="4040187" cy="319405"/>
          </a:xfrm>
          <a:prstGeom prst="rect">
            <a:avLst/>
          </a:prstGeom>
        </p:spPr>
        <p:txBody>
          <a:bodyPr vert="horz" lIns="0" tIns="0" rIns="0" bIns="0" rtlCol="0" anchor="ctr"/>
          <a:lstStyle>
            <a:lvl1pPr algn="l">
              <a:defRPr sz="1000">
                <a:solidFill>
                  <a:schemeClr val="tx1"/>
                </a:solidFill>
              </a:defRPr>
            </a:lvl1pPr>
          </a:lstStyle>
          <a:p>
            <a:endParaRPr lang="en-US" dirty="0"/>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tx2">
                    <a:lumMod val="60000"/>
                    <a:lumOff val="40000"/>
                  </a:schemeClr>
                </a:solidFill>
              </a:defRPr>
            </a:lvl1pPr>
          </a:lstStyle>
          <a:p>
            <a:fld id="{08B32DCC-C169-6242-A663-729B7647A34C}" type="slidenum">
              <a:rPr lang="en-US" smtClean="0"/>
              <a:pPr/>
              <a:t>‹#›</a:t>
            </a:fld>
            <a:endParaRPr lang="en-US" dirty="0"/>
          </a:p>
        </p:txBody>
      </p:sp>
      <p:sp>
        <p:nvSpPr>
          <p:cNvPr id="2" name="Title 1">
            <a:extLst>
              <a:ext uri="{FF2B5EF4-FFF2-40B4-BE49-F238E27FC236}">
                <a16:creationId xmlns:a16="http://schemas.microsoft.com/office/drawing/2014/main" id="{6BE2E39A-C010-D042-AA8F-65A211F5C682}"/>
              </a:ext>
            </a:extLst>
          </p:cNvPr>
          <p:cNvSpPr>
            <a:spLocks noGrp="1"/>
          </p:cNvSpPr>
          <p:nvPr>
            <p:ph type="title"/>
          </p:nvPr>
        </p:nvSpPr>
        <p:spPr>
          <a:xfrm>
            <a:off x="1837944" y="1714499"/>
            <a:ext cx="2813431" cy="998413"/>
          </a:xfrm>
        </p:spPr>
        <p:txBody>
          <a:bodyPr lIns="0" tIns="0" rIns="182880" bIns="0" anchor="t">
            <a:noAutofit/>
          </a:bodyPr>
          <a:lstStyle>
            <a:lvl1pPr algn="r">
              <a:lnSpc>
                <a:spcPct val="130000"/>
              </a:lnSpc>
              <a:defRPr sz="1800" cap="all" spc="700" baseline="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65912193"/>
      </p:ext>
    </p:extLst>
  </p:cSld>
  <p:clrMapOvr>
    <a:masterClrMapping/>
  </p:clrMapOvr>
  <p:extLst>
    <p:ext uri="{DCECCB84-F9BA-43D5-87BE-67443E8EF086}">
      <p15:sldGuideLst xmlns:p15="http://schemas.microsoft.com/office/powerpoint/2012/main">
        <p15:guide id="1" pos="4116">
          <p15:clr>
            <a:srgbClr val="FBAE40"/>
          </p15:clr>
        </p15:guide>
        <p15:guide id="2" pos="2930">
          <p15:clr>
            <a:srgbClr val="FBAE40"/>
          </p15:clr>
        </p15:guide>
        <p15:guide id="3" pos="5304">
          <p15:clr>
            <a:srgbClr val="FBAE40"/>
          </p15:clr>
        </p15:guide>
        <p15:guide id="4" pos="6490">
          <p15:clr>
            <a:srgbClr val="FBAE40"/>
          </p15:clr>
        </p15:guide>
        <p15:guide id="5" orient="horz" pos="2160">
          <p15:clr>
            <a:srgbClr val="FBAE40"/>
          </p15:clr>
        </p15:guide>
        <p15:guide id="6" orient="horz" pos="3240">
          <p15:clr>
            <a:srgbClr val="FBAE40"/>
          </p15:clr>
        </p15:guide>
        <p15:guide id="7" orient="horz" pos="10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Generic Layout Dark">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2E39A-C010-D042-AA8F-65A211F5C682}"/>
              </a:ext>
            </a:extLst>
          </p:cNvPr>
          <p:cNvSpPr>
            <a:spLocks noGrp="1"/>
          </p:cNvSpPr>
          <p:nvPr>
            <p:ph type="title"/>
          </p:nvPr>
        </p:nvSpPr>
        <p:spPr>
          <a:xfrm>
            <a:off x="430213" y="416560"/>
            <a:ext cx="11331574" cy="914400"/>
          </a:xfrm>
        </p:spPr>
        <p:txBody>
          <a:bodyPr lIns="0" tIns="0" rIns="0" bIns="0" anchor="t">
            <a:noAutofit/>
          </a:bodyPr>
          <a:lstStyle>
            <a:lvl1pPr>
              <a:lnSpc>
                <a:spcPct val="110000"/>
              </a:lnSpc>
              <a:defRPr sz="1800" cap="all" spc="700" baseline="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6733B861-15DD-C049-9B3E-714B1EF8BA31}"/>
              </a:ext>
            </a:extLst>
          </p:cNvPr>
          <p:cNvSpPr>
            <a:spLocks noGrp="1"/>
          </p:cNvSpPr>
          <p:nvPr>
            <p:ph idx="1"/>
          </p:nvPr>
        </p:nvSpPr>
        <p:spPr>
          <a:noFill/>
        </p:spPr>
        <p:txBody>
          <a:bodyPr lIns="0" tIns="0" rIns="0" bIns="0">
            <a:noAutofit/>
          </a:bodyPr>
          <a:lstStyle>
            <a:lvl1pPr marL="0" indent="0">
              <a:buNone/>
              <a:defRPr sz="2600" b="1">
                <a:solidFill>
                  <a:schemeClr val="bg1"/>
                </a:solidFill>
              </a:defRPr>
            </a:lvl1pPr>
            <a:lvl2pPr marL="0" indent="0">
              <a:spcAft>
                <a:spcPts val="600"/>
              </a:spcAft>
              <a:buNone/>
              <a:defRPr sz="6600" b="1">
                <a:solidFill>
                  <a:schemeClr val="bg1"/>
                </a:solidFill>
              </a:defRPr>
            </a:lvl2pPr>
            <a:lvl3pPr marL="0" indent="0">
              <a:spcAft>
                <a:spcPts val="600"/>
              </a:spcAft>
              <a:buSzPct val="115000"/>
              <a:buFont typeface="Arial" panose="020B0604020202020204" pitchFamily="34" charset="0"/>
              <a:buNone/>
              <a:defRPr sz="2000">
                <a:solidFill>
                  <a:schemeClr val="bg1"/>
                </a:solidFill>
              </a:defRPr>
            </a:lvl3pPr>
            <a:lvl4pPr marL="342900" indent="-342900">
              <a:spcAft>
                <a:spcPts val="600"/>
              </a:spcAft>
              <a:buFontTx/>
              <a:buBlip>
                <a:blip r:embed="rId2"/>
              </a:buBlip>
              <a:tabLst/>
              <a:defRPr sz="2000">
                <a:solidFill>
                  <a:schemeClr val="bg1"/>
                </a:solidFill>
              </a:defRPr>
            </a:lvl4pPr>
            <a:lvl5pPr marL="0" indent="0" algn="l">
              <a:spcAft>
                <a:spcPts val="600"/>
              </a:spcAft>
              <a:buSzPct val="90000"/>
              <a:buFont typeface="Wingdings" pitchFamily="2" charset="2"/>
              <a:buNone/>
              <a:tabLst/>
              <a:defRPr sz="1400">
                <a:solidFill>
                  <a:schemeClr val="bg1"/>
                </a:solidFill>
              </a:defRPr>
            </a:lvl5pPr>
          </a:lstStyle>
          <a:p>
            <a:pPr lvl="0"/>
            <a:r>
              <a:rPr lang="en-US" dirty="0"/>
              <a:t>Click to edit Master text styles</a:t>
            </a:r>
          </a:p>
          <a:p>
            <a:pPr lvl="1"/>
            <a:r>
              <a:rPr lang="en-US" dirty="0"/>
              <a:t>Second level #s</a:t>
            </a:r>
          </a:p>
          <a:p>
            <a:pPr lvl="2"/>
            <a:r>
              <a:rPr lang="en-US" dirty="0"/>
              <a:t>Third level</a:t>
            </a:r>
          </a:p>
          <a:p>
            <a:pPr lvl="3"/>
            <a:r>
              <a:rPr lang="en-US" dirty="0"/>
              <a:t>Fourth level</a:t>
            </a:r>
          </a:p>
          <a:p>
            <a:pPr lvl="4"/>
            <a:r>
              <a:rPr lang="en-US" dirty="0"/>
              <a:t>Fifth level</a:t>
            </a:r>
          </a:p>
        </p:txBody>
      </p:sp>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tx1">
                    <a:tint val="75000"/>
                  </a:schemeClr>
                </a:solidFill>
              </a:defRPr>
            </a:lvl1pPr>
          </a:lstStyle>
          <a:p>
            <a:endParaRPr lang="en-US" dirty="0"/>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tx2">
                    <a:lumMod val="60000"/>
                    <a:lumOff val="40000"/>
                  </a:schemeClr>
                </a:solidFill>
              </a:defRPr>
            </a:lvl1pPr>
          </a:lstStyle>
          <a:p>
            <a:fld id="{08B32DCC-C169-6242-A663-729B7647A34C}" type="slidenum">
              <a:rPr lang="en-US" smtClean="0"/>
              <a:pPr/>
              <a:t>‹#›</a:t>
            </a:fld>
            <a:endParaRPr lang="en-US" dirty="0"/>
          </a:p>
        </p:txBody>
      </p:sp>
    </p:spTree>
    <p:extLst>
      <p:ext uri="{BB962C8B-B14F-4D97-AF65-F5344CB8AC3E}">
        <p14:creationId xmlns:p14="http://schemas.microsoft.com/office/powerpoint/2010/main" val="2159453449"/>
      </p:ext>
    </p:extLst>
  </p:cSld>
  <p:clrMapOvr>
    <a:masterClrMapping/>
  </p:clrMapOvr>
  <p:extLst>
    <p:ext uri="{DCECCB84-F9BA-43D5-87BE-67443E8EF086}">
      <p15:sldGuideLst xmlns:p15="http://schemas.microsoft.com/office/powerpoint/2012/main">
        <p15:guide id="1" orient="horz" pos="912">
          <p15:clr>
            <a:srgbClr val="FBAE40"/>
          </p15:clr>
        </p15:guide>
        <p15:guide id="2" orient="horz" pos="1536">
          <p15:clr>
            <a:srgbClr val="FBAE40"/>
          </p15:clr>
        </p15:guide>
        <p15:guide id="3" orient="horz" pos="2784">
          <p15:clr>
            <a:srgbClr val="FBAE40"/>
          </p15:clr>
        </p15:guide>
        <p15:guide id="4" orient="horz" pos="3408">
          <p15:clr>
            <a:srgbClr val="FBAE40"/>
          </p15:clr>
        </p15:guide>
        <p15:guide id="6" pos="4732">
          <p15:clr>
            <a:srgbClr val="FBAE40"/>
          </p15:clr>
        </p15:guide>
        <p15:guide id="7" pos="5626">
          <p15:clr>
            <a:srgbClr val="FBAE40"/>
          </p15:clr>
        </p15:guide>
        <p15:guide id="8" pos="6520">
          <p15:clr>
            <a:srgbClr val="FBAE40"/>
          </p15:clr>
        </p15:guide>
        <p15:guide id="9" pos="1162">
          <p15:clr>
            <a:srgbClr val="FBAE40"/>
          </p15:clr>
        </p15:guide>
        <p15:guide id="10" pos="2054">
          <p15:clr>
            <a:srgbClr val="FBAE40"/>
          </p15:clr>
        </p15:guide>
        <p15:guide id="11" pos="294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CIF Blank">
    <p:bg>
      <p:bgPr>
        <a:solidFill>
          <a:schemeClr val="bg1"/>
        </a:solidFill>
        <a:effectLst/>
      </p:bgPr>
    </p:bg>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accent1"/>
                </a:solidFill>
              </a:defRPr>
            </a:lvl1pPr>
          </a:lstStyle>
          <a:p>
            <a:endParaRPr lang="en-US" dirty="0"/>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tx2">
                    <a:lumMod val="60000"/>
                    <a:lumOff val="40000"/>
                  </a:schemeClr>
                </a:solidFill>
              </a:defRPr>
            </a:lvl1pPr>
          </a:lstStyle>
          <a:p>
            <a:fld id="{08B32DCC-C169-6242-A663-729B7647A34C}" type="slidenum">
              <a:rPr lang="en-US" smtClean="0"/>
              <a:pPr/>
              <a:t>‹#›</a:t>
            </a:fld>
            <a:endParaRPr lang="en-US" dirty="0"/>
          </a:p>
        </p:txBody>
      </p:sp>
    </p:spTree>
    <p:extLst>
      <p:ext uri="{BB962C8B-B14F-4D97-AF65-F5344CB8AC3E}">
        <p14:creationId xmlns:p14="http://schemas.microsoft.com/office/powerpoint/2010/main" val="544047872"/>
      </p:ext>
    </p:extLst>
  </p:cSld>
  <p:clrMapOvr>
    <a:masterClrMapping/>
  </p:clrMapOvr>
  <p:extLst>
    <p:ext uri="{DCECCB84-F9BA-43D5-87BE-67443E8EF086}">
      <p15:sldGuideLst xmlns:p15="http://schemas.microsoft.com/office/powerpoint/2012/main">
        <p15:guide id="1" orient="horz" pos="912">
          <p15:clr>
            <a:srgbClr val="FBAE40"/>
          </p15:clr>
        </p15:guide>
        <p15:guide id="2" orient="horz" pos="1536">
          <p15:clr>
            <a:srgbClr val="FBAE40"/>
          </p15:clr>
        </p15:guide>
        <p15:guide id="3" orient="horz" pos="2784">
          <p15:clr>
            <a:srgbClr val="FBAE40"/>
          </p15:clr>
        </p15:guide>
        <p15:guide id="4" orient="horz" pos="3408">
          <p15:clr>
            <a:srgbClr val="FBAE40"/>
          </p15:clr>
        </p15:guide>
        <p15:guide id="6" pos="4732">
          <p15:clr>
            <a:srgbClr val="FBAE40"/>
          </p15:clr>
        </p15:guide>
        <p15:guide id="7" pos="5626">
          <p15:clr>
            <a:srgbClr val="FBAE40"/>
          </p15:clr>
        </p15:guide>
        <p15:guide id="8" pos="6520">
          <p15:clr>
            <a:srgbClr val="FBAE40"/>
          </p15:clr>
        </p15:guide>
        <p15:guide id="9" pos="1162">
          <p15:clr>
            <a:srgbClr val="FBAE40"/>
          </p15:clr>
        </p15:guide>
        <p15:guide id="10" pos="2054">
          <p15:clr>
            <a:srgbClr val="FBAE40"/>
          </p15:clr>
        </p15:guide>
        <p15:guide id="11" pos="294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Blank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4320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33408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FCBE9B-B053-4247-9135-508EDFC7762E}"/>
              </a:ext>
            </a:extLst>
          </p:cNvPr>
          <p:cNvSpPr>
            <a:spLocks noGrp="1"/>
          </p:cNvSpPr>
          <p:nvPr>
            <p:ph type="title"/>
          </p:nvPr>
        </p:nvSpPr>
        <p:spPr>
          <a:xfrm>
            <a:off x="430213" y="375921"/>
            <a:ext cx="11337925" cy="603503"/>
          </a:xfrm>
          <a:prstGeom prst="rect">
            <a:avLst/>
          </a:prstGeom>
        </p:spPr>
        <p:txBody>
          <a:bodyPr vert="horz" lIns="0" tIns="0" rIns="0" bIns="0" rtlCol="0" anchor="t">
            <a:noAutofit/>
          </a:bodyPr>
          <a:lstStyle/>
          <a:p>
            <a:r>
              <a:rPr lang="en-US" dirty="0"/>
              <a:t>Click to edit Master title style</a:t>
            </a:r>
          </a:p>
        </p:txBody>
      </p:sp>
      <p:sp>
        <p:nvSpPr>
          <p:cNvPr id="3" name="Text Placeholder 2">
            <a:extLst>
              <a:ext uri="{FF2B5EF4-FFF2-40B4-BE49-F238E27FC236}">
                <a16:creationId xmlns:a16="http://schemas.microsoft.com/office/drawing/2014/main" id="{2C7A8757-FD40-A348-8CED-87C9C197CB4C}"/>
              </a:ext>
            </a:extLst>
          </p:cNvPr>
          <p:cNvSpPr>
            <a:spLocks noGrp="1"/>
          </p:cNvSpPr>
          <p:nvPr>
            <p:ph type="body" idx="1"/>
          </p:nvPr>
        </p:nvSpPr>
        <p:spPr>
          <a:xfrm>
            <a:off x="430213" y="1447800"/>
            <a:ext cx="11337925" cy="4879846"/>
          </a:xfrm>
          <a:prstGeom prst="rect">
            <a:avLst/>
          </a:prstGeom>
        </p:spPr>
        <p:txBody>
          <a:bodyPr vert="horz" lIns="0" tIns="0" rIns="0" bIns="0" rtlCol="0">
            <a:noAutofit/>
          </a:bodyPr>
          <a:lstStyle/>
          <a:p>
            <a:pPr lvl="0"/>
            <a:r>
              <a:rPr lang="en-US" dirty="0"/>
              <a:t>Click to edit Master text styles</a:t>
            </a:r>
          </a:p>
          <a:p>
            <a:pPr lvl="2"/>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A8E106D3-85BB-4F45-82F7-1B63EA31B7D1}"/>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9D1B5F44-B557-3941-A253-880F885761D2}"/>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tx2">
                    <a:lumMod val="60000"/>
                    <a:lumOff val="40000"/>
                  </a:schemeClr>
                </a:solidFill>
              </a:defRPr>
            </a:lvl1pPr>
          </a:lstStyle>
          <a:p>
            <a:fld id="{08B32DCC-C169-6242-A663-729B7647A34C}" type="slidenum">
              <a:rPr lang="en-US" smtClean="0"/>
              <a:pPr/>
              <a:t>‹#›</a:t>
            </a:fld>
            <a:endParaRPr lang="en-US" dirty="0"/>
          </a:p>
        </p:txBody>
      </p:sp>
    </p:spTree>
    <p:extLst>
      <p:ext uri="{BB962C8B-B14F-4D97-AF65-F5344CB8AC3E}">
        <p14:creationId xmlns:p14="http://schemas.microsoft.com/office/powerpoint/2010/main" val="33028421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hdr="0" ftr="0" dt="0"/>
  <p:txStyles>
    <p:titleStyle>
      <a:lvl1pPr algn="l" defTabSz="914400" rtl="0" eaLnBrk="1" latinLnBrk="0" hangingPunct="1">
        <a:lnSpc>
          <a:spcPct val="130000"/>
        </a:lnSpc>
        <a:spcBef>
          <a:spcPct val="0"/>
        </a:spcBef>
        <a:buNone/>
        <a:defRPr sz="1800" kern="1200" cap="all" spc="1000" baseline="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spcAft>
          <a:spcPts val="600"/>
        </a:spcAft>
        <a:buFont typeface="Arial" panose="020B0604020202020204" pitchFamily="34" charset="0"/>
        <a:buNone/>
        <a:defRPr sz="2400" kern="1200">
          <a:solidFill>
            <a:schemeClr val="tx1"/>
          </a:solidFill>
          <a:latin typeface="+mn-lt"/>
          <a:ea typeface="+mn-ea"/>
          <a:cs typeface="+mn-cs"/>
        </a:defRPr>
      </a:lvl1pPr>
      <a:lvl2pPr marL="0" indent="0" algn="l" defTabSz="914400" rtl="0" eaLnBrk="1" latinLnBrk="0" hangingPunct="1">
        <a:lnSpc>
          <a:spcPct val="90000"/>
        </a:lnSpc>
        <a:spcBef>
          <a:spcPts val="500"/>
        </a:spcBef>
        <a:spcAft>
          <a:spcPts val="600"/>
        </a:spcAft>
        <a:buFont typeface="Arial" panose="020B0604020202020204" pitchFamily="34" charset="0"/>
        <a:buNone/>
        <a:defRPr sz="1800" kern="1200">
          <a:solidFill>
            <a:schemeClr val="tx1"/>
          </a:solidFill>
          <a:latin typeface="+mn-lt"/>
          <a:ea typeface="+mn-ea"/>
          <a:cs typeface="+mn-cs"/>
        </a:defRPr>
      </a:lvl2pPr>
      <a:lvl3pPr marL="0" indent="0" algn="l" defTabSz="914400" rtl="0" eaLnBrk="1" latinLnBrk="0" hangingPunct="1">
        <a:lnSpc>
          <a:spcPct val="90000"/>
        </a:lnSpc>
        <a:spcBef>
          <a:spcPts val="500"/>
        </a:spcBef>
        <a:spcAft>
          <a:spcPts val="600"/>
        </a:spcAft>
        <a:buFont typeface="Arial" panose="020B0604020202020204" pitchFamily="34" charset="0"/>
        <a:buNone/>
        <a:tabLst/>
        <a:defRPr sz="2000" kern="1200">
          <a:solidFill>
            <a:schemeClr val="tx1"/>
          </a:solidFill>
          <a:latin typeface="+mn-lt"/>
          <a:ea typeface="+mn-ea"/>
          <a:cs typeface="+mn-cs"/>
        </a:defRPr>
      </a:lvl3pPr>
      <a:lvl4pPr marL="0" indent="0" algn="l" defTabSz="914400" rtl="0" eaLnBrk="1" latinLnBrk="0" hangingPunct="1">
        <a:lnSpc>
          <a:spcPct val="90000"/>
        </a:lnSpc>
        <a:spcBef>
          <a:spcPts val="500"/>
        </a:spcBef>
        <a:spcAft>
          <a:spcPts val="1200"/>
        </a:spcAft>
        <a:buFont typeface="Arial" panose="020B0604020202020204" pitchFamily="34" charset="0"/>
        <a:buNone/>
        <a:tabLst/>
        <a:defRPr sz="1400" kern="1200">
          <a:solidFill>
            <a:schemeClr val="tx1"/>
          </a:solidFill>
          <a:latin typeface="+mn-lt"/>
          <a:ea typeface="+mn-ea"/>
          <a:cs typeface="+mn-cs"/>
        </a:defRPr>
      </a:lvl4pPr>
      <a:lvl5pPr marL="0" indent="0" algn="l" defTabSz="914400" rtl="0" eaLnBrk="1" latinLnBrk="0" hangingPunct="1">
        <a:lnSpc>
          <a:spcPct val="90000"/>
        </a:lnSpc>
        <a:spcBef>
          <a:spcPts val="500"/>
        </a:spcBef>
        <a:spcAft>
          <a:spcPts val="1200"/>
        </a:spcAft>
        <a:buFont typeface="Arial" panose="020B0604020202020204" pitchFamily="34" charset="0"/>
        <a:buNone/>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271">
          <p15:clr>
            <a:srgbClr val="F26B43"/>
          </p15:clr>
        </p15:guide>
        <p15:guide id="4" pos="7413">
          <p15:clr>
            <a:srgbClr val="F26B43"/>
          </p15:clr>
        </p15:guide>
        <p15:guide id="6" orient="horz" pos="288">
          <p15:clr>
            <a:srgbClr val="F26B43"/>
          </p15:clr>
        </p15:guide>
        <p15:guide id="7" orient="horz" pos="4032">
          <p15:clr>
            <a:srgbClr val="F26B43"/>
          </p15:clr>
        </p15:guide>
        <p15:guide id="9" orient="horz" pos="216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FCBE9B-B053-4247-9135-508EDFC7762E}"/>
              </a:ext>
            </a:extLst>
          </p:cNvPr>
          <p:cNvSpPr>
            <a:spLocks noGrp="1"/>
          </p:cNvSpPr>
          <p:nvPr>
            <p:ph type="title"/>
          </p:nvPr>
        </p:nvSpPr>
        <p:spPr>
          <a:xfrm>
            <a:off x="430218" y="375924"/>
            <a:ext cx="11337925" cy="603503"/>
          </a:xfrm>
          <a:prstGeom prst="rect">
            <a:avLst/>
          </a:prstGeom>
        </p:spPr>
        <p:txBody>
          <a:bodyPr vert="horz" lIns="0" tIns="0" rIns="0" bIns="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2C7A8757-FD40-A348-8CED-87C9C197CB4C}"/>
              </a:ext>
            </a:extLst>
          </p:cNvPr>
          <p:cNvSpPr>
            <a:spLocks noGrp="1"/>
          </p:cNvSpPr>
          <p:nvPr>
            <p:ph type="body" idx="1"/>
          </p:nvPr>
        </p:nvSpPr>
        <p:spPr>
          <a:xfrm>
            <a:off x="430218" y="1447800"/>
            <a:ext cx="11337925" cy="4879846"/>
          </a:xfrm>
          <a:prstGeom prst="rect">
            <a:avLst/>
          </a:prstGeom>
        </p:spPr>
        <p:txBody>
          <a:bodyPr vert="horz" lIns="0" tIns="0" rIns="0" bIns="0" rtlCol="0">
            <a:noAutofit/>
          </a:bodyPr>
          <a:lstStyle/>
          <a:p>
            <a:pPr lvl="0"/>
            <a:r>
              <a:rPr lang="en-US"/>
              <a:t>Click to edit Master text styles</a:t>
            </a:r>
          </a:p>
          <a:p>
            <a:pPr lvl="2"/>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8E106D3-85BB-4F45-82F7-1B63EA31B7D1}"/>
              </a:ext>
            </a:extLst>
          </p:cNvPr>
          <p:cNvSpPr>
            <a:spLocks noGrp="1"/>
          </p:cNvSpPr>
          <p:nvPr>
            <p:ph type="ftr" sz="quarter" idx="3"/>
          </p:nvPr>
        </p:nvSpPr>
        <p:spPr>
          <a:xfrm>
            <a:off x="430218" y="6300787"/>
            <a:ext cx="7726235" cy="319405"/>
          </a:xfrm>
          <a:prstGeom prst="rect">
            <a:avLst/>
          </a:prstGeom>
        </p:spPr>
        <p:txBody>
          <a:bodyPr vert="horz" lIns="0" tIns="0" rIns="0" bIns="0" rtlCol="0" anchor="ctr"/>
          <a:lstStyle>
            <a:lvl1pPr algn="l">
              <a:defRPr sz="1001">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D1B5F44-B557-3941-A253-880F885761D2}"/>
              </a:ext>
            </a:extLst>
          </p:cNvPr>
          <p:cNvSpPr>
            <a:spLocks noGrp="1"/>
          </p:cNvSpPr>
          <p:nvPr>
            <p:ph type="sldNum" sz="quarter" idx="4"/>
          </p:nvPr>
        </p:nvSpPr>
        <p:spPr>
          <a:xfrm>
            <a:off x="8610603" y="6300787"/>
            <a:ext cx="3157538" cy="320675"/>
          </a:xfrm>
          <a:prstGeom prst="rect">
            <a:avLst/>
          </a:prstGeom>
        </p:spPr>
        <p:txBody>
          <a:bodyPr vert="horz" lIns="0" tIns="0" rIns="0" bIns="0" rtlCol="0" anchor="ctr"/>
          <a:lstStyle>
            <a:lvl1pPr algn="r">
              <a:defRPr sz="1200">
                <a:solidFill>
                  <a:schemeClr val="tx2">
                    <a:lumMod val="60000"/>
                    <a:lumOff val="40000"/>
                  </a:schemeClr>
                </a:solidFill>
              </a:defRPr>
            </a:lvl1pPr>
          </a:lstStyle>
          <a:p>
            <a:fld id="{08B32DCC-C169-6242-A663-729B7647A34C}" type="slidenum">
              <a:rPr lang="en-US" smtClean="0"/>
              <a:pPr/>
              <a:t>‹#›</a:t>
            </a:fld>
            <a:endParaRPr lang="en-US"/>
          </a:p>
        </p:txBody>
      </p:sp>
    </p:spTree>
    <p:extLst>
      <p:ext uri="{BB962C8B-B14F-4D97-AF65-F5344CB8AC3E}">
        <p14:creationId xmlns:p14="http://schemas.microsoft.com/office/powerpoint/2010/main" val="442523450"/>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p:hf hdr="0" ftr="0" dt="0"/>
  <p:txStyles>
    <p:titleStyle>
      <a:lvl1pPr algn="l" defTabSz="914435" rtl="0" eaLnBrk="1" latinLnBrk="0" hangingPunct="1">
        <a:lnSpc>
          <a:spcPct val="130000"/>
        </a:lnSpc>
        <a:spcBef>
          <a:spcPct val="0"/>
        </a:spcBef>
        <a:buNone/>
        <a:defRPr sz="1801" kern="1200" cap="all" spc="1001" baseline="0">
          <a:solidFill>
            <a:schemeClr val="tx1"/>
          </a:solidFill>
          <a:latin typeface="+mj-lt"/>
          <a:ea typeface="+mj-ea"/>
          <a:cs typeface="+mj-cs"/>
        </a:defRPr>
      </a:lvl1pPr>
    </p:titleStyle>
    <p:bodyStyle>
      <a:lvl1pPr marL="0" indent="0" algn="l" defTabSz="914435" rtl="0" eaLnBrk="1" latinLnBrk="0" hangingPunct="1">
        <a:lnSpc>
          <a:spcPct val="90000"/>
        </a:lnSpc>
        <a:spcBef>
          <a:spcPts val="1001"/>
        </a:spcBef>
        <a:spcAft>
          <a:spcPts val="601"/>
        </a:spcAft>
        <a:buFont typeface="Arial" panose="020B0604020202020204" pitchFamily="34" charset="0"/>
        <a:buNone/>
        <a:defRPr sz="2400" kern="1200">
          <a:solidFill>
            <a:schemeClr val="tx1"/>
          </a:solidFill>
          <a:latin typeface="+mn-lt"/>
          <a:ea typeface="+mn-ea"/>
          <a:cs typeface="+mn-cs"/>
        </a:defRPr>
      </a:lvl1pPr>
      <a:lvl2pPr marL="0" indent="0" algn="l" defTabSz="914435" rtl="0" eaLnBrk="1" latinLnBrk="0" hangingPunct="1">
        <a:lnSpc>
          <a:spcPct val="90000"/>
        </a:lnSpc>
        <a:spcBef>
          <a:spcPts val="500"/>
        </a:spcBef>
        <a:spcAft>
          <a:spcPts val="601"/>
        </a:spcAft>
        <a:buFont typeface="Arial" panose="020B0604020202020204" pitchFamily="34" charset="0"/>
        <a:buNone/>
        <a:defRPr sz="1801" kern="1200">
          <a:solidFill>
            <a:schemeClr val="tx1"/>
          </a:solidFill>
          <a:latin typeface="+mn-lt"/>
          <a:ea typeface="+mn-ea"/>
          <a:cs typeface="+mn-cs"/>
        </a:defRPr>
      </a:lvl2pPr>
      <a:lvl3pPr marL="0" indent="0" algn="l" defTabSz="914435" rtl="0" eaLnBrk="1" latinLnBrk="0" hangingPunct="1">
        <a:lnSpc>
          <a:spcPct val="90000"/>
        </a:lnSpc>
        <a:spcBef>
          <a:spcPts val="500"/>
        </a:spcBef>
        <a:spcAft>
          <a:spcPts val="601"/>
        </a:spcAft>
        <a:buFont typeface="Arial" panose="020B0604020202020204" pitchFamily="34" charset="0"/>
        <a:buNone/>
        <a:tabLst/>
        <a:defRPr sz="2000" kern="1200">
          <a:solidFill>
            <a:schemeClr val="tx1"/>
          </a:solidFill>
          <a:latin typeface="+mn-lt"/>
          <a:ea typeface="+mn-ea"/>
          <a:cs typeface="+mn-cs"/>
        </a:defRPr>
      </a:lvl3pPr>
      <a:lvl4pPr marL="0" indent="0" algn="l" defTabSz="914435" rtl="0" eaLnBrk="1" latinLnBrk="0" hangingPunct="1">
        <a:lnSpc>
          <a:spcPct val="90000"/>
        </a:lnSpc>
        <a:spcBef>
          <a:spcPts val="500"/>
        </a:spcBef>
        <a:spcAft>
          <a:spcPts val="1200"/>
        </a:spcAft>
        <a:buFont typeface="Arial" panose="020B0604020202020204" pitchFamily="34" charset="0"/>
        <a:buNone/>
        <a:tabLst/>
        <a:defRPr sz="1401" kern="1200">
          <a:solidFill>
            <a:schemeClr val="tx1"/>
          </a:solidFill>
          <a:latin typeface="+mn-lt"/>
          <a:ea typeface="+mn-ea"/>
          <a:cs typeface="+mn-cs"/>
        </a:defRPr>
      </a:lvl4pPr>
      <a:lvl5pPr marL="0" indent="0" algn="l" defTabSz="914435" rtl="0" eaLnBrk="1" latinLnBrk="0" hangingPunct="1">
        <a:lnSpc>
          <a:spcPct val="90000"/>
        </a:lnSpc>
        <a:spcBef>
          <a:spcPts val="500"/>
        </a:spcBef>
        <a:spcAft>
          <a:spcPts val="1200"/>
        </a:spcAft>
        <a:buFont typeface="Arial" panose="020B0604020202020204" pitchFamily="34" charset="0"/>
        <a:buNone/>
        <a:tabLst/>
        <a:defRPr sz="1200" kern="1200">
          <a:solidFill>
            <a:schemeClr val="tx1"/>
          </a:solidFill>
          <a:latin typeface="+mn-lt"/>
          <a:ea typeface="+mn-ea"/>
          <a:cs typeface="+mn-cs"/>
        </a:defRPr>
      </a:lvl5pPr>
      <a:lvl6pPr marL="2514696" indent="-228609" algn="l" defTabSz="91443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913" indent="-228609" algn="l" defTabSz="91443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129" indent="-228609" algn="l" defTabSz="91443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345" indent="-228609" algn="l" defTabSz="91443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35" rtl="0" eaLnBrk="1" latinLnBrk="0" hangingPunct="1">
        <a:defRPr sz="1801" kern="1200">
          <a:solidFill>
            <a:schemeClr val="tx1"/>
          </a:solidFill>
          <a:latin typeface="+mn-lt"/>
          <a:ea typeface="+mn-ea"/>
          <a:cs typeface="+mn-cs"/>
        </a:defRPr>
      </a:lvl1pPr>
      <a:lvl2pPr marL="457218" algn="l" defTabSz="914435" rtl="0" eaLnBrk="1" latinLnBrk="0" hangingPunct="1">
        <a:defRPr sz="1801" kern="1200">
          <a:solidFill>
            <a:schemeClr val="tx1"/>
          </a:solidFill>
          <a:latin typeface="+mn-lt"/>
          <a:ea typeface="+mn-ea"/>
          <a:cs typeface="+mn-cs"/>
        </a:defRPr>
      </a:lvl2pPr>
      <a:lvl3pPr marL="914435" algn="l" defTabSz="914435" rtl="0" eaLnBrk="1" latinLnBrk="0" hangingPunct="1">
        <a:defRPr sz="1801" kern="1200">
          <a:solidFill>
            <a:schemeClr val="tx1"/>
          </a:solidFill>
          <a:latin typeface="+mn-lt"/>
          <a:ea typeface="+mn-ea"/>
          <a:cs typeface="+mn-cs"/>
        </a:defRPr>
      </a:lvl3pPr>
      <a:lvl4pPr marL="1371651" algn="l" defTabSz="914435" rtl="0" eaLnBrk="1" latinLnBrk="0" hangingPunct="1">
        <a:defRPr sz="1801" kern="1200">
          <a:solidFill>
            <a:schemeClr val="tx1"/>
          </a:solidFill>
          <a:latin typeface="+mn-lt"/>
          <a:ea typeface="+mn-ea"/>
          <a:cs typeface="+mn-cs"/>
        </a:defRPr>
      </a:lvl4pPr>
      <a:lvl5pPr marL="1828869" algn="l" defTabSz="914435" rtl="0" eaLnBrk="1" latinLnBrk="0" hangingPunct="1">
        <a:defRPr sz="1801" kern="1200">
          <a:solidFill>
            <a:schemeClr val="tx1"/>
          </a:solidFill>
          <a:latin typeface="+mn-lt"/>
          <a:ea typeface="+mn-ea"/>
          <a:cs typeface="+mn-cs"/>
        </a:defRPr>
      </a:lvl5pPr>
      <a:lvl6pPr marL="2286085" algn="l" defTabSz="914435" rtl="0" eaLnBrk="1" latinLnBrk="0" hangingPunct="1">
        <a:defRPr sz="1801" kern="1200">
          <a:solidFill>
            <a:schemeClr val="tx1"/>
          </a:solidFill>
          <a:latin typeface="+mn-lt"/>
          <a:ea typeface="+mn-ea"/>
          <a:cs typeface="+mn-cs"/>
        </a:defRPr>
      </a:lvl6pPr>
      <a:lvl7pPr marL="2743302" algn="l" defTabSz="914435" rtl="0" eaLnBrk="1" latinLnBrk="0" hangingPunct="1">
        <a:defRPr sz="1801" kern="1200">
          <a:solidFill>
            <a:schemeClr val="tx1"/>
          </a:solidFill>
          <a:latin typeface="+mn-lt"/>
          <a:ea typeface="+mn-ea"/>
          <a:cs typeface="+mn-cs"/>
        </a:defRPr>
      </a:lvl7pPr>
      <a:lvl8pPr marL="3200520" algn="l" defTabSz="914435" rtl="0" eaLnBrk="1" latinLnBrk="0" hangingPunct="1">
        <a:defRPr sz="1801" kern="1200">
          <a:solidFill>
            <a:schemeClr val="tx1"/>
          </a:solidFill>
          <a:latin typeface="+mn-lt"/>
          <a:ea typeface="+mn-ea"/>
          <a:cs typeface="+mn-cs"/>
        </a:defRPr>
      </a:lvl8pPr>
      <a:lvl9pPr marL="3657738" algn="l" defTabSz="914435" rtl="0" eaLnBrk="1" latinLnBrk="0" hangingPunct="1">
        <a:defRPr sz="1801"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270">
          <p15:clr>
            <a:srgbClr val="F26B43"/>
          </p15:clr>
        </p15:guide>
        <p15:guide id="4" pos="7413">
          <p15:clr>
            <a:srgbClr val="F26B43"/>
          </p15:clr>
        </p15:guide>
        <p15:guide id="6" orient="horz" pos="288">
          <p15:clr>
            <a:srgbClr val="F26B43"/>
          </p15:clr>
        </p15:guide>
        <p15:guide id="7" orient="horz" pos="4032">
          <p15:clr>
            <a:srgbClr val="F26B43"/>
          </p15:clr>
        </p15:guide>
        <p15:guide id="9"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514649-83B4-8745-8674-A80B6CEFAB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AF68DBA-BE93-ED4B-8B0E-8754AA5536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D477AA36-8170-524F-8849-827E080C2396}"/>
              </a:ext>
            </a:extLst>
          </p:cNvPr>
          <p:cNvSpPr>
            <a:spLocks noGrp="1"/>
          </p:cNvSpPr>
          <p:nvPr>
            <p:ph type="sldNum" sz="quarter" idx="4"/>
          </p:nvPr>
        </p:nvSpPr>
        <p:spPr>
          <a:xfrm>
            <a:off x="152400" y="636164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9D2149-6FA0-4B4E-8818-1AEC2B97CF46}" type="slidenum">
              <a:rPr lang="en-US" smtClean="0"/>
              <a:pPr/>
              <a:t>‹#›</a:t>
            </a:fld>
            <a:endParaRPr lang="en-US"/>
          </a:p>
        </p:txBody>
      </p:sp>
    </p:spTree>
    <p:extLst>
      <p:ext uri="{BB962C8B-B14F-4D97-AF65-F5344CB8AC3E}">
        <p14:creationId xmlns:p14="http://schemas.microsoft.com/office/powerpoint/2010/main" val="95134461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986266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4.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microsoft.com/office/2018/10/relationships/comments" Target="../comments/modernComment_842_FF750B04.xml"/><Relationship Id="rId2" Type="http://schemas.openxmlformats.org/officeDocument/2006/relationships/notesSlide" Target="../notesSlides/notesSlide12.xml"/><Relationship Id="rId1" Type="http://schemas.openxmlformats.org/officeDocument/2006/relationships/slideLayout" Target="../slideLayouts/slideLayout24.xml"/><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32.svg"/></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34.emf"/></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svg"/><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38.png"/><Relationship Id="rId11" Type="http://schemas.openxmlformats.org/officeDocument/2006/relationships/image" Target="../media/image43.svg"/><Relationship Id="rId5" Type="http://schemas.openxmlformats.org/officeDocument/2006/relationships/image" Target="../media/image37.sv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svg"/></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5.png"/><Relationship Id="rId7" Type="http://schemas.openxmlformats.org/officeDocument/2006/relationships/image" Target="../media/image47.sv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image" Target="../media/image46.png"/><Relationship Id="rId11" Type="http://schemas.openxmlformats.org/officeDocument/2006/relationships/image" Target="../media/image51.svg"/><Relationship Id="rId5" Type="http://schemas.openxmlformats.org/officeDocument/2006/relationships/image" Target="../media/image45.sv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sv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6.emf"/></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53.svg"/></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1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32.sv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19.xml"/><Relationship Id="rId4" Type="http://schemas.openxmlformats.org/officeDocument/2006/relationships/image" Target="../media/image57.svg"/></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25.xml"/><Relationship Id="rId1" Type="http://schemas.openxmlformats.org/officeDocument/2006/relationships/slideLayout" Target="../slideLayouts/slideLayout19.xml"/><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7.xml"/><Relationship Id="rId1" Type="http://schemas.openxmlformats.org/officeDocument/2006/relationships/slideLayout" Target="../slideLayouts/slideLayout32.xml"/><Relationship Id="rId4" Type="http://schemas.openxmlformats.org/officeDocument/2006/relationships/image" Target="../media/image60.jp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3" Type="http://schemas.microsoft.com/office/2018/10/relationships/comments" Target="../comments/modernComment_7FFFD20C_A6A46308.xml"/><Relationship Id="rId2" Type="http://schemas.openxmlformats.org/officeDocument/2006/relationships/notesSlide" Target="../notesSlides/notesSlide29.xml"/><Relationship Id="rId1" Type="http://schemas.openxmlformats.org/officeDocument/2006/relationships/slideLayout" Target="../slideLayouts/slideLayout32.xml"/><Relationship Id="rId5" Type="http://schemas.openxmlformats.org/officeDocument/2006/relationships/image" Target="../media/image62.png"/><Relationship Id="rId4" Type="http://schemas.openxmlformats.org/officeDocument/2006/relationships/image" Target="../media/image61.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0.xml"/><Relationship Id="rId1" Type="http://schemas.openxmlformats.org/officeDocument/2006/relationships/slideLayout" Target="../slideLayouts/slideLayout32.xml"/><Relationship Id="rId4" Type="http://schemas.openxmlformats.org/officeDocument/2006/relationships/image" Target="../media/image64.jpeg"/></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1.xml"/><Relationship Id="rId1" Type="http://schemas.openxmlformats.org/officeDocument/2006/relationships/slideLayout" Target="../slideLayouts/slideLayout20.xml"/><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21.xml"/><Relationship Id="rId6" Type="http://schemas.openxmlformats.org/officeDocument/2006/relationships/image" Target="../media/image69.png"/><Relationship Id="rId5" Type="http://schemas.openxmlformats.org/officeDocument/2006/relationships/image" Target="../media/image68.emf"/><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jpe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24.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ckground - Overlay">
            <a:extLst>
              <a:ext uri="{FF2B5EF4-FFF2-40B4-BE49-F238E27FC236}">
                <a16:creationId xmlns:a16="http://schemas.microsoft.com/office/drawing/2014/main" id="{556C90B0-9C7D-8D4F-866C-362FA58528D1}"/>
              </a:ext>
            </a:extLst>
          </p:cNvPr>
          <p:cNvSpPr/>
          <p:nvPr/>
        </p:nvSpPr>
        <p:spPr>
          <a:xfrm>
            <a:off x="-2" y="0"/>
            <a:ext cx="12192002" cy="6858000"/>
          </a:xfrm>
          <a:prstGeom prst="rect">
            <a:avLst/>
          </a:pr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3123" tIns="31562" rIns="63123" bIns="31562"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white">
                  <a:alpha val="44000"/>
                </a:prstClr>
              </a:solidFill>
              <a:effectLst/>
              <a:uLnTx/>
              <a:uFillTx/>
              <a:latin typeface="Century Gothic" panose="020F0302020204030204"/>
              <a:ea typeface="+mn-ea"/>
              <a:cs typeface="+mn-cs"/>
            </a:endParaRPr>
          </a:p>
        </p:txBody>
      </p:sp>
      <p:sp>
        <p:nvSpPr>
          <p:cNvPr id="6" name="Freeform 5"/>
          <p:cNvSpPr/>
          <p:nvPr/>
        </p:nvSpPr>
        <p:spPr>
          <a:xfrm>
            <a:off x="4904793" y="1143012"/>
            <a:ext cx="2382411" cy="2339912"/>
          </a:xfrm>
          <a:custGeom>
            <a:avLst/>
            <a:gdLst/>
            <a:ahLst/>
            <a:cxnLst/>
            <a:rect l="l" t="t" r="r" b="b"/>
            <a:pathLst>
              <a:path w="2660432" h="2546509">
                <a:moveTo>
                  <a:pt x="0" y="0"/>
                </a:moveTo>
                <a:lnTo>
                  <a:pt x="2660432" y="0"/>
                </a:lnTo>
                <a:lnTo>
                  <a:pt x="2660432" y="2546509"/>
                </a:lnTo>
                <a:lnTo>
                  <a:pt x="0" y="2546509"/>
                </a:lnTo>
                <a:lnTo>
                  <a:pt x="0" y="0"/>
                </a:lnTo>
                <a:close/>
              </a:path>
            </a:pathLst>
          </a:custGeom>
          <a:blipFill>
            <a:blip r:embed="rId3"/>
            <a:stretch>
              <a:fillRect l="-3092" t="-5219" r="-2854" b="-546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338D"/>
              </a:solidFill>
              <a:effectLst/>
              <a:uLnTx/>
              <a:uFillTx/>
              <a:latin typeface="Century Gothic" panose="020F0302020204030204"/>
              <a:ea typeface="+mn-ea"/>
              <a:cs typeface="+mn-cs"/>
            </a:endParaRPr>
          </a:p>
        </p:txBody>
      </p:sp>
      <p:sp>
        <p:nvSpPr>
          <p:cNvPr id="9" name="Headline">
            <a:extLst>
              <a:ext uri="{FF2B5EF4-FFF2-40B4-BE49-F238E27FC236}">
                <a16:creationId xmlns:a16="http://schemas.microsoft.com/office/drawing/2014/main" id="{BFEE609C-2595-BE65-9C86-A4DE06E6F51A}"/>
              </a:ext>
            </a:extLst>
          </p:cNvPr>
          <p:cNvSpPr txBox="1">
            <a:spLocks/>
          </p:cNvSpPr>
          <p:nvPr/>
        </p:nvSpPr>
        <p:spPr>
          <a:xfrm>
            <a:off x="762000" y="3760762"/>
            <a:ext cx="10668000" cy="914400"/>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F0C300"/>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lang="en-US" sz="5400" kern="0" dirty="0">
                <a:solidFill>
                  <a:srgbClr val="EBB700"/>
                </a:solidFill>
              </a:rPr>
              <a:t>LCIF Grant Approval Process</a:t>
            </a:r>
            <a:endParaRPr kumimoji="0" lang="en-US" sz="5400" b="1" i="0" u="none" strike="noStrike" kern="0" cap="none" spc="0" normalizeH="0" baseline="0" noProof="0" dirty="0">
              <a:ln>
                <a:noFill/>
              </a:ln>
              <a:solidFill>
                <a:srgbClr val="EBB700"/>
              </a:solidFill>
              <a:effectLst/>
              <a:uLnTx/>
              <a:uFillTx/>
              <a:latin typeface="Arial" panose="020B0604020202020204" pitchFamily="34" charset="0"/>
              <a:ea typeface="ヒラギノ角ゴ Pro W3" charset="0"/>
              <a:cs typeface="Arial" panose="020B0604020202020204" pitchFamily="34" charset="0"/>
            </a:endParaRPr>
          </a:p>
        </p:txBody>
      </p:sp>
      <p:sp>
        <p:nvSpPr>
          <p:cNvPr id="12" name="Subhead">
            <a:extLst>
              <a:ext uri="{FF2B5EF4-FFF2-40B4-BE49-F238E27FC236}">
                <a16:creationId xmlns:a16="http://schemas.microsoft.com/office/drawing/2014/main" id="{199A1DBA-19B4-6D90-C002-87AE76317AC7}"/>
              </a:ext>
            </a:extLst>
          </p:cNvPr>
          <p:cNvSpPr txBox="1">
            <a:spLocks/>
          </p:cNvSpPr>
          <p:nvPr/>
        </p:nvSpPr>
        <p:spPr>
          <a:xfrm>
            <a:off x="762000" y="4953000"/>
            <a:ext cx="10668000" cy="1066800"/>
          </a:xfrm>
          <a:prstGeom prst="rect">
            <a:avLst/>
          </a:prstGeom>
        </p:spPr>
        <p:txBody>
          <a:bodyPr/>
          <a:lstStyle>
            <a:lvl1pPr marL="0" indent="0" algn="ctr" rtl="0" eaLnBrk="1" fontAlgn="base" hangingPunct="1">
              <a:spcBef>
                <a:spcPct val="20000"/>
              </a:spcBef>
              <a:spcAft>
                <a:spcPct val="0"/>
              </a:spcAft>
              <a:buFont typeface="Arial" pitchFamily="34" charset="0"/>
              <a:buNone/>
              <a:defRPr sz="18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2000" b="1"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rPr>
              <a:t>LCIF Coordinators Training 2024, Berlin</a:t>
            </a:r>
          </a:p>
        </p:txBody>
      </p:sp>
    </p:spTree>
    <p:extLst>
      <p:ext uri="{BB962C8B-B14F-4D97-AF65-F5344CB8AC3E}">
        <p14:creationId xmlns:p14="http://schemas.microsoft.com/office/powerpoint/2010/main" val="40786008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4A1737-E31A-155F-575B-587CFC85D053}"/>
              </a:ext>
            </a:extLst>
          </p:cNvPr>
          <p:cNvSpPr>
            <a:spLocks/>
          </p:cNvSpPr>
          <p:nvPr/>
        </p:nvSpPr>
        <p:spPr>
          <a:xfrm>
            <a:off x="0" y="0"/>
            <a:ext cx="12192000" cy="6858000"/>
          </a:xfrm>
          <a:prstGeom prst="rect">
            <a:avLst/>
          </a:prstGeom>
          <a:gradFill>
            <a:gsLst>
              <a:gs pos="0">
                <a:srgbClr val="7A2582"/>
              </a:gs>
              <a:gs pos="99000">
                <a:srgbClr val="00338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EFFFF">
                  <a:alpha val="44000"/>
                </a:srgbClr>
              </a:solidFill>
              <a:effectLst/>
              <a:uLnTx/>
              <a:uFillTx/>
              <a:latin typeface="Open Sans Regular" charset="0"/>
              <a:ea typeface="+mn-ea"/>
              <a:cs typeface="+mn-cs"/>
            </a:endParaRPr>
          </a:p>
        </p:txBody>
      </p:sp>
      <p:sp>
        <p:nvSpPr>
          <p:cNvPr id="5" name="Text Placeholder 18">
            <a:extLst>
              <a:ext uri="{FF2B5EF4-FFF2-40B4-BE49-F238E27FC236}">
                <a16:creationId xmlns:a16="http://schemas.microsoft.com/office/drawing/2014/main" id="{8541EB86-9526-D34E-999D-4BE3BCCA49ED}"/>
              </a:ext>
            </a:extLst>
          </p:cNvPr>
          <p:cNvSpPr txBox="1">
            <a:spLocks/>
          </p:cNvSpPr>
          <p:nvPr/>
        </p:nvSpPr>
        <p:spPr>
          <a:xfrm>
            <a:off x="3352800" y="411228"/>
            <a:ext cx="5486400" cy="445043"/>
          </a:xfrm>
          <a:prstGeom prst="rect">
            <a:avLst/>
          </a:prstGeom>
        </p:spPr>
        <p:txBody>
          <a:bodyPr lIns="91440" tIns="45720" rIns="91440" bIns="45720"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ts val="0"/>
              </a:spcBef>
              <a:spcAft>
                <a:spcPts val="1200"/>
              </a:spcAft>
              <a:buClrTx/>
              <a:buSzTx/>
              <a:buFont typeface="Arial" pitchFamily="34" charset="0"/>
              <a:buNone/>
              <a:tabLst/>
              <a:defRPr/>
            </a:pPr>
            <a:r>
              <a:rPr kumimoji="0" lang="en-US" sz="3600" b="1" i="0" u="none" strike="noStrike" kern="1200" cap="none" spc="0" normalizeH="0" baseline="0" noProof="0" dirty="0">
                <a:ln>
                  <a:noFill/>
                </a:ln>
                <a:solidFill>
                  <a:srgbClr val="FEFFFF"/>
                </a:solidFill>
                <a:effectLst/>
                <a:uLnTx/>
                <a:uFillTx/>
                <a:latin typeface="Arial" charset="0"/>
                <a:ea typeface="Arial" charset="0"/>
                <a:cs typeface="Arial" charset="0"/>
              </a:rPr>
              <a:t>RESOURCES</a:t>
            </a:r>
          </a:p>
        </p:txBody>
      </p:sp>
      <p:sp>
        <p:nvSpPr>
          <p:cNvPr id="10" name="Text Placeholder 8">
            <a:extLst>
              <a:ext uri="{FF2B5EF4-FFF2-40B4-BE49-F238E27FC236}">
                <a16:creationId xmlns:a16="http://schemas.microsoft.com/office/drawing/2014/main" id="{250FBCD1-DA7A-BE4F-84A6-5D02E057A4BD}"/>
              </a:ext>
            </a:extLst>
          </p:cNvPr>
          <p:cNvSpPr txBox="1">
            <a:spLocks/>
          </p:cNvSpPr>
          <p:nvPr/>
        </p:nvSpPr>
        <p:spPr>
          <a:xfrm>
            <a:off x="457201" y="1961002"/>
            <a:ext cx="11079956" cy="4131950"/>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687392" indent="0" algn="l" rtl="0" eaLnBrk="1" fontAlgn="base" hangingPunct="1">
              <a:spcBef>
                <a:spcPct val="20000"/>
              </a:spcBef>
              <a:spcAft>
                <a:spcPct val="0"/>
              </a:spcAft>
              <a:buFont typeface="Segoe UI" panose="020B0502040204020203" pitchFamily="34" charset="0"/>
              <a:buNone/>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226695" marR="0" lvl="0" indent="0" algn="l" defTabSz="914400" rtl="0" eaLnBrk="1" fontAlgn="base" latinLnBrk="0" hangingPunct="1">
              <a:lnSpc>
                <a:spcPct val="100000"/>
              </a:lnSpc>
              <a:spcBef>
                <a:spcPct val="20000"/>
              </a:spcBef>
              <a:spcAft>
                <a:spcPts val="3000"/>
              </a:spcAft>
              <a:buClr>
                <a:srgbClr val="EBB700"/>
              </a:buClr>
              <a:buSzPct val="50000"/>
              <a:buFont typeface="Arial" pitchFamily="34" charset="0"/>
              <a:buNone/>
              <a:tabLst/>
              <a:defRPr/>
            </a:pPr>
            <a:endParaRPr kumimoji="0" lang="en-US" sz="2600" b="1" i="0" u="none" strike="noStrike" kern="0" cap="none" spc="0" normalizeH="0" baseline="0" noProof="0" dirty="0">
              <a:ln>
                <a:noFill/>
              </a:ln>
              <a:solidFill>
                <a:srgbClr val="EBB700"/>
              </a:solidFill>
              <a:effectLst/>
              <a:uLnTx/>
              <a:uFillTx/>
              <a:latin typeface="Arial" panose="020B0604020202020204" pitchFamily="34" charset="0"/>
              <a:ea typeface="ヒラギノ角ゴ Pro W3" charset="0"/>
              <a:cs typeface="Arial" panose="020B0604020202020204" pitchFamily="34" charset="0"/>
            </a:endParaRPr>
          </a:p>
        </p:txBody>
      </p:sp>
      <p:pic>
        <p:nvPicPr>
          <p:cNvPr id="6" name="Picture 6" descr="Graphical user interface&#10;&#10;Description automatically generated">
            <a:extLst>
              <a:ext uri="{FF2B5EF4-FFF2-40B4-BE49-F238E27FC236}">
                <a16:creationId xmlns:a16="http://schemas.microsoft.com/office/drawing/2014/main" id="{8FFE72BC-E198-6997-BAC2-ACDB02308A5A}"/>
              </a:ext>
            </a:extLst>
          </p:cNvPr>
          <p:cNvPicPr>
            <a:picLocks noChangeAspect="1"/>
          </p:cNvPicPr>
          <p:nvPr/>
        </p:nvPicPr>
        <p:blipFill>
          <a:blip r:embed="rId3"/>
          <a:stretch>
            <a:fillRect/>
          </a:stretch>
        </p:blipFill>
        <p:spPr>
          <a:xfrm>
            <a:off x="769562" y="1615297"/>
            <a:ext cx="6080878" cy="4807591"/>
          </a:xfrm>
          <a:prstGeom prst="rect">
            <a:avLst/>
          </a:prstGeom>
        </p:spPr>
      </p:pic>
      <p:sp>
        <p:nvSpPr>
          <p:cNvPr id="8" name="TextBox 7">
            <a:extLst>
              <a:ext uri="{FF2B5EF4-FFF2-40B4-BE49-F238E27FC236}">
                <a16:creationId xmlns:a16="http://schemas.microsoft.com/office/drawing/2014/main" id="{87C3AA61-C9C6-24BD-9125-47443E3D1671}"/>
              </a:ext>
            </a:extLst>
          </p:cNvPr>
          <p:cNvSpPr txBox="1"/>
          <p:nvPr/>
        </p:nvSpPr>
        <p:spPr>
          <a:xfrm>
            <a:off x="7088789" y="3429000"/>
            <a:ext cx="5151626" cy="49244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BB700"/>
                </a:solidFill>
                <a:effectLst/>
                <a:uLnTx/>
                <a:uFillTx/>
                <a:latin typeface="Arial" panose="020B0604020202020204"/>
                <a:ea typeface="+mn-ea"/>
                <a:cs typeface="+mn-cs"/>
              </a:rPr>
              <a:t>Lionsclubs.org/</a:t>
            </a:r>
            <a:r>
              <a:rPr kumimoji="0" lang="en-US" sz="2600" b="1" i="0" u="none" strike="noStrike" kern="1200" cap="none" spc="0" normalizeH="0" baseline="0" noProof="0" dirty="0" err="1">
                <a:ln>
                  <a:noFill/>
                </a:ln>
                <a:solidFill>
                  <a:srgbClr val="EBB700"/>
                </a:solidFill>
                <a:effectLst/>
                <a:uLnTx/>
                <a:uFillTx/>
                <a:latin typeface="Arial" panose="020B0604020202020204"/>
                <a:ea typeface="+mn-ea"/>
                <a:cs typeface="+mn-cs"/>
              </a:rPr>
              <a:t>grantstoolkit</a:t>
            </a:r>
            <a:endParaRPr kumimoji="0" lang="en-US" sz="2600" b="1" i="0" u="none" strike="noStrike" kern="1200" cap="none" spc="0" normalizeH="0" baseline="0" noProof="0" dirty="0">
              <a:ln>
                <a:noFill/>
              </a:ln>
              <a:solidFill>
                <a:srgbClr val="EBB700"/>
              </a:solidFill>
              <a:effectLst/>
              <a:uLnTx/>
              <a:uFillTx/>
              <a:latin typeface="Arial" panose="020B0604020202020204"/>
              <a:ea typeface="+mn-ea"/>
              <a:cs typeface="Arial"/>
            </a:endParaRPr>
          </a:p>
        </p:txBody>
      </p:sp>
      <p:sp>
        <p:nvSpPr>
          <p:cNvPr id="3" name="Rectangle 2">
            <a:extLst>
              <a:ext uri="{FF2B5EF4-FFF2-40B4-BE49-F238E27FC236}">
                <a16:creationId xmlns:a16="http://schemas.microsoft.com/office/drawing/2014/main" id="{6DCAD360-A9CF-2A0F-2102-C47FB5DB5FDA}"/>
              </a:ext>
            </a:extLst>
          </p:cNvPr>
          <p:cNvSpPr/>
          <p:nvPr/>
        </p:nvSpPr>
        <p:spPr>
          <a:xfrm>
            <a:off x="4686300" y="1071705"/>
            <a:ext cx="2819400" cy="45719"/>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charset="0"/>
              <a:ea typeface="Arial" charset="0"/>
              <a:cs typeface="Arial" charset="0"/>
            </a:endParaRPr>
          </a:p>
        </p:txBody>
      </p:sp>
      <p:sp>
        <p:nvSpPr>
          <p:cNvPr id="7" name="Page Number - White">
            <a:extLst>
              <a:ext uri="{FF2B5EF4-FFF2-40B4-BE49-F238E27FC236}">
                <a16:creationId xmlns:a16="http://schemas.microsoft.com/office/drawing/2014/main" id="{6CB38EC6-BE4A-E906-D4B7-01ED037CB12F}"/>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10</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spTree>
    <p:extLst>
      <p:ext uri="{BB962C8B-B14F-4D97-AF65-F5344CB8AC3E}">
        <p14:creationId xmlns:p14="http://schemas.microsoft.com/office/powerpoint/2010/main" val="419815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54A6F6-CD5B-F709-E81A-E6E99FAB742E}"/>
              </a:ext>
            </a:extLst>
          </p:cNvPr>
          <p:cNvSpPr>
            <a:spLocks/>
          </p:cNvSpPr>
          <p:nvPr/>
        </p:nvSpPr>
        <p:spPr>
          <a:xfrm>
            <a:off x="0" y="0"/>
            <a:ext cx="12192000" cy="6858000"/>
          </a:xfrm>
          <a:prstGeom prst="rect">
            <a:avLst/>
          </a:prstGeom>
          <a:gradFill>
            <a:gsLst>
              <a:gs pos="0">
                <a:srgbClr val="7A2582"/>
              </a:gs>
              <a:gs pos="99000">
                <a:srgbClr val="00338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EFFFF">
                  <a:alpha val="44000"/>
                </a:srgbClr>
              </a:solidFill>
              <a:effectLst/>
              <a:uLnTx/>
              <a:uFillTx/>
              <a:latin typeface="Open Sans Regular" charset="0"/>
              <a:ea typeface="+mn-ea"/>
              <a:cs typeface="+mn-cs"/>
            </a:endParaRPr>
          </a:p>
        </p:txBody>
      </p:sp>
      <p:sp>
        <p:nvSpPr>
          <p:cNvPr id="5" name="Text Placeholder 18">
            <a:extLst>
              <a:ext uri="{FF2B5EF4-FFF2-40B4-BE49-F238E27FC236}">
                <a16:creationId xmlns:a16="http://schemas.microsoft.com/office/drawing/2014/main" id="{8541EB86-9526-D34E-999D-4BE3BCCA49ED}"/>
              </a:ext>
            </a:extLst>
          </p:cNvPr>
          <p:cNvSpPr txBox="1">
            <a:spLocks/>
          </p:cNvSpPr>
          <p:nvPr/>
        </p:nvSpPr>
        <p:spPr>
          <a:xfrm>
            <a:off x="464025" y="607377"/>
            <a:ext cx="10397169" cy="445043"/>
          </a:xfrm>
          <a:prstGeom prst="rect">
            <a:avLst/>
          </a:prstGeom>
        </p:spPr>
        <p:txBody>
          <a:bodyPr lIns="91440" tIns="45720" rIns="91440" bIns="45720"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3600" b="1" i="0" u="none" strike="noStrike" kern="0" cap="none" spc="0" normalizeH="0" baseline="0" noProof="0" dirty="0">
                <a:ln>
                  <a:noFill/>
                </a:ln>
                <a:solidFill>
                  <a:srgbClr val="FEFFFF"/>
                </a:solidFill>
                <a:effectLst/>
                <a:uLnTx/>
                <a:uFillTx/>
                <a:latin typeface="Arial"/>
                <a:ea typeface="ヒラギノ角ゴ Pro W3"/>
                <a:cs typeface="Arial"/>
              </a:rPr>
              <a:t>LCIF GRANTS TOOLKIT</a:t>
            </a:r>
            <a:endParaRPr kumimoji="0" lang="en-US" sz="3600" b="1" i="0" u="none" strike="noStrike" kern="0" cap="none" spc="0" normalizeH="0" baseline="0" noProof="0" dirty="0">
              <a:ln>
                <a:noFill/>
              </a:ln>
              <a:solidFill>
                <a:srgbClr val="FEFFFF"/>
              </a:solidFill>
              <a:effectLst/>
              <a:uLnTx/>
              <a:uFillTx/>
              <a:latin typeface="Arial" panose="020B0604020202020204" pitchFamily="34" charset="0"/>
              <a:ea typeface="ヒラギノ角ゴ Pro W3" charset="0"/>
              <a:cs typeface="Arial" panose="020B0604020202020204" pitchFamily="34" charset="0"/>
            </a:endParaRPr>
          </a:p>
        </p:txBody>
      </p:sp>
      <p:sp>
        <p:nvSpPr>
          <p:cNvPr id="10" name="Text Placeholder 8">
            <a:extLst>
              <a:ext uri="{FF2B5EF4-FFF2-40B4-BE49-F238E27FC236}">
                <a16:creationId xmlns:a16="http://schemas.microsoft.com/office/drawing/2014/main" id="{250FBCD1-DA7A-BE4F-84A6-5D02E057A4BD}"/>
              </a:ext>
            </a:extLst>
          </p:cNvPr>
          <p:cNvSpPr txBox="1">
            <a:spLocks/>
          </p:cNvSpPr>
          <p:nvPr/>
        </p:nvSpPr>
        <p:spPr>
          <a:xfrm>
            <a:off x="457201" y="1961002"/>
            <a:ext cx="11079956" cy="4131950"/>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687392" indent="0" algn="l" rtl="0" eaLnBrk="1" fontAlgn="base" hangingPunct="1">
              <a:spcBef>
                <a:spcPct val="20000"/>
              </a:spcBef>
              <a:spcAft>
                <a:spcPct val="0"/>
              </a:spcAft>
              <a:buFont typeface="Segoe UI" panose="020B0502040204020203" pitchFamily="34" charset="0"/>
              <a:buNone/>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226695" marR="0" lvl="0" indent="0" algn="l" defTabSz="914400" rtl="0" eaLnBrk="1" fontAlgn="base" latinLnBrk="0" hangingPunct="1">
              <a:lnSpc>
                <a:spcPct val="100000"/>
              </a:lnSpc>
              <a:spcBef>
                <a:spcPct val="20000"/>
              </a:spcBef>
              <a:spcAft>
                <a:spcPts val="3000"/>
              </a:spcAft>
              <a:buClr>
                <a:srgbClr val="EBB700"/>
              </a:buClr>
              <a:buSzPct val="50000"/>
              <a:buFont typeface="Arial" pitchFamily="34" charset="0"/>
              <a:buNone/>
              <a:tabLst/>
              <a:defRPr/>
            </a:pPr>
            <a:endParaRPr kumimoji="0" lang="en-US" sz="2600" b="1" i="0" u="none" strike="noStrike" kern="0" cap="none" spc="0" normalizeH="0" baseline="0" noProof="0" dirty="0">
              <a:ln>
                <a:noFill/>
              </a:ln>
              <a:solidFill>
                <a:srgbClr val="EBB700"/>
              </a:solidFill>
              <a:effectLst/>
              <a:uLnTx/>
              <a:uFillTx/>
              <a:latin typeface="Arial" panose="020B0604020202020204" pitchFamily="34" charset="0"/>
              <a:ea typeface="ヒラギノ角ゴ Pro W3" charset="0"/>
              <a:cs typeface="Arial" panose="020B0604020202020204" pitchFamily="34" charset="0"/>
            </a:endParaRPr>
          </a:p>
        </p:txBody>
      </p:sp>
      <p:pic>
        <p:nvPicPr>
          <p:cNvPr id="6" name="Picture 6" descr="Graphical user interface, text, application, email&#10;&#10;Description automatically generated">
            <a:extLst>
              <a:ext uri="{FF2B5EF4-FFF2-40B4-BE49-F238E27FC236}">
                <a16:creationId xmlns:a16="http://schemas.microsoft.com/office/drawing/2014/main" id="{2CE1A0A0-F247-5D52-E763-AA03D5971270}"/>
              </a:ext>
            </a:extLst>
          </p:cNvPr>
          <p:cNvPicPr>
            <a:picLocks noChangeAspect="1"/>
          </p:cNvPicPr>
          <p:nvPr/>
        </p:nvPicPr>
        <p:blipFill>
          <a:blip r:embed="rId3"/>
          <a:stretch>
            <a:fillRect/>
          </a:stretch>
        </p:blipFill>
        <p:spPr>
          <a:xfrm>
            <a:off x="270149" y="1854693"/>
            <a:ext cx="5910548" cy="3936507"/>
          </a:xfrm>
          <a:prstGeom prst="rect">
            <a:avLst/>
          </a:prstGeom>
        </p:spPr>
      </p:pic>
      <p:pic>
        <p:nvPicPr>
          <p:cNvPr id="7" name="Picture 7" descr="Graphical user interface, text, application, email&#10;&#10;Description automatically generated">
            <a:extLst>
              <a:ext uri="{FF2B5EF4-FFF2-40B4-BE49-F238E27FC236}">
                <a16:creationId xmlns:a16="http://schemas.microsoft.com/office/drawing/2014/main" id="{6954D5DF-6AC7-CB4E-DA88-9D223A30FE11}"/>
              </a:ext>
            </a:extLst>
          </p:cNvPr>
          <p:cNvPicPr>
            <a:picLocks noChangeAspect="1"/>
          </p:cNvPicPr>
          <p:nvPr/>
        </p:nvPicPr>
        <p:blipFill>
          <a:blip r:embed="rId4"/>
          <a:stretch>
            <a:fillRect/>
          </a:stretch>
        </p:blipFill>
        <p:spPr>
          <a:xfrm>
            <a:off x="6398873" y="1297256"/>
            <a:ext cx="5148548" cy="4951144"/>
          </a:xfrm>
          <a:prstGeom prst="rect">
            <a:avLst/>
          </a:prstGeom>
        </p:spPr>
      </p:pic>
      <p:sp>
        <p:nvSpPr>
          <p:cNvPr id="3" name="Rectangle 2">
            <a:extLst>
              <a:ext uri="{FF2B5EF4-FFF2-40B4-BE49-F238E27FC236}">
                <a16:creationId xmlns:a16="http://schemas.microsoft.com/office/drawing/2014/main" id="{923CD9A1-1BF3-BF0B-831E-CD83F95E8551}"/>
              </a:ext>
            </a:extLst>
          </p:cNvPr>
          <p:cNvSpPr/>
          <p:nvPr/>
        </p:nvSpPr>
        <p:spPr>
          <a:xfrm>
            <a:off x="1524000" y="1237657"/>
            <a:ext cx="2819400" cy="45719"/>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charset="0"/>
              <a:ea typeface="Arial" charset="0"/>
              <a:cs typeface="Arial" charset="0"/>
            </a:endParaRPr>
          </a:p>
        </p:txBody>
      </p:sp>
      <p:sp>
        <p:nvSpPr>
          <p:cNvPr id="8" name="Page Number - White">
            <a:extLst>
              <a:ext uri="{FF2B5EF4-FFF2-40B4-BE49-F238E27FC236}">
                <a16:creationId xmlns:a16="http://schemas.microsoft.com/office/drawing/2014/main" id="{29FF2892-EF38-FC3D-F91F-F86936C48F9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11</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spTree>
    <p:extLst>
      <p:ext uri="{BB962C8B-B14F-4D97-AF65-F5344CB8AC3E}">
        <p14:creationId xmlns:p14="http://schemas.microsoft.com/office/powerpoint/2010/main" val="1672163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54A6F6-CD5B-F709-E81A-E6E99FAB742E}"/>
              </a:ext>
            </a:extLst>
          </p:cNvPr>
          <p:cNvSpPr>
            <a:spLocks/>
          </p:cNvSpPr>
          <p:nvPr/>
        </p:nvSpPr>
        <p:spPr>
          <a:xfrm>
            <a:off x="0" y="0"/>
            <a:ext cx="12192000" cy="6858000"/>
          </a:xfrm>
          <a:prstGeom prst="rect">
            <a:avLst/>
          </a:prstGeom>
          <a:gradFill>
            <a:gsLst>
              <a:gs pos="0">
                <a:srgbClr val="7A2582"/>
              </a:gs>
              <a:gs pos="99000">
                <a:srgbClr val="00338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EFFFF">
                  <a:alpha val="44000"/>
                </a:srgbClr>
              </a:solidFill>
              <a:effectLst/>
              <a:uLnTx/>
              <a:uFillTx/>
              <a:latin typeface="Open Sans Regular" charset="0"/>
              <a:ea typeface="+mn-ea"/>
              <a:cs typeface="+mn-cs"/>
            </a:endParaRPr>
          </a:p>
        </p:txBody>
      </p:sp>
      <p:sp>
        <p:nvSpPr>
          <p:cNvPr id="5" name="Text Placeholder 18">
            <a:extLst>
              <a:ext uri="{FF2B5EF4-FFF2-40B4-BE49-F238E27FC236}">
                <a16:creationId xmlns:a16="http://schemas.microsoft.com/office/drawing/2014/main" id="{8541EB86-9526-D34E-999D-4BE3BCCA49ED}"/>
              </a:ext>
            </a:extLst>
          </p:cNvPr>
          <p:cNvSpPr txBox="1">
            <a:spLocks/>
          </p:cNvSpPr>
          <p:nvPr/>
        </p:nvSpPr>
        <p:spPr>
          <a:xfrm>
            <a:off x="464025" y="607377"/>
            <a:ext cx="10397169" cy="445043"/>
          </a:xfrm>
          <a:prstGeom prst="rect">
            <a:avLst/>
          </a:prstGeom>
        </p:spPr>
        <p:txBody>
          <a:bodyPr lIns="91440" tIns="45720" rIns="91440" bIns="45720"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3600" b="1" i="0" u="none" strike="noStrike" kern="0" cap="none" spc="0" normalizeH="0" baseline="0" noProof="0" dirty="0">
                <a:ln>
                  <a:noFill/>
                </a:ln>
                <a:solidFill>
                  <a:srgbClr val="FEFFFF"/>
                </a:solidFill>
                <a:effectLst/>
                <a:uLnTx/>
                <a:uFillTx/>
                <a:latin typeface="Arial"/>
                <a:ea typeface="ヒラギノ角ゴ Pro W3"/>
                <a:cs typeface="Arial"/>
              </a:rPr>
              <a:t>BEST PRACTICES GUIDE</a:t>
            </a:r>
            <a:endParaRPr kumimoji="0" lang="en-US" sz="3600" b="1" i="0" u="none" strike="noStrike" kern="0" cap="none" spc="0" normalizeH="0" baseline="0" noProof="0" dirty="0">
              <a:ln>
                <a:noFill/>
              </a:ln>
              <a:solidFill>
                <a:srgbClr val="FEFFFF"/>
              </a:solidFill>
              <a:effectLst/>
              <a:uLnTx/>
              <a:uFillTx/>
              <a:latin typeface="Arial" panose="020B0604020202020204" pitchFamily="34" charset="0"/>
              <a:ea typeface="ヒラギノ角ゴ Pro W3" charset="0"/>
              <a:cs typeface="Arial" panose="020B0604020202020204" pitchFamily="34" charset="0"/>
            </a:endParaRPr>
          </a:p>
        </p:txBody>
      </p:sp>
      <p:sp>
        <p:nvSpPr>
          <p:cNvPr id="10" name="Text Placeholder 8">
            <a:extLst>
              <a:ext uri="{FF2B5EF4-FFF2-40B4-BE49-F238E27FC236}">
                <a16:creationId xmlns:a16="http://schemas.microsoft.com/office/drawing/2014/main" id="{250FBCD1-DA7A-BE4F-84A6-5D02E057A4BD}"/>
              </a:ext>
            </a:extLst>
          </p:cNvPr>
          <p:cNvSpPr txBox="1">
            <a:spLocks/>
          </p:cNvSpPr>
          <p:nvPr/>
        </p:nvSpPr>
        <p:spPr>
          <a:xfrm>
            <a:off x="457201" y="1961002"/>
            <a:ext cx="11079956" cy="4131950"/>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687392" indent="0" algn="l" rtl="0" eaLnBrk="1" fontAlgn="base" hangingPunct="1">
              <a:spcBef>
                <a:spcPct val="20000"/>
              </a:spcBef>
              <a:spcAft>
                <a:spcPct val="0"/>
              </a:spcAft>
              <a:buFont typeface="Segoe UI" panose="020B0502040204020203" pitchFamily="34" charset="0"/>
              <a:buNone/>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226695" marR="0" lvl="0" indent="0" algn="l" defTabSz="914400" rtl="0" eaLnBrk="1" fontAlgn="base" latinLnBrk="0" hangingPunct="1">
              <a:lnSpc>
                <a:spcPct val="100000"/>
              </a:lnSpc>
              <a:spcBef>
                <a:spcPct val="20000"/>
              </a:spcBef>
              <a:spcAft>
                <a:spcPts val="3000"/>
              </a:spcAft>
              <a:buClr>
                <a:srgbClr val="EBB700"/>
              </a:buClr>
              <a:buSzPct val="50000"/>
              <a:buFont typeface="Arial" pitchFamily="34" charset="0"/>
              <a:buNone/>
              <a:tabLst/>
              <a:defRPr/>
            </a:pPr>
            <a:endParaRPr kumimoji="0" lang="en-US" sz="2600" b="1" i="0" u="none" strike="noStrike" kern="0" cap="none" spc="0" normalizeH="0" baseline="0" noProof="0" dirty="0">
              <a:ln>
                <a:noFill/>
              </a:ln>
              <a:solidFill>
                <a:srgbClr val="EBB700"/>
              </a:solidFill>
              <a:effectLst/>
              <a:uLnTx/>
              <a:uFillTx/>
              <a:latin typeface="Arial" panose="020B0604020202020204" pitchFamily="34" charset="0"/>
              <a:ea typeface="ヒラギノ角ゴ Pro W3" charset="0"/>
              <a:cs typeface="Arial" panose="020B0604020202020204" pitchFamily="34" charset="0"/>
            </a:endParaRPr>
          </a:p>
        </p:txBody>
      </p:sp>
      <p:sp>
        <p:nvSpPr>
          <p:cNvPr id="3" name="Rectangle 2">
            <a:extLst>
              <a:ext uri="{FF2B5EF4-FFF2-40B4-BE49-F238E27FC236}">
                <a16:creationId xmlns:a16="http://schemas.microsoft.com/office/drawing/2014/main" id="{923CD9A1-1BF3-BF0B-831E-CD83F95E8551}"/>
              </a:ext>
            </a:extLst>
          </p:cNvPr>
          <p:cNvSpPr/>
          <p:nvPr/>
        </p:nvSpPr>
        <p:spPr>
          <a:xfrm>
            <a:off x="1524000" y="1237657"/>
            <a:ext cx="2819400" cy="45719"/>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charset="0"/>
              <a:ea typeface="Arial" charset="0"/>
              <a:cs typeface="Arial" charset="0"/>
            </a:endParaRPr>
          </a:p>
        </p:txBody>
      </p:sp>
      <p:sp>
        <p:nvSpPr>
          <p:cNvPr id="8" name="Page Number - White">
            <a:extLst>
              <a:ext uri="{FF2B5EF4-FFF2-40B4-BE49-F238E27FC236}">
                <a16:creationId xmlns:a16="http://schemas.microsoft.com/office/drawing/2014/main" id="{29FF2892-EF38-FC3D-F91F-F86936C48F9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12</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pic>
        <p:nvPicPr>
          <p:cNvPr id="12" name="Picture 11">
            <a:extLst>
              <a:ext uri="{FF2B5EF4-FFF2-40B4-BE49-F238E27FC236}">
                <a16:creationId xmlns:a16="http://schemas.microsoft.com/office/drawing/2014/main" id="{16C2E321-0F0C-5511-983B-03B91C25982C}"/>
              </a:ext>
            </a:extLst>
          </p:cNvPr>
          <p:cNvPicPr>
            <a:picLocks noChangeAspect="1"/>
          </p:cNvPicPr>
          <p:nvPr/>
        </p:nvPicPr>
        <p:blipFill>
          <a:blip r:embed="rId4"/>
          <a:stretch>
            <a:fillRect/>
          </a:stretch>
        </p:blipFill>
        <p:spPr>
          <a:xfrm>
            <a:off x="6096000" y="1237657"/>
            <a:ext cx="5838825" cy="4219575"/>
          </a:xfrm>
          <a:prstGeom prst="rect">
            <a:avLst/>
          </a:prstGeom>
          <a:ln w="19050">
            <a:solidFill>
              <a:schemeClr val="accent2"/>
            </a:solidFill>
          </a:ln>
        </p:spPr>
      </p:pic>
      <p:pic>
        <p:nvPicPr>
          <p:cNvPr id="14" name="Picture 13">
            <a:extLst>
              <a:ext uri="{FF2B5EF4-FFF2-40B4-BE49-F238E27FC236}">
                <a16:creationId xmlns:a16="http://schemas.microsoft.com/office/drawing/2014/main" id="{A50ADE46-3403-9931-29A4-F143BE9D92A1}"/>
              </a:ext>
            </a:extLst>
          </p:cNvPr>
          <p:cNvPicPr>
            <a:picLocks noChangeAspect="1"/>
          </p:cNvPicPr>
          <p:nvPr/>
        </p:nvPicPr>
        <p:blipFill>
          <a:blip r:embed="rId5"/>
          <a:stretch>
            <a:fillRect/>
          </a:stretch>
        </p:blipFill>
        <p:spPr>
          <a:xfrm>
            <a:off x="381000" y="3639745"/>
            <a:ext cx="6232654" cy="2931422"/>
          </a:xfrm>
          <a:prstGeom prst="rect">
            <a:avLst/>
          </a:prstGeom>
          <a:ln w="19050">
            <a:solidFill>
              <a:schemeClr val="accent2"/>
            </a:solidFill>
          </a:ln>
        </p:spPr>
      </p:pic>
    </p:spTree>
    <p:extLst>
      <p:ext uri="{BB962C8B-B14F-4D97-AF65-F5344CB8AC3E}">
        <p14:creationId xmlns:p14="http://schemas.microsoft.com/office/powerpoint/2010/main" val="4285860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ckground - Overlay">
            <a:extLst>
              <a:ext uri="{FF2B5EF4-FFF2-40B4-BE49-F238E27FC236}">
                <a16:creationId xmlns:a16="http://schemas.microsoft.com/office/drawing/2014/main" id="{1ACD70B5-1E5B-91D4-16CB-FE7961CA5F01}"/>
              </a:ext>
            </a:extLst>
          </p:cNvPr>
          <p:cNvSpPr/>
          <p:nvPr/>
        </p:nvSpPr>
        <p:spPr>
          <a:xfrm>
            <a:off x="-3" y="0"/>
            <a:ext cx="12192000" cy="6858000"/>
          </a:xfrm>
          <a:prstGeom prst="rect">
            <a:avLst/>
          </a:pr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EFFFF">
                  <a:alpha val="44000"/>
                </a:srgbClr>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9BD5697A-5111-024C-806E-93C4941AB983}"/>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5" name="Text Placeholder 18">
            <a:extLst>
              <a:ext uri="{FF2B5EF4-FFF2-40B4-BE49-F238E27FC236}">
                <a16:creationId xmlns:a16="http://schemas.microsoft.com/office/drawing/2014/main" id="{8541EB86-9526-D34E-999D-4BE3BCCA49ED}"/>
              </a:ext>
            </a:extLst>
          </p:cNvPr>
          <p:cNvSpPr txBox="1">
            <a:spLocks/>
          </p:cNvSpPr>
          <p:nvPr/>
        </p:nvSpPr>
        <p:spPr>
          <a:xfrm>
            <a:off x="685800" y="727674"/>
            <a:ext cx="1039716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3600" b="1" i="0" u="none" strike="noStrike" kern="0" cap="none" spc="0" normalizeH="0" baseline="0" noProof="0" dirty="0">
                <a:ln>
                  <a:noFill/>
                </a:ln>
                <a:solidFill>
                  <a:srgbClr val="FEFFFF"/>
                </a:solidFill>
                <a:effectLst/>
                <a:uLnTx/>
                <a:uFillTx/>
                <a:latin typeface="Arial" panose="020B0604020202020204" pitchFamily="34" charset="0"/>
                <a:ea typeface="ヒラギノ角ゴ Pro W3" charset="0"/>
                <a:cs typeface="Arial" panose="020B0604020202020204" pitchFamily="34" charset="0"/>
              </a:rPr>
              <a:t>TIPS TO REMEMBER</a:t>
            </a:r>
          </a:p>
        </p:txBody>
      </p:sp>
      <p:sp>
        <p:nvSpPr>
          <p:cNvPr id="10" name="Text Placeholder 8">
            <a:extLst>
              <a:ext uri="{FF2B5EF4-FFF2-40B4-BE49-F238E27FC236}">
                <a16:creationId xmlns:a16="http://schemas.microsoft.com/office/drawing/2014/main" id="{250FBCD1-DA7A-BE4F-84A6-5D02E057A4BD}"/>
              </a:ext>
            </a:extLst>
          </p:cNvPr>
          <p:cNvSpPr txBox="1">
            <a:spLocks/>
          </p:cNvSpPr>
          <p:nvPr/>
        </p:nvSpPr>
        <p:spPr>
          <a:xfrm>
            <a:off x="228600" y="1195954"/>
            <a:ext cx="11420856" cy="413195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687392" indent="0" algn="l" rtl="0" eaLnBrk="1" fontAlgn="base" hangingPunct="1">
              <a:spcBef>
                <a:spcPct val="20000"/>
              </a:spcBef>
              <a:spcAft>
                <a:spcPct val="0"/>
              </a:spcAft>
              <a:buFont typeface="Segoe UI" panose="020B0502040204020203" pitchFamily="34" charset="0"/>
              <a:buNone/>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569908" marR="0" lvl="0" indent="-342900" algn="l" defTabSz="914400" rtl="0" eaLnBrk="1" fontAlgn="base" latinLnBrk="0" hangingPunct="1">
              <a:lnSpc>
                <a:spcPct val="100000"/>
              </a:lnSpc>
              <a:spcBef>
                <a:spcPct val="20000"/>
              </a:spcBef>
              <a:spcAft>
                <a:spcPts val="3000"/>
              </a:spcAft>
              <a:buClr>
                <a:srgbClr val="EBB700"/>
              </a:buClr>
              <a:buSzPct val="50000"/>
              <a:buFont typeface="Lucida Grande" panose="020B0600040502020204" pitchFamily="34" charset="0"/>
              <a:buChar char="▶"/>
              <a:tabLst/>
              <a:defRPr/>
            </a:pPr>
            <a:r>
              <a:rPr kumimoji="0" lang="en-US" sz="2000" b="0" i="0" u="none" strike="noStrike" kern="0" cap="none" spc="0" normalizeH="0" baseline="0" noProof="0" dirty="0">
                <a:ln>
                  <a:noFill/>
                </a:ln>
                <a:solidFill>
                  <a:srgbClr val="FEFFFF"/>
                </a:solidFill>
                <a:effectLst/>
                <a:uLnTx/>
                <a:uFillTx/>
                <a:latin typeface="Arial" charset="0"/>
                <a:ea typeface="Arial" charset="0"/>
                <a:cs typeface="Arial" charset="0"/>
              </a:rPr>
              <a:t>Do not start project prior to approval.</a:t>
            </a:r>
          </a:p>
          <a:p>
            <a:pPr marL="569908" marR="0" lvl="0" indent="-342900" algn="l" defTabSz="914400" rtl="0" eaLnBrk="1" fontAlgn="base" latinLnBrk="0" hangingPunct="1">
              <a:lnSpc>
                <a:spcPct val="100000"/>
              </a:lnSpc>
              <a:spcBef>
                <a:spcPct val="20000"/>
              </a:spcBef>
              <a:spcAft>
                <a:spcPts val="3000"/>
              </a:spcAft>
              <a:buClr>
                <a:srgbClr val="EBB700"/>
              </a:buClr>
              <a:buSzPct val="50000"/>
              <a:buFont typeface="Lucida Grande" panose="020B0600040502020204" pitchFamily="34" charset="0"/>
              <a:buChar char="▶"/>
              <a:tabLst/>
              <a:defRPr/>
            </a:pPr>
            <a:r>
              <a:rPr kumimoji="0" lang="en-US" sz="2000" b="0" i="0" u="none" strike="noStrike" kern="0" cap="none" spc="0" normalizeH="0" baseline="0" noProof="0" dirty="0">
                <a:ln>
                  <a:noFill/>
                </a:ln>
                <a:solidFill>
                  <a:srgbClr val="FEFFFF"/>
                </a:solidFill>
                <a:effectLst/>
                <a:uLnTx/>
                <a:uFillTx/>
                <a:latin typeface="Arial" charset="0"/>
                <a:ea typeface="Arial" charset="0"/>
                <a:cs typeface="Arial" charset="0"/>
              </a:rPr>
              <a:t>Submit your application by the required deadline.</a:t>
            </a:r>
          </a:p>
          <a:p>
            <a:pPr marL="569908" marR="0" lvl="0" indent="-342900" algn="l" defTabSz="914400" rtl="0" eaLnBrk="1" fontAlgn="base" latinLnBrk="0" hangingPunct="1">
              <a:lnSpc>
                <a:spcPct val="100000"/>
              </a:lnSpc>
              <a:spcBef>
                <a:spcPct val="20000"/>
              </a:spcBef>
              <a:spcAft>
                <a:spcPts val="3000"/>
              </a:spcAft>
              <a:buClr>
                <a:srgbClr val="EBB700"/>
              </a:buClr>
              <a:buSzPct val="50000"/>
              <a:buFont typeface="Lucida Grande" panose="020B0600040502020204" pitchFamily="34" charset="0"/>
              <a:buChar char="▶"/>
              <a:tabLst/>
              <a:defRPr/>
            </a:pPr>
            <a:r>
              <a:rPr kumimoji="0" lang="en-US" sz="2000" b="0" i="0" u="none" strike="noStrike" kern="0" cap="none" spc="0" normalizeH="0" baseline="0" noProof="0" dirty="0">
                <a:ln>
                  <a:noFill/>
                </a:ln>
                <a:solidFill>
                  <a:srgbClr val="FEFFFF"/>
                </a:solidFill>
                <a:effectLst/>
                <a:uLnTx/>
                <a:uFillTx/>
                <a:latin typeface="Arial" charset="0"/>
                <a:ea typeface="Arial" charset="0"/>
                <a:cs typeface="Arial" charset="0"/>
              </a:rPr>
              <a:t>Single club projects are not eligible, with the exception of the DCG grant. All other grants require a minimum of two clubs.</a:t>
            </a:r>
          </a:p>
          <a:p>
            <a:pPr marL="569908" marR="0" lvl="0" indent="-342900" algn="l" defTabSz="914400" rtl="0" eaLnBrk="1" fontAlgn="base" latinLnBrk="0" hangingPunct="1">
              <a:lnSpc>
                <a:spcPct val="100000"/>
              </a:lnSpc>
              <a:spcBef>
                <a:spcPct val="20000"/>
              </a:spcBef>
              <a:spcAft>
                <a:spcPts val="3000"/>
              </a:spcAft>
              <a:buClr>
                <a:srgbClr val="EBB700"/>
              </a:buClr>
              <a:buSzPct val="50000"/>
              <a:buFont typeface="Lucida Grande" panose="020B0600040502020204" pitchFamily="34" charset="0"/>
              <a:buChar char="▶"/>
              <a:tabLst/>
              <a:defRPr/>
            </a:pPr>
            <a:r>
              <a:rPr kumimoji="0" lang="en-US" sz="2000" b="0" i="0" u="none" strike="noStrike" kern="0" cap="none" spc="0" normalizeH="0" baseline="0" noProof="0" dirty="0">
                <a:ln>
                  <a:noFill/>
                </a:ln>
                <a:solidFill>
                  <a:srgbClr val="FEFFFF"/>
                </a:solidFill>
                <a:effectLst/>
                <a:uLnTx/>
                <a:uFillTx/>
                <a:latin typeface="Arial" charset="0"/>
                <a:ea typeface="Arial" charset="0"/>
                <a:cs typeface="Arial" charset="0"/>
              </a:rPr>
              <a:t>Know local matching fund requirements!</a:t>
            </a:r>
          </a:p>
          <a:p>
            <a:pPr marL="569908" marR="0" lvl="0" indent="-342900" algn="l" defTabSz="914400" rtl="0" eaLnBrk="1" fontAlgn="base" latinLnBrk="0" hangingPunct="1">
              <a:lnSpc>
                <a:spcPct val="100000"/>
              </a:lnSpc>
              <a:spcBef>
                <a:spcPct val="20000"/>
              </a:spcBef>
              <a:spcAft>
                <a:spcPts val="3000"/>
              </a:spcAft>
              <a:buClr>
                <a:srgbClr val="EBB700"/>
              </a:buClr>
              <a:buSzPct val="50000"/>
              <a:buFont typeface="Lucida Grande" panose="020B0600040502020204" pitchFamily="34" charset="0"/>
              <a:buChar char="▶"/>
              <a:tabLst/>
              <a:defRPr/>
            </a:pPr>
            <a:r>
              <a:rPr kumimoji="0" lang="en-US" sz="2000" b="0" i="0" u="none" strike="noStrike" kern="0" cap="none" spc="0" normalizeH="0" baseline="0" noProof="0" dirty="0">
                <a:ln>
                  <a:noFill/>
                </a:ln>
                <a:solidFill>
                  <a:srgbClr val="FEFFFF"/>
                </a:solidFill>
                <a:effectLst/>
                <a:uLnTx/>
                <a:uFillTx/>
                <a:latin typeface="Arial" charset="0"/>
                <a:ea typeface="Arial" charset="0"/>
                <a:cs typeface="Arial" charset="0"/>
              </a:rPr>
              <a:t>Do not make any changes to the approved project without approval from LCIF.</a:t>
            </a:r>
          </a:p>
          <a:p>
            <a:pPr marL="569908" marR="0" lvl="0" indent="-342900" algn="l" defTabSz="914400" rtl="0" eaLnBrk="1" fontAlgn="base" latinLnBrk="0" hangingPunct="1">
              <a:lnSpc>
                <a:spcPct val="100000"/>
              </a:lnSpc>
              <a:spcBef>
                <a:spcPct val="20000"/>
              </a:spcBef>
              <a:spcAft>
                <a:spcPts val="3000"/>
              </a:spcAft>
              <a:buClr>
                <a:srgbClr val="EBB700"/>
              </a:buClr>
              <a:buSzPct val="50000"/>
              <a:buFont typeface="Lucida Grande" panose="020B0600040502020204" pitchFamily="34" charset="0"/>
              <a:buChar char="▶"/>
              <a:tabLst/>
              <a:defRPr/>
            </a:pPr>
            <a:r>
              <a:rPr kumimoji="0" lang="en-US" sz="2000" b="0" i="0" u="none" strike="noStrike" kern="0" cap="none" spc="0" normalizeH="0" baseline="0" noProof="0" dirty="0">
                <a:ln>
                  <a:noFill/>
                </a:ln>
                <a:solidFill>
                  <a:srgbClr val="FEFFFF"/>
                </a:solidFill>
                <a:effectLst/>
                <a:uLnTx/>
                <a:uFillTx/>
                <a:latin typeface="Arial" charset="0"/>
                <a:ea typeface="Arial" charset="0"/>
                <a:cs typeface="Arial" charset="0"/>
              </a:rPr>
              <a:t>Don’t forget your reports! Be sure to keep all receipts for reporting purposes.</a:t>
            </a:r>
          </a:p>
          <a:p>
            <a:pPr marL="569908" marR="0" lvl="0" indent="-342900" algn="l" defTabSz="914400" rtl="0" eaLnBrk="1" fontAlgn="base" latinLnBrk="0" hangingPunct="1">
              <a:lnSpc>
                <a:spcPct val="100000"/>
              </a:lnSpc>
              <a:spcBef>
                <a:spcPct val="20000"/>
              </a:spcBef>
              <a:spcAft>
                <a:spcPts val="3000"/>
              </a:spcAft>
              <a:buClr>
                <a:srgbClr val="EBB700"/>
              </a:buClr>
              <a:buSzPct val="50000"/>
              <a:buFont typeface="Lucida Grande" panose="020B0600040502020204" pitchFamily="34" charset="0"/>
              <a:buChar char="▶"/>
              <a:tabLst/>
              <a:defRPr/>
            </a:pPr>
            <a:r>
              <a:rPr kumimoji="0" lang="en-US" sz="2000" b="0" i="0" u="none" strike="noStrike" kern="0" cap="none" spc="0" normalizeH="0" baseline="0" noProof="0" dirty="0">
                <a:ln>
                  <a:noFill/>
                </a:ln>
                <a:solidFill>
                  <a:srgbClr val="FEFFFF"/>
                </a:solidFill>
                <a:effectLst/>
                <a:uLnTx/>
                <a:uFillTx/>
                <a:latin typeface="Arial" charset="0"/>
                <a:ea typeface="Arial" charset="0"/>
                <a:cs typeface="Arial" charset="0"/>
              </a:rPr>
              <a:t>Include others on your communications. </a:t>
            </a:r>
          </a:p>
        </p:txBody>
      </p:sp>
      <p:sp>
        <p:nvSpPr>
          <p:cNvPr id="2" name="Text Placeholder 8">
            <a:extLst>
              <a:ext uri="{FF2B5EF4-FFF2-40B4-BE49-F238E27FC236}">
                <a16:creationId xmlns:a16="http://schemas.microsoft.com/office/drawing/2014/main" id="{D1C309AB-C9C9-10E0-40A4-A000F2299E1F}"/>
              </a:ext>
            </a:extLst>
          </p:cNvPr>
          <p:cNvSpPr txBox="1">
            <a:spLocks/>
          </p:cNvSpPr>
          <p:nvPr/>
        </p:nvSpPr>
        <p:spPr>
          <a:xfrm>
            <a:off x="5798546" y="1961002"/>
            <a:ext cx="6085594" cy="4131950"/>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687392" indent="0" algn="l" rtl="0" eaLnBrk="1" fontAlgn="base" hangingPunct="1">
              <a:spcBef>
                <a:spcPct val="20000"/>
              </a:spcBef>
              <a:spcAft>
                <a:spcPct val="0"/>
              </a:spcAft>
              <a:buFont typeface="Segoe UI" panose="020B0502040204020203" pitchFamily="34" charset="0"/>
              <a:buNone/>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569908" marR="0" lvl="0" indent="-342900" algn="l" defTabSz="914400" rtl="0" eaLnBrk="1" fontAlgn="base" latinLnBrk="0" hangingPunct="1">
              <a:lnSpc>
                <a:spcPct val="100000"/>
              </a:lnSpc>
              <a:spcBef>
                <a:spcPct val="20000"/>
              </a:spcBef>
              <a:spcAft>
                <a:spcPts val="3000"/>
              </a:spcAft>
              <a:buClr>
                <a:srgbClr val="EBB700"/>
              </a:buClr>
              <a:buSzPct val="50000"/>
              <a:buFont typeface="Lucida Grande" panose="020B0600040502020204" pitchFamily="34" charset="0"/>
              <a:buChar char="▶"/>
              <a:tabLst/>
              <a:defRPr/>
            </a:pPr>
            <a:endParaRPr kumimoji="0" lang="en-US" sz="2000" b="0" i="0" u="none" strike="noStrike" kern="0" cap="none" spc="0" normalizeH="0" baseline="0" noProof="0" dirty="0">
              <a:ln>
                <a:noFill/>
              </a:ln>
              <a:solidFill>
                <a:srgbClr val="FEFFFF"/>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38256214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ge Number - Blue">
            <a:extLst>
              <a:ext uri="{FF2B5EF4-FFF2-40B4-BE49-F238E27FC236}">
                <a16:creationId xmlns:a16="http://schemas.microsoft.com/office/drawing/2014/main" id="{FBA47497-5A65-6B22-A67D-04E497194F3D}"/>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wrap="square"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mn-ea"/>
                <a:cs typeface="+mn-cs"/>
              </a:rPr>
              <a:pPr marL="0" marR="0" lvl="0" indent="0" algn="l" defTabSz="914400" rtl="0" eaLnBrk="0" fontAlgn="auto" latinLnBrk="0" hangingPunct="0">
                <a:lnSpc>
                  <a:spcPct val="100000"/>
                </a:lnSpc>
                <a:spcBef>
                  <a:spcPct val="50000"/>
                </a:spcBef>
                <a:spcAft>
                  <a:spcPts val="0"/>
                </a:spcAft>
                <a:buClrTx/>
                <a:buSzTx/>
                <a:buFontTx/>
                <a:buNone/>
                <a:tabLst/>
                <a:defRPr/>
              </a:pPr>
              <a:t>14</a:t>
            </a:fld>
            <a:endParaRPr kumimoji="0" lang="en-US" sz="1000" b="0" i="0" u="none" strike="noStrike" kern="1200" cap="none" spc="0" normalizeH="0" baseline="0" noProof="0" dirty="0">
              <a:ln>
                <a:noFill/>
              </a:ln>
              <a:solidFill>
                <a:prstClr val="white"/>
              </a:solidFill>
              <a:effectLst/>
              <a:uLnTx/>
              <a:uFillTx/>
              <a:latin typeface="Arial" charset="0"/>
              <a:ea typeface="+mn-ea"/>
              <a:cs typeface="+mn-cs"/>
            </a:endParaRPr>
          </a:p>
        </p:txBody>
      </p:sp>
      <p:pic>
        <p:nvPicPr>
          <p:cNvPr id="28" name="Picture 27" descr="A rectangular neon sign with a brick wall&#10;&#10;Description automatically generated">
            <a:extLst>
              <a:ext uri="{FF2B5EF4-FFF2-40B4-BE49-F238E27FC236}">
                <a16:creationId xmlns:a16="http://schemas.microsoft.com/office/drawing/2014/main" id="{D69F5DC6-C5AE-CC2E-BA9C-5956485E729C}"/>
              </a:ext>
            </a:extLst>
          </p:cNvPr>
          <p:cNvPicPr>
            <a:picLocks noChangeAspect="1"/>
          </p:cNvPicPr>
          <p:nvPr/>
        </p:nvPicPr>
        <p:blipFill rotWithShape="1">
          <a:blip r:embed="rId3"/>
          <a:srcRect t="1875" b="1875"/>
          <a:stretch/>
        </p:blipFill>
        <p:spPr>
          <a:xfrm>
            <a:off x="0" y="1"/>
            <a:ext cx="12192000" cy="6858000"/>
          </a:xfrm>
          <a:prstGeom prst="rect">
            <a:avLst/>
          </a:prstGeom>
        </p:spPr>
      </p:pic>
      <p:sp>
        <p:nvSpPr>
          <p:cNvPr id="29" name="TextBox 28">
            <a:extLst>
              <a:ext uri="{FF2B5EF4-FFF2-40B4-BE49-F238E27FC236}">
                <a16:creationId xmlns:a16="http://schemas.microsoft.com/office/drawing/2014/main" id="{26D8E6F4-B256-7844-08B7-2D4E56F81309}"/>
              </a:ext>
            </a:extLst>
          </p:cNvPr>
          <p:cNvSpPr txBox="1"/>
          <p:nvPr/>
        </p:nvSpPr>
        <p:spPr>
          <a:xfrm>
            <a:off x="2721214" y="1516471"/>
            <a:ext cx="8074159" cy="31700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rPr>
              <a:t>LCIF approved our grant application!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0" i="0" u="none" strike="noStrike" kern="120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rPr>
              <a:t>What happens next?</a:t>
            </a:r>
          </a:p>
        </p:txBody>
      </p:sp>
    </p:spTree>
    <p:extLst>
      <p:ext uri="{BB962C8B-B14F-4D97-AF65-F5344CB8AC3E}">
        <p14:creationId xmlns:p14="http://schemas.microsoft.com/office/powerpoint/2010/main" val="3037384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lice - Solid">
            <a:extLst>
              <a:ext uri="{FF2B5EF4-FFF2-40B4-BE49-F238E27FC236}">
                <a16:creationId xmlns:a16="http://schemas.microsoft.com/office/drawing/2014/main" id="{C034BE64-F7C4-0A4E-8FEC-2ECE9FF0DA31}"/>
              </a:ext>
            </a:extLst>
          </p:cNvPr>
          <p:cNvSpPr/>
          <p:nvPr/>
        </p:nvSpPr>
        <p:spPr>
          <a:xfrm>
            <a:off x="1017141" y="1"/>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3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34" name="Body Copy">
            <a:extLst>
              <a:ext uri="{FF2B5EF4-FFF2-40B4-BE49-F238E27FC236}">
                <a16:creationId xmlns:a16="http://schemas.microsoft.com/office/drawing/2014/main" id="{1132C406-3CC6-0345-9E27-27D0677D775F}"/>
              </a:ext>
            </a:extLst>
          </p:cNvPr>
          <p:cNvSpPr txBox="1">
            <a:spLocks/>
          </p:cNvSpPr>
          <p:nvPr/>
        </p:nvSpPr>
        <p:spPr>
          <a:xfrm>
            <a:off x="3234687" y="1731402"/>
            <a:ext cx="7408477" cy="167029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363" rtl="0" eaLnBrk="1" fontAlgn="base" latinLnBrk="0" hangingPunct="1">
              <a:lnSpc>
                <a:spcPct val="100000"/>
              </a:lnSpc>
              <a:spcBef>
                <a:spcPct val="20000"/>
              </a:spcBef>
              <a:spcAft>
                <a:spcPct val="0"/>
              </a:spcAft>
              <a:buClrTx/>
              <a:buSzPct val="120000"/>
              <a:buFont typeface="Arial" pitchFamily="34" charset="0"/>
              <a:buNone/>
              <a:tabLst/>
              <a:defRPr/>
            </a:pPr>
            <a:r>
              <a:rPr kumimoji="0" lang="en-US" sz="2600" b="0" i="0" u="none" strike="noStrike" kern="0" cap="none" spc="0" normalizeH="0" baseline="0" noProof="0" dirty="0">
                <a:ln>
                  <a:noFill/>
                </a:ln>
                <a:solidFill>
                  <a:prstClr val="white"/>
                </a:solidFill>
                <a:effectLst/>
                <a:uLnTx/>
                <a:uFillTx/>
                <a:latin typeface="Arial" charset="0"/>
                <a:ea typeface="Arial" charset="0"/>
                <a:cs typeface="Arial" charset="0"/>
              </a:rPr>
              <a:t>Staff monitors the project until the project is complete, and the grant money is accounted.</a:t>
            </a:r>
          </a:p>
        </p:txBody>
      </p:sp>
      <p:sp>
        <p:nvSpPr>
          <p:cNvPr id="35" name="Body Copy">
            <a:extLst>
              <a:ext uri="{FF2B5EF4-FFF2-40B4-BE49-F238E27FC236}">
                <a16:creationId xmlns:a16="http://schemas.microsoft.com/office/drawing/2014/main" id="{89F29842-D656-6348-AFA3-DD72E03922A0}"/>
              </a:ext>
            </a:extLst>
          </p:cNvPr>
          <p:cNvSpPr txBox="1">
            <a:spLocks/>
          </p:cNvSpPr>
          <p:nvPr/>
        </p:nvSpPr>
        <p:spPr>
          <a:xfrm>
            <a:off x="3234687" y="533194"/>
            <a:ext cx="8891052"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363" rtl="0" eaLnBrk="1" fontAlgn="base" latinLnBrk="0" hangingPunct="1">
              <a:lnSpc>
                <a:spcPct val="100000"/>
              </a:lnSpc>
              <a:spcBef>
                <a:spcPct val="20000"/>
              </a:spcBef>
              <a:spcAft>
                <a:spcPct val="0"/>
              </a:spcAft>
              <a:buClrTx/>
              <a:buSzPct val="120000"/>
              <a:buFont typeface="Arial" pitchFamily="34" charset="0"/>
              <a:buNone/>
              <a:tabLst/>
              <a:defRPr/>
            </a:pPr>
            <a:r>
              <a:rPr kumimoji="0" lang="en-US" sz="4400" b="1" i="0" u="none" strike="noStrike" kern="0" cap="none" spc="0" normalizeH="0" baseline="0" noProof="0" dirty="0">
                <a:ln>
                  <a:noFill/>
                </a:ln>
                <a:solidFill>
                  <a:prstClr val="white"/>
                </a:solidFill>
                <a:effectLst/>
                <a:uLnTx/>
                <a:uFillTx/>
                <a:latin typeface="Arial" charset="0"/>
                <a:ea typeface="Arial" charset="0"/>
                <a:cs typeface="Arial" charset="0"/>
              </a:rPr>
              <a:t>After Approval</a:t>
            </a:r>
          </a:p>
        </p:txBody>
      </p:sp>
      <p:sp>
        <p:nvSpPr>
          <p:cNvPr id="36" name="Rectangle 35">
            <a:extLst>
              <a:ext uri="{FF2B5EF4-FFF2-40B4-BE49-F238E27FC236}">
                <a16:creationId xmlns:a16="http://schemas.microsoft.com/office/drawing/2014/main" id="{C6F5EF6D-03B1-D140-9871-49939C9E6EEC}"/>
              </a:ext>
            </a:extLst>
          </p:cNvPr>
          <p:cNvSpPr/>
          <p:nvPr/>
        </p:nvSpPr>
        <p:spPr>
          <a:xfrm rot="5400000" flipH="1">
            <a:off x="5450086" y="-572672"/>
            <a:ext cx="87738" cy="4247574"/>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3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20" name="Page Number - Blue">
            <a:extLst>
              <a:ext uri="{FF2B5EF4-FFF2-40B4-BE49-F238E27FC236}">
                <a16:creationId xmlns:a16="http://schemas.microsoft.com/office/drawing/2014/main" id="{5B79561B-C68A-9748-BD1F-4B43E431BBAE}"/>
              </a:ext>
            </a:extLst>
          </p:cNvPr>
          <p:cNvSpPr txBox="1">
            <a:spLocks noChangeArrowheads="1"/>
          </p:cNvSpPr>
          <p:nvPr/>
        </p:nvSpPr>
        <p:spPr bwMode="auto">
          <a:xfrm>
            <a:off x="11537156"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363"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a:ln>
                  <a:noFill/>
                </a:ln>
                <a:solidFill>
                  <a:prstClr val="white"/>
                </a:solidFill>
                <a:effectLst/>
                <a:uLnTx/>
                <a:uFillTx/>
                <a:latin typeface="Arial" charset="0"/>
                <a:ea typeface="ヒラギノ角ゴ Pro W3" charset="0"/>
              </a:rPr>
              <a:pPr marL="0" marR="0" lvl="0" indent="0" algn="l" defTabSz="914363" rtl="0" eaLnBrk="0" fontAlgn="auto" latinLnBrk="0" hangingPunct="0">
                <a:lnSpc>
                  <a:spcPct val="100000"/>
                </a:lnSpc>
                <a:spcBef>
                  <a:spcPct val="50000"/>
                </a:spcBef>
                <a:spcAft>
                  <a:spcPts val="0"/>
                </a:spcAft>
                <a:buClrTx/>
                <a:buSzTx/>
                <a:buFontTx/>
                <a:buNone/>
                <a:tabLst/>
                <a:defRPr/>
              </a:pPr>
              <a:t>15</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grpSp>
        <p:nvGrpSpPr>
          <p:cNvPr id="8" name="Group 7">
            <a:extLst>
              <a:ext uri="{FF2B5EF4-FFF2-40B4-BE49-F238E27FC236}">
                <a16:creationId xmlns:a16="http://schemas.microsoft.com/office/drawing/2014/main" id="{8405ED3A-E979-A547-A6E1-1B6520F1E342}"/>
              </a:ext>
            </a:extLst>
          </p:cNvPr>
          <p:cNvGrpSpPr/>
          <p:nvPr/>
        </p:nvGrpSpPr>
        <p:grpSpPr>
          <a:xfrm>
            <a:off x="835415" y="3538115"/>
            <a:ext cx="10521170" cy="2560607"/>
            <a:chOff x="1071642" y="3467100"/>
            <a:chExt cx="9856714" cy="2398894"/>
          </a:xfrm>
        </p:grpSpPr>
        <p:sp>
          <p:nvSpPr>
            <p:cNvPr id="11" name="Oval 10">
              <a:extLst>
                <a:ext uri="{FF2B5EF4-FFF2-40B4-BE49-F238E27FC236}">
                  <a16:creationId xmlns:a16="http://schemas.microsoft.com/office/drawing/2014/main" id="{328A8129-BE2E-1C4A-8A9B-691E7D980676}"/>
                </a:ext>
              </a:extLst>
            </p:cNvPr>
            <p:cNvSpPr/>
            <p:nvPr/>
          </p:nvSpPr>
          <p:spPr bwMode="auto">
            <a:xfrm>
              <a:off x="8529462" y="3467100"/>
              <a:ext cx="2398894" cy="2398894"/>
            </a:xfrm>
            <a:prstGeom prst="ellipse">
              <a:avLst/>
            </a:prstGeom>
            <a:solidFill>
              <a:srgbClr val="B3B2B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576" marR="0" lvl="0" indent="-609576" algn="ctr" defTabSz="914363"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err="1">
                <a:ln>
                  <a:noFill/>
                </a:ln>
                <a:solidFill>
                  <a:srgbClr val="404040"/>
                </a:solidFill>
                <a:effectLst/>
                <a:uLnTx/>
                <a:uFillTx/>
                <a:latin typeface="Arial" charset="0"/>
                <a:ea typeface="Arial" charset="0"/>
                <a:cs typeface="Arial" charset="0"/>
              </a:endParaRPr>
            </a:p>
          </p:txBody>
        </p:sp>
        <p:sp>
          <p:nvSpPr>
            <p:cNvPr id="10" name="Oval 9">
              <a:extLst>
                <a:ext uri="{FF2B5EF4-FFF2-40B4-BE49-F238E27FC236}">
                  <a16:creationId xmlns:a16="http://schemas.microsoft.com/office/drawing/2014/main" id="{9D663DF4-83E2-904A-8703-E0CB46178C8E}"/>
                </a:ext>
              </a:extLst>
            </p:cNvPr>
            <p:cNvSpPr/>
            <p:nvPr/>
          </p:nvSpPr>
          <p:spPr bwMode="auto">
            <a:xfrm>
              <a:off x="6043522" y="3467100"/>
              <a:ext cx="2398894" cy="2398894"/>
            </a:xfrm>
            <a:prstGeom prst="ellipse">
              <a:avLst/>
            </a:prstGeom>
            <a:solidFill>
              <a:srgbClr val="FF5C35"/>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576" marR="0" lvl="0" indent="-609576" algn="ctr" defTabSz="9143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Arial" charset="0"/>
                <a:cs typeface="Arial" panose="020B0604020202020204" pitchFamily="34" charset="0"/>
              </a:endParaRPr>
            </a:p>
          </p:txBody>
        </p:sp>
        <p:sp>
          <p:nvSpPr>
            <p:cNvPr id="12" name="Oval 11">
              <a:extLst>
                <a:ext uri="{FF2B5EF4-FFF2-40B4-BE49-F238E27FC236}">
                  <a16:creationId xmlns:a16="http://schemas.microsoft.com/office/drawing/2014/main" id="{DEBFB3DD-AB1A-3B43-9859-33E24E44FB9D}"/>
                </a:ext>
              </a:extLst>
            </p:cNvPr>
            <p:cNvSpPr/>
            <p:nvPr/>
          </p:nvSpPr>
          <p:spPr bwMode="auto">
            <a:xfrm>
              <a:off x="3557582" y="3467100"/>
              <a:ext cx="2398894" cy="2398894"/>
            </a:xfrm>
            <a:prstGeom prst="ellipse">
              <a:avLst/>
            </a:prstGeom>
            <a:solidFill>
              <a:srgbClr val="407CC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576" marR="0" lvl="0" indent="-609576" algn="ctr" defTabSz="9143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Arial" charset="0"/>
                <a:cs typeface="Arial" panose="020B0604020202020204" pitchFamily="34" charset="0"/>
              </a:endParaRPr>
            </a:p>
          </p:txBody>
        </p:sp>
        <p:sp>
          <p:nvSpPr>
            <p:cNvPr id="15" name="Oval 14">
              <a:extLst>
                <a:ext uri="{FF2B5EF4-FFF2-40B4-BE49-F238E27FC236}">
                  <a16:creationId xmlns:a16="http://schemas.microsoft.com/office/drawing/2014/main" id="{C917FC6D-ED39-D845-A63B-061B23F7B7D1}"/>
                </a:ext>
              </a:extLst>
            </p:cNvPr>
            <p:cNvSpPr/>
            <p:nvPr/>
          </p:nvSpPr>
          <p:spPr bwMode="auto">
            <a:xfrm>
              <a:off x="1071642" y="3467100"/>
              <a:ext cx="2398894" cy="2398894"/>
            </a:xfrm>
            <a:prstGeom prst="ellipse">
              <a:avLst/>
            </a:prstGeom>
            <a:solidFill>
              <a:srgbClr val="F0C3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576" marR="0" lvl="0" indent="-609576" algn="ctr" defTabSz="9143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Arial" charset="0"/>
                <a:cs typeface="Arial" panose="020B0604020202020204" pitchFamily="34" charset="0"/>
              </a:endParaRPr>
            </a:p>
          </p:txBody>
        </p:sp>
        <p:sp>
          <p:nvSpPr>
            <p:cNvPr id="4" name="Right Arrow 3">
              <a:extLst>
                <a:ext uri="{FF2B5EF4-FFF2-40B4-BE49-F238E27FC236}">
                  <a16:creationId xmlns:a16="http://schemas.microsoft.com/office/drawing/2014/main" id="{77BD8820-7B02-BA48-ADAE-67B2BC5CDCE4}"/>
                </a:ext>
              </a:extLst>
            </p:cNvPr>
            <p:cNvSpPr/>
            <p:nvPr/>
          </p:nvSpPr>
          <p:spPr>
            <a:xfrm>
              <a:off x="3024223" y="4368802"/>
              <a:ext cx="1046549" cy="600780"/>
            </a:xfrm>
            <a:prstGeom prst="rightArrow">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ight Arrow 22">
              <a:extLst>
                <a:ext uri="{FF2B5EF4-FFF2-40B4-BE49-F238E27FC236}">
                  <a16:creationId xmlns:a16="http://schemas.microsoft.com/office/drawing/2014/main" id="{EEED92C2-C99E-9047-B6F5-7C7024D6AAA6}"/>
                </a:ext>
              </a:extLst>
            </p:cNvPr>
            <p:cNvSpPr/>
            <p:nvPr/>
          </p:nvSpPr>
          <p:spPr>
            <a:xfrm>
              <a:off x="5516808" y="4368802"/>
              <a:ext cx="1046549" cy="600780"/>
            </a:xfrm>
            <a:prstGeom prst="rightArrow">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ight Arrow 23">
              <a:extLst>
                <a:ext uri="{FF2B5EF4-FFF2-40B4-BE49-F238E27FC236}">
                  <a16:creationId xmlns:a16="http://schemas.microsoft.com/office/drawing/2014/main" id="{FA65ECBC-BED0-6A47-BC1B-39EDC86B00C8}"/>
                </a:ext>
              </a:extLst>
            </p:cNvPr>
            <p:cNvSpPr/>
            <p:nvPr/>
          </p:nvSpPr>
          <p:spPr>
            <a:xfrm>
              <a:off x="7995847" y="4368802"/>
              <a:ext cx="1046549" cy="600780"/>
            </a:xfrm>
            <a:prstGeom prst="rightArrow">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Headline">
            <a:extLst>
              <a:ext uri="{FF2B5EF4-FFF2-40B4-BE49-F238E27FC236}">
                <a16:creationId xmlns:a16="http://schemas.microsoft.com/office/drawing/2014/main" id="{409CD724-8920-E24F-871C-C3CBE7DEA81B}"/>
              </a:ext>
            </a:extLst>
          </p:cNvPr>
          <p:cNvSpPr txBox="1">
            <a:spLocks/>
          </p:cNvSpPr>
          <p:nvPr/>
        </p:nvSpPr>
        <p:spPr>
          <a:xfrm>
            <a:off x="372976"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marL="0" marR="0" lvl="0" indent="0" algn="l" defTabSz="914363" rtl="0" eaLnBrk="1" fontAlgn="base" latinLnBrk="0" hangingPunct="1">
              <a:lnSpc>
                <a:spcPct val="9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EBB700"/>
                </a:solidFill>
                <a:effectLst/>
                <a:uLnTx/>
                <a:uFillTx/>
                <a:latin typeface="Helvetica Neue" charset="0"/>
              </a:rPr>
              <a:t>Grant Lifecycle</a:t>
            </a:r>
          </a:p>
        </p:txBody>
      </p:sp>
      <p:sp>
        <p:nvSpPr>
          <p:cNvPr id="2" name="TextBox 1">
            <a:extLst>
              <a:ext uri="{FF2B5EF4-FFF2-40B4-BE49-F238E27FC236}">
                <a16:creationId xmlns:a16="http://schemas.microsoft.com/office/drawing/2014/main" id="{C3ED0522-7CC8-43BB-8F4B-0B4CD16732A4}"/>
              </a:ext>
            </a:extLst>
          </p:cNvPr>
          <p:cNvSpPr txBox="1"/>
          <p:nvPr/>
        </p:nvSpPr>
        <p:spPr>
          <a:xfrm>
            <a:off x="1240403" y="4154958"/>
            <a:ext cx="1679219" cy="1400383"/>
          </a:xfrm>
          <a:prstGeom prst="rect">
            <a:avLst/>
          </a:prstGeom>
          <a:noFill/>
        </p:spPr>
        <p:txBody>
          <a:bodyPr wrap="square" rtlCol="0">
            <a:spAutoFit/>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D2140"/>
                </a:solidFill>
                <a:effectLst/>
                <a:uLnTx/>
                <a:uFillTx/>
                <a:latin typeface="Arial" panose="020B0604020202020204" pitchFamily="34" charset="0"/>
                <a:ea typeface="+mn-ea"/>
                <a:cs typeface="Arial" panose="020B0604020202020204" pitchFamily="34" charset="0"/>
              </a:rPr>
              <a:t>Global Grants sends the award letter and grant agreement</a:t>
            </a:r>
          </a:p>
        </p:txBody>
      </p:sp>
      <p:sp>
        <p:nvSpPr>
          <p:cNvPr id="17" name="TextBox 16">
            <a:extLst>
              <a:ext uri="{FF2B5EF4-FFF2-40B4-BE49-F238E27FC236}">
                <a16:creationId xmlns:a16="http://schemas.microsoft.com/office/drawing/2014/main" id="{E696E6EE-E627-4473-90A4-BEC538E6D592}"/>
              </a:ext>
            </a:extLst>
          </p:cNvPr>
          <p:cNvSpPr txBox="1"/>
          <p:nvPr/>
        </p:nvSpPr>
        <p:spPr>
          <a:xfrm>
            <a:off x="3978069" y="3762543"/>
            <a:ext cx="1582339" cy="1923604"/>
          </a:xfrm>
          <a:prstGeom prst="rect">
            <a:avLst/>
          </a:prstGeom>
          <a:noFill/>
        </p:spPr>
        <p:txBody>
          <a:bodyPr wrap="square" rtlCol="0">
            <a:spAutoFit/>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Grantee returns a signed grant agreement and documents for disbursement</a:t>
            </a:r>
          </a:p>
        </p:txBody>
      </p:sp>
      <p:sp>
        <p:nvSpPr>
          <p:cNvPr id="19" name="TextBox 18">
            <a:extLst>
              <a:ext uri="{FF2B5EF4-FFF2-40B4-BE49-F238E27FC236}">
                <a16:creationId xmlns:a16="http://schemas.microsoft.com/office/drawing/2014/main" id="{88092E81-DCBC-4CDE-9986-2559E94EDE47}"/>
              </a:ext>
            </a:extLst>
          </p:cNvPr>
          <p:cNvSpPr txBox="1"/>
          <p:nvPr/>
        </p:nvSpPr>
        <p:spPr>
          <a:xfrm>
            <a:off x="9272378" y="3893348"/>
            <a:ext cx="1679219" cy="1923604"/>
          </a:xfrm>
          <a:prstGeom prst="rect">
            <a:avLst/>
          </a:prstGeom>
          <a:noFill/>
        </p:spPr>
        <p:txBody>
          <a:bodyPr wrap="square" rtlCol="0">
            <a:spAutoFit/>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D2140"/>
                </a:solidFill>
                <a:effectLst/>
                <a:uLnTx/>
                <a:uFillTx/>
                <a:latin typeface="Arial" panose="020B0604020202020204" pitchFamily="34" charset="0"/>
                <a:ea typeface="+mn-ea"/>
                <a:cs typeface="Arial" panose="020B0604020202020204" pitchFamily="34" charset="0"/>
              </a:rPr>
              <a:t>Staff reviews the report to ensure accountability and project impact is realized</a:t>
            </a:r>
          </a:p>
        </p:txBody>
      </p:sp>
      <p:sp>
        <p:nvSpPr>
          <p:cNvPr id="21" name="TextBox 20">
            <a:extLst>
              <a:ext uri="{FF2B5EF4-FFF2-40B4-BE49-F238E27FC236}">
                <a16:creationId xmlns:a16="http://schemas.microsoft.com/office/drawing/2014/main" id="{42208166-EE8C-4D92-91AB-E7A92D6CBDB1}"/>
              </a:ext>
            </a:extLst>
          </p:cNvPr>
          <p:cNvSpPr txBox="1"/>
          <p:nvPr/>
        </p:nvSpPr>
        <p:spPr>
          <a:xfrm>
            <a:off x="6481083" y="4118226"/>
            <a:ext cx="1935980" cy="1400383"/>
          </a:xfrm>
          <a:prstGeom prst="rect">
            <a:avLst/>
          </a:prstGeom>
          <a:noFill/>
        </p:spPr>
        <p:txBody>
          <a:bodyPr wrap="square" rtlCol="0">
            <a:spAutoFit/>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Lions complete their project and submit a final report</a:t>
            </a:r>
          </a:p>
        </p:txBody>
      </p:sp>
    </p:spTree>
    <p:extLst>
      <p:ext uri="{BB962C8B-B14F-4D97-AF65-F5344CB8AC3E}">
        <p14:creationId xmlns:p14="http://schemas.microsoft.com/office/powerpoint/2010/main" val="20428930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80595AD-2C8C-DD92-5ACA-25548127C85E}"/>
              </a:ext>
            </a:extLst>
          </p:cNvPr>
          <p:cNvSpPr/>
          <p:nvPr/>
        </p:nvSpPr>
        <p:spPr>
          <a:xfrm>
            <a:off x="-49365" y="-1656"/>
            <a:ext cx="12236725" cy="68613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2" name="Slide Number Placeholder 1">
            <a:extLst>
              <a:ext uri="{FF2B5EF4-FFF2-40B4-BE49-F238E27FC236}">
                <a16:creationId xmlns:a16="http://schemas.microsoft.com/office/drawing/2014/main" id="{44A0D5C3-F142-0E57-5E7E-D25FF70A7F6D}"/>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B32DCC-C169-6242-A663-729B7647A34C}" type="slidenum">
              <a:rPr kumimoji="0" lang="en-US" sz="1200" b="0" i="0" u="none" strike="noStrike" kern="1200" cap="none" spc="0" normalizeH="0" baseline="0" noProof="0" dirty="0" smtClean="0">
                <a:ln>
                  <a:noFill/>
                </a:ln>
                <a:solidFill>
                  <a:srgbClr val="555659">
                    <a:lumMod val="60000"/>
                    <a:lumOff val="40000"/>
                  </a:srgbClr>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srgbClr val="555659">
                  <a:lumMod val="60000"/>
                  <a:lumOff val="40000"/>
                </a:srgbClr>
              </a:solidFill>
              <a:effectLst/>
              <a:uLnTx/>
              <a:uFillTx/>
              <a:latin typeface="Century Gothic" panose="020F0302020204030204"/>
              <a:ea typeface="+mn-ea"/>
              <a:cs typeface="+mn-cs"/>
            </a:endParaRPr>
          </a:p>
        </p:txBody>
      </p:sp>
      <p:sp>
        <p:nvSpPr>
          <p:cNvPr id="4" name="Text Placeholder 18">
            <a:extLst>
              <a:ext uri="{FF2B5EF4-FFF2-40B4-BE49-F238E27FC236}">
                <a16:creationId xmlns:a16="http://schemas.microsoft.com/office/drawing/2014/main" id="{B1A69FA8-A04F-F2D3-7B44-0CA475CED74F}"/>
              </a:ext>
            </a:extLst>
          </p:cNvPr>
          <p:cNvSpPr txBox="1">
            <a:spLocks/>
          </p:cNvSpPr>
          <p:nvPr/>
        </p:nvSpPr>
        <p:spPr>
          <a:xfrm>
            <a:off x="543149" y="1110830"/>
            <a:ext cx="10770310" cy="592965"/>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4800" b="1" i="0" u="none" strike="noStrike" kern="0" cap="none" spc="0" normalizeH="0" baseline="0" noProof="0" dirty="0">
                <a:ln>
                  <a:noFill/>
                </a:ln>
                <a:solidFill>
                  <a:srgbClr val="FFFFFF"/>
                </a:solidFill>
                <a:effectLst/>
                <a:uLnTx/>
                <a:uFillTx/>
                <a:latin typeface="Helvetica Neue"/>
                <a:ea typeface="Arial" charset="0"/>
                <a:cs typeface="Arial"/>
              </a:rPr>
              <a:t>Important Terms to Remember</a:t>
            </a:r>
          </a:p>
        </p:txBody>
      </p:sp>
      <p:sp>
        <p:nvSpPr>
          <p:cNvPr id="5" name="Rectangle 4">
            <a:extLst>
              <a:ext uri="{FF2B5EF4-FFF2-40B4-BE49-F238E27FC236}">
                <a16:creationId xmlns:a16="http://schemas.microsoft.com/office/drawing/2014/main" id="{26E597D8-C5E7-23A9-6800-7790D0050518}"/>
              </a:ext>
            </a:extLst>
          </p:cNvPr>
          <p:cNvSpPr/>
          <p:nvPr/>
        </p:nvSpPr>
        <p:spPr>
          <a:xfrm>
            <a:off x="691331" y="1960902"/>
            <a:ext cx="3392093" cy="96944"/>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Arial" charset="0"/>
              <a:cs typeface="Arial" charset="0"/>
            </a:endParaRPr>
          </a:p>
        </p:txBody>
      </p:sp>
      <p:sp>
        <p:nvSpPr>
          <p:cNvPr id="17" name="Graphic 35">
            <a:extLst>
              <a:ext uri="{FF2B5EF4-FFF2-40B4-BE49-F238E27FC236}">
                <a16:creationId xmlns:a16="http://schemas.microsoft.com/office/drawing/2014/main" id="{A15F86B4-8817-9A17-9FE6-37B8DB8C5B85}"/>
              </a:ext>
            </a:extLst>
          </p:cNvPr>
          <p:cNvSpPr/>
          <p:nvPr/>
        </p:nvSpPr>
        <p:spPr>
          <a:xfrm rot="10800000" flipH="1">
            <a:off x="10031574" y="-13770"/>
            <a:ext cx="2160426" cy="3741965"/>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99000">
                <a:srgbClr val="00338D"/>
              </a:gs>
            </a:gsLst>
            <a:lin ang="19800000" scaled="0"/>
          </a:gradFill>
          <a:ln w="29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8D"/>
              </a:solidFill>
              <a:effectLst/>
              <a:uLnTx/>
              <a:uFillTx/>
              <a:latin typeface="Century Gothic" panose="020F0302020204030204"/>
              <a:ea typeface="+mn-ea"/>
              <a:cs typeface="+mn-cs"/>
            </a:endParaRPr>
          </a:p>
        </p:txBody>
      </p:sp>
      <p:pic>
        <p:nvPicPr>
          <p:cNvPr id="15" name="Graphic 14">
            <a:extLst>
              <a:ext uri="{FF2B5EF4-FFF2-40B4-BE49-F238E27FC236}">
                <a16:creationId xmlns:a16="http://schemas.microsoft.com/office/drawing/2014/main" id="{FAF9D0C4-F721-9599-2B48-4B0A0D7915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flipH="1">
            <a:off x="9910101" y="-10632"/>
            <a:ext cx="2281900" cy="2281899"/>
          </a:xfrm>
          <a:prstGeom prst="rect">
            <a:avLst/>
          </a:prstGeom>
        </p:spPr>
      </p:pic>
      <p:pic>
        <p:nvPicPr>
          <p:cNvPr id="16" name="Graphic 15">
            <a:extLst>
              <a:ext uri="{FF2B5EF4-FFF2-40B4-BE49-F238E27FC236}">
                <a16:creationId xmlns:a16="http://schemas.microsoft.com/office/drawing/2014/main" id="{14565A3D-E4C9-96FF-9D54-C996AC2886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flipH="1">
            <a:off x="9201717" y="2800"/>
            <a:ext cx="2990283" cy="2990283"/>
          </a:xfrm>
          <a:prstGeom prst="rect">
            <a:avLst/>
          </a:prstGeom>
        </p:spPr>
      </p:pic>
      <p:sp>
        <p:nvSpPr>
          <p:cNvPr id="3" name="Background - Solid">
            <a:extLst>
              <a:ext uri="{FF2B5EF4-FFF2-40B4-BE49-F238E27FC236}">
                <a16:creationId xmlns:a16="http://schemas.microsoft.com/office/drawing/2014/main" id="{E1530986-B704-72FA-6834-E99940966F6F}"/>
              </a:ext>
            </a:extLst>
          </p:cNvPr>
          <p:cNvSpPr/>
          <p:nvPr/>
        </p:nvSpPr>
        <p:spPr>
          <a:xfrm>
            <a:off x="1" y="2271267"/>
            <a:ext cx="3050320" cy="4586731"/>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alpha val="44000"/>
                </a:srgbClr>
              </a:solidFill>
              <a:effectLst/>
              <a:uLnTx/>
              <a:uFillTx/>
              <a:latin typeface="Century Gothic" panose="020F0302020204030204"/>
              <a:ea typeface="+mn-ea"/>
              <a:cs typeface="+mn-cs"/>
            </a:endParaRPr>
          </a:p>
        </p:txBody>
      </p:sp>
      <p:sp>
        <p:nvSpPr>
          <p:cNvPr id="6" name="Background - Solid">
            <a:extLst>
              <a:ext uri="{FF2B5EF4-FFF2-40B4-BE49-F238E27FC236}">
                <a16:creationId xmlns:a16="http://schemas.microsoft.com/office/drawing/2014/main" id="{7C3E761B-F96D-E0D7-8317-DF4AC2B3C531}"/>
              </a:ext>
            </a:extLst>
          </p:cNvPr>
          <p:cNvSpPr/>
          <p:nvPr/>
        </p:nvSpPr>
        <p:spPr>
          <a:xfrm>
            <a:off x="3045681" y="2271267"/>
            <a:ext cx="3050320" cy="4586731"/>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alpha val="44000"/>
                </a:srgbClr>
              </a:solidFill>
              <a:effectLst/>
              <a:uLnTx/>
              <a:uFillTx/>
              <a:latin typeface="Century Gothic" panose="020F0302020204030204"/>
              <a:ea typeface="+mn-ea"/>
              <a:cs typeface="+mn-cs"/>
            </a:endParaRPr>
          </a:p>
        </p:txBody>
      </p:sp>
      <p:sp>
        <p:nvSpPr>
          <p:cNvPr id="8" name="Background - Solid">
            <a:extLst>
              <a:ext uri="{FF2B5EF4-FFF2-40B4-BE49-F238E27FC236}">
                <a16:creationId xmlns:a16="http://schemas.microsoft.com/office/drawing/2014/main" id="{6A51BD04-FB8C-8367-FDE0-04FE534C0767}"/>
              </a:ext>
            </a:extLst>
          </p:cNvPr>
          <p:cNvSpPr/>
          <p:nvPr/>
        </p:nvSpPr>
        <p:spPr>
          <a:xfrm>
            <a:off x="6091361" y="2271267"/>
            <a:ext cx="3050320" cy="4586731"/>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alpha val="44000"/>
                </a:srgbClr>
              </a:solidFill>
              <a:effectLst/>
              <a:uLnTx/>
              <a:uFillTx/>
              <a:latin typeface="Century Gothic" panose="020F0302020204030204"/>
              <a:ea typeface="+mn-ea"/>
              <a:cs typeface="+mn-cs"/>
            </a:endParaRPr>
          </a:p>
        </p:txBody>
      </p:sp>
      <p:sp>
        <p:nvSpPr>
          <p:cNvPr id="9" name="Background - Solid">
            <a:extLst>
              <a:ext uri="{FF2B5EF4-FFF2-40B4-BE49-F238E27FC236}">
                <a16:creationId xmlns:a16="http://schemas.microsoft.com/office/drawing/2014/main" id="{34851D8B-3EEF-2D6E-9602-CE11A70852BB}"/>
              </a:ext>
            </a:extLst>
          </p:cNvPr>
          <p:cNvSpPr/>
          <p:nvPr/>
        </p:nvSpPr>
        <p:spPr>
          <a:xfrm>
            <a:off x="9137040" y="2271267"/>
            <a:ext cx="3050320" cy="4586731"/>
          </a:xfrm>
          <a:prstGeom prst="rect">
            <a:avLst/>
          </a:prstGeom>
          <a:solidFill>
            <a:srgbClr val="7A25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alpha val="44000"/>
                </a:srgbClr>
              </a:solidFill>
              <a:effectLst/>
              <a:uLnTx/>
              <a:uFillTx/>
              <a:latin typeface="Century Gothic" panose="020F0302020204030204"/>
              <a:ea typeface="+mn-ea"/>
              <a:cs typeface="+mn-cs"/>
            </a:endParaRPr>
          </a:p>
        </p:txBody>
      </p:sp>
      <p:sp>
        <p:nvSpPr>
          <p:cNvPr id="10" name="Body Copy">
            <a:extLst>
              <a:ext uri="{FF2B5EF4-FFF2-40B4-BE49-F238E27FC236}">
                <a16:creationId xmlns:a16="http://schemas.microsoft.com/office/drawing/2014/main" id="{304E4716-2D73-35C4-38AD-A60A576600BE}"/>
              </a:ext>
            </a:extLst>
          </p:cNvPr>
          <p:cNvSpPr txBox="1">
            <a:spLocks/>
          </p:cNvSpPr>
          <p:nvPr/>
        </p:nvSpPr>
        <p:spPr>
          <a:xfrm>
            <a:off x="268932" y="2492188"/>
            <a:ext cx="2470510" cy="4098183"/>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2500" b="1" i="1"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rPr>
              <a:t>Grantee</a:t>
            </a:r>
            <a:endParaRPr kumimoji="0" lang="en-US" sz="2500" b="0" i="1"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en-US" sz="2500" b="0"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en-US" sz="1600" b="0"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1600" b="0"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rPr>
              <a:t>The district, MD or club receiving the LCIF grant</a:t>
            </a:r>
          </a:p>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en-US" sz="1600" b="0"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1600" b="0"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rPr>
              <a:t>Never an individual Lion</a:t>
            </a:r>
          </a:p>
        </p:txBody>
      </p:sp>
      <p:sp>
        <p:nvSpPr>
          <p:cNvPr id="11" name="Body Copy">
            <a:extLst>
              <a:ext uri="{FF2B5EF4-FFF2-40B4-BE49-F238E27FC236}">
                <a16:creationId xmlns:a16="http://schemas.microsoft.com/office/drawing/2014/main" id="{39063C9D-DF31-7CEA-2535-62AB62ED108C}"/>
              </a:ext>
            </a:extLst>
          </p:cNvPr>
          <p:cNvSpPr txBox="1">
            <a:spLocks/>
          </p:cNvSpPr>
          <p:nvPr/>
        </p:nvSpPr>
        <p:spPr>
          <a:xfrm>
            <a:off x="3336762" y="2492188"/>
            <a:ext cx="2470510" cy="4098183"/>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2500" b="1" i="1"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rPr>
              <a:t>Grant Administrator</a:t>
            </a:r>
            <a:br>
              <a:rPr kumimoji="0" lang="en-US" sz="2500" b="0"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rPr>
            </a:br>
            <a:endParaRPr kumimoji="0" lang="en-US" sz="2500" b="0"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1600" b="0"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rPr>
              <a:t>DG if grantee is the district / MCC if grantee is the MD</a:t>
            </a:r>
          </a:p>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en-US" sz="1600" b="0"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1600" b="0"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rPr>
              <a:t>Manages utilization of grant funds and reporting to LCIF, serve as bank signatory</a:t>
            </a:r>
          </a:p>
        </p:txBody>
      </p:sp>
      <p:sp>
        <p:nvSpPr>
          <p:cNvPr id="14" name="Body Copy">
            <a:extLst>
              <a:ext uri="{FF2B5EF4-FFF2-40B4-BE49-F238E27FC236}">
                <a16:creationId xmlns:a16="http://schemas.microsoft.com/office/drawing/2014/main" id="{01824669-B701-08E0-3FCD-526E3764F099}"/>
              </a:ext>
            </a:extLst>
          </p:cNvPr>
          <p:cNvSpPr txBox="1">
            <a:spLocks/>
          </p:cNvSpPr>
          <p:nvPr/>
        </p:nvSpPr>
        <p:spPr>
          <a:xfrm>
            <a:off x="6372424" y="2492188"/>
            <a:ext cx="2606476" cy="4098183"/>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2500" b="1" i="1"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rPr>
              <a:t>Project Chairperson</a:t>
            </a:r>
            <a:br>
              <a:rPr kumimoji="0" lang="en-US" sz="2500" b="0"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rPr>
            </a:br>
            <a:endParaRPr kumimoji="0" lang="en-US" sz="2500" b="0"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1600" b="0"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rPr>
              <a:t>A Lion selected by the Grant Administrator</a:t>
            </a:r>
          </a:p>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en-US" sz="1600" b="0"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1600" b="0"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rPr>
              <a:t>Manages the day-to-day activities of the project</a:t>
            </a:r>
          </a:p>
        </p:txBody>
      </p:sp>
      <p:sp>
        <p:nvSpPr>
          <p:cNvPr id="18" name="Body Copy">
            <a:extLst>
              <a:ext uri="{FF2B5EF4-FFF2-40B4-BE49-F238E27FC236}">
                <a16:creationId xmlns:a16="http://schemas.microsoft.com/office/drawing/2014/main" id="{92D131C5-FF8B-8A1E-AEF4-427B8966356B}"/>
              </a:ext>
            </a:extLst>
          </p:cNvPr>
          <p:cNvSpPr txBox="1">
            <a:spLocks/>
          </p:cNvSpPr>
          <p:nvPr/>
        </p:nvSpPr>
        <p:spPr>
          <a:xfrm>
            <a:off x="9413462" y="2492188"/>
            <a:ext cx="2470510" cy="4098183"/>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2500" b="1" i="1"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rPr>
              <a:t>Project Committee</a:t>
            </a:r>
          </a:p>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1800" b="1"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rPr>
              <a:t> </a:t>
            </a:r>
          </a:p>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1600" b="0"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rPr>
              <a:t>Grant Administrator, Project Chairperson and other Lions and partners involved in the project</a:t>
            </a:r>
          </a:p>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en-US" sz="1600" b="0"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p:txBody>
      </p:sp>
      <p:sp>
        <p:nvSpPr>
          <p:cNvPr id="7" name="Oval 6">
            <a:extLst>
              <a:ext uri="{FF2B5EF4-FFF2-40B4-BE49-F238E27FC236}">
                <a16:creationId xmlns:a16="http://schemas.microsoft.com/office/drawing/2014/main" id="{923337F4-2EC0-5077-BA07-BD84CFEFE795}"/>
              </a:ext>
            </a:extLst>
          </p:cNvPr>
          <p:cNvSpPr/>
          <p:nvPr/>
        </p:nvSpPr>
        <p:spPr>
          <a:xfrm>
            <a:off x="2739442" y="2278767"/>
            <a:ext cx="6094210" cy="126453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90247938-D3F4-C128-2C26-CF6EF8BA5F6B}"/>
              </a:ext>
            </a:extLst>
          </p:cNvPr>
          <p:cNvSpPr txBox="1"/>
          <p:nvPr/>
        </p:nvSpPr>
        <p:spPr>
          <a:xfrm>
            <a:off x="7936689" y="1760590"/>
            <a:ext cx="3636404" cy="677108"/>
          </a:xfrm>
          <a:prstGeom prst="rect">
            <a:avLst/>
          </a:prstGeom>
          <a:solidFill>
            <a:srgbClr val="FF0000"/>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FFFF">
                    <a:lumMod val="95000"/>
                  </a:srgbClr>
                </a:solidFill>
                <a:effectLst/>
                <a:uLnTx/>
                <a:uFillTx/>
                <a:latin typeface="Arial" panose="020B0604020202020204" pitchFamily="34" charset="0"/>
                <a:ea typeface="+mn-ea"/>
                <a:cs typeface="Arial" panose="020B0604020202020204" pitchFamily="34" charset="0"/>
              </a:rPr>
              <a:t>Seek prior LCIF approval before changing!</a:t>
            </a:r>
          </a:p>
        </p:txBody>
      </p:sp>
    </p:spTree>
    <p:extLst>
      <p:ext uri="{BB962C8B-B14F-4D97-AF65-F5344CB8AC3E}">
        <p14:creationId xmlns:p14="http://schemas.microsoft.com/office/powerpoint/2010/main" val="3328987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Business handshake">
            <a:extLst>
              <a:ext uri="{FF2B5EF4-FFF2-40B4-BE49-F238E27FC236}">
                <a16:creationId xmlns:a16="http://schemas.microsoft.com/office/drawing/2014/main" id="{B35A461B-883E-E131-76B7-76F00A9030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5059" y="16332"/>
            <a:ext cx="10289512" cy="6858000"/>
          </a:xfrm>
          <a:prstGeom prst="rect">
            <a:avLst/>
          </a:prstGeom>
        </p:spPr>
      </p:pic>
      <p:sp>
        <p:nvSpPr>
          <p:cNvPr id="15" name="Freeform 14">
            <a:extLst>
              <a:ext uri="{FF2B5EF4-FFF2-40B4-BE49-F238E27FC236}">
                <a16:creationId xmlns:a16="http://schemas.microsoft.com/office/drawing/2014/main" id="{C545FD57-6ED0-3066-F739-D9B488D8F9CD}"/>
              </a:ext>
            </a:extLst>
          </p:cNvPr>
          <p:cNvSpPr/>
          <p:nvPr/>
        </p:nvSpPr>
        <p:spPr>
          <a:xfrm rot="10800000">
            <a:off x="0" y="5443"/>
            <a:ext cx="8631936" cy="6858000"/>
          </a:xfrm>
          <a:custGeom>
            <a:avLst/>
            <a:gdLst>
              <a:gd name="connsiteX0" fmla="*/ 8631936 w 8631936"/>
              <a:gd name="connsiteY0" fmla="*/ 6858000 h 6858000"/>
              <a:gd name="connsiteX1" fmla="*/ 6858000 w 8631936"/>
              <a:gd name="connsiteY1" fmla="*/ 6858000 h 6858000"/>
              <a:gd name="connsiteX2" fmla="*/ 1773936 w 8631936"/>
              <a:gd name="connsiteY2" fmla="*/ 6858000 h 6858000"/>
              <a:gd name="connsiteX3" fmla="*/ 0 w 8631936"/>
              <a:gd name="connsiteY3" fmla="*/ 6858000 h 6858000"/>
              <a:gd name="connsiteX4" fmla="*/ 3959471 w 8631936"/>
              <a:gd name="connsiteY4" fmla="*/ 0 h 6858000"/>
              <a:gd name="connsiteX5" fmla="*/ 5733407 w 8631936"/>
              <a:gd name="connsiteY5" fmla="*/ 0 h 6858000"/>
              <a:gd name="connsiteX6" fmla="*/ 6858000 w 8631936"/>
              <a:gd name="connsiteY6" fmla="*/ 0 h 6858000"/>
              <a:gd name="connsiteX7" fmla="*/ 8631936 w 8631936"/>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31936" h="6858000">
                <a:moveTo>
                  <a:pt x="8631936" y="6858000"/>
                </a:moveTo>
                <a:lnTo>
                  <a:pt x="6858000" y="6858000"/>
                </a:lnTo>
                <a:lnTo>
                  <a:pt x="1773936" y="6858000"/>
                </a:lnTo>
                <a:lnTo>
                  <a:pt x="0" y="6858000"/>
                </a:lnTo>
                <a:lnTo>
                  <a:pt x="3959471" y="0"/>
                </a:lnTo>
                <a:lnTo>
                  <a:pt x="5733407" y="0"/>
                </a:lnTo>
                <a:lnTo>
                  <a:pt x="6858000" y="0"/>
                </a:lnTo>
                <a:lnTo>
                  <a:pt x="8631936" y="0"/>
                </a:lnTo>
                <a:close/>
              </a:path>
            </a:pathLst>
          </a:custGeom>
          <a:gradFill>
            <a:gsLst>
              <a:gs pos="18000">
                <a:srgbClr val="732E81">
                  <a:lumMod val="100000"/>
                </a:srgbClr>
              </a:gs>
              <a:gs pos="99000">
                <a:srgbClr val="0A5496"/>
              </a:gs>
            </a:gsLst>
            <a:lin ang="18600000" scaled="0"/>
          </a:gradFill>
          <a:ln w="7938"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8D"/>
              </a:solidFill>
              <a:effectLst/>
              <a:uLnTx/>
              <a:uFillTx/>
              <a:latin typeface="Century Gothic" panose="020F0302020204030204"/>
              <a:ea typeface="+mn-ea"/>
              <a:cs typeface="+mn-cs"/>
            </a:endParaRPr>
          </a:p>
        </p:txBody>
      </p:sp>
      <p:sp>
        <p:nvSpPr>
          <p:cNvPr id="17" name="Rectangle 16">
            <a:extLst>
              <a:ext uri="{FF2B5EF4-FFF2-40B4-BE49-F238E27FC236}">
                <a16:creationId xmlns:a16="http://schemas.microsoft.com/office/drawing/2014/main" id="{839DB0F1-7A18-B539-3C32-982254FB1A98}"/>
              </a:ext>
            </a:extLst>
          </p:cNvPr>
          <p:cNvSpPr/>
          <p:nvPr/>
        </p:nvSpPr>
        <p:spPr>
          <a:xfrm>
            <a:off x="119063" y="-16332"/>
            <a:ext cx="12192000" cy="6858000"/>
          </a:xfrm>
          <a:prstGeom prst="rect">
            <a:avLst/>
          </a:prstGeom>
          <a:gradFill flip="none" rotWithShape="1">
            <a:gsLst>
              <a:gs pos="0">
                <a:srgbClr val="7A2582">
                  <a:alpha val="87000"/>
                </a:srgbClr>
              </a:gs>
              <a:gs pos="98000">
                <a:srgbClr val="00338D">
                  <a:alpha val="8700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alpha val="44000"/>
                </a:srgbClr>
              </a:solidFill>
              <a:effectLst/>
              <a:uLnTx/>
              <a:uFillTx/>
              <a:latin typeface="Open Sans Regular" charset="0"/>
              <a:ea typeface="+mn-ea"/>
              <a:cs typeface="+mn-cs"/>
            </a:endParaRPr>
          </a:p>
        </p:txBody>
      </p:sp>
      <p:grpSp>
        <p:nvGrpSpPr>
          <p:cNvPr id="7" name="Group 6">
            <a:extLst>
              <a:ext uri="{FF2B5EF4-FFF2-40B4-BE49-F238E27FC236}">
                <a16:creationId xmlns:a16="http://schemas.microsoft.com/office/drawing/2014/main" id="{A2CC5C79-E230-5F7E-149D-1754AF2E0B6A}"/>
              </a:ext>
            </a:extLst>
          </p:cNvPr>
          <p:cNvGrpSpPr/>
          <p:nvPr/>
        </p:nvGrpSpPr>
        <p:grpSpPr>
          <a:xfrm>
            <a:off x="0" y="-1"/>
            <a:ext cx="8621165" cy="6858001"/>
            <a:chOff x="0" y="-1"/>
            <a:chExt cx="8621165" cy="6858001"/>
          </a:xfrm>
        </p:grpSpPr>
        <p:grpSp>
          <p:nvGrpSpPr>
            <p:cNvPr id="3" name="Group 2">
              <a:extLst>
                <a:ext uri="{FF2B5EF4-FFF2-40B4-BE49-F238E27FC236}">
                  <a16:creationId xmlns:a16="http://schemas.microsoft.com/office/drawing/2014/main" id="{3F450F97-709E-BE2A-9A4F-06B79B51B2AA}"/>
                </a:ext>
              </a:extLst>
            </p:cNvPr>
            <p:cNvGrpSpPr/>
            <p:nvPr/>
          </p:nvGrpSpPr>
          <p:grpSpPr>
            <a:xfrm>
              <a:off x="1756746" y="-1"/>
              <a:ext cx="6864419" cy="6858000"/>
              <a:chOff x="-6419" y="0"/>
              <a:chExt cx="6864419" cy="6858000"/>
            </a:xfrm>
            <a:solidFill>
              <a:srgbClr val="0D2240"/>
            </a:solidFill>
          </p:grpSpPr>
          <p:sp>
            <p:nvSpPr>
              <p:cNvPr id="4" name="Graphic 2">
                <a:extLst>
                  <a:ext uri="{FF2B5EF4-FFF2-40B4-BE49-F238E27FC236}">
                    <a16:creationId xmlns:a16="http://schemas.microsoft.com/office/drawing/2014/main" id="{B1AD2316-44DB-5C52-097F-CC5CC051F6BB}"/>
                  </a:ext>
                </a:extLst>
              </p:cNvPr>
              <p:cNvSpPr/>
              <p:nvPr/>
            </p:nvSpPr>
            <p:spPr>
              <a:xfrm>
                <a:off x="0"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grpFill/>
              <a:ln w="79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8D"/>
                  </a:solidFill>
                  <a:effectLst/>
                  <a:uLnTx/>
                  <a:uFillTx/>
                  <a:latin typeface="Century Gothic" panose="020F0302020204030204"/>
                  <a:ea typeface="+mn-ea"/>
                  <a:cs typeface="+mn-cs"/>
                </a:endParaRPr>
              </a:p>
            </p:txBody>
          </p:sp>
          <p:sp>
            <p:nvSpPr>
              <p:cNvPr id="5" name="Graphic 3">
                <a:extLst>
                  <a:ext uri="{FF2B5EF4-FFF2-40B4-BE49-F238E27FC236}">
                    <a16:creationId xmlns:a16="http://schemas.microsoft.com/office/drawing/2014/main" id="{719FA0A6-5341-CD58-A29B-87E6606F8D22}"/>
                  </a:ext>
                </a:extLst>
              </p:cNvPr>
              <p:cNvSpPr/>
              <p:nvPr/>
            </p:nvSpPr>
            <p:spPr>
              <a:xfrm rot="10800000">
                <a:off x="-6419" y="0"/>
                <a:ext cx="6331018" cy="6858000"/>
              </a:xfrm>
              <a:custGeom>
                <a:avLst/>
                <a:gdLst>
                  <a:gd name="connsiteX0" fmla="*/ 0 w 3959471"/>
                  <a:gd name="connsiteY0" fmla="*/ 6858000 h 6858000"/>
                  <a:gd name="connsiteX1" fmla="*/ 3959471 w 3959471"/>
                  <a:gd name="connsiteY1" fmla="*/ 0 h 6858000"/>
                  <a:gd name="connsiteX2" fmla="*/ 3959471 w 3959471"/>
                  <a:gd name="connsiteY2" fmla="*/ 6858000 h 6858000"/>
                </a:gdLst>
                <a:ahLst/>
                <a:cxnLst>
                  <a:cxn ang="0">
                    <a:pos x="connsiteX0" y="connsiteY0"/>
                  </a:cxn>
                  <a:cxn ang="0">
                    <a:pos x="connsiteX1" y="connsiteY1"/>
                  </a:cxn>
                  <a:cxn ang="0">
                    <a:pos x="connsiteX2" y="connsiteY2"/>
                  </a:cxn>
                </a:cxnLst>
                <a:rect l="l" t="t" r="r" b="b"/>
                <a:pathLst>
                  <a:path w="3959471" h="6858000">
                    <a:moveTo>
                      <a:pt x="0" y="6858000"/>
                    </a:moveTo>
                    <a:lnTo>
                      <a:pt x="3959471" y="0"/>
                    </a:lnTo>
                    <a:lnTo>
                      <a:pt x="3959471" y="6858000"/>
                    </a:lnTo>
                    <a:close/>
                  </a:path>
                </a:pathLst>
              </a:custGeom>
              <a:grpFill/>
              <a:ln w="79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8D"/>
                  </a:solidFill>
                  <a:effectLst/>
                  <a:uLnTx/>
                  <a:uFillTx/>
                  <a:latin typeface="Century Gothic" panose="020F0302020204030204"/>
                  <a:ea typeface="+mn-ea"/>
                  <a:cs typeface="+mn-cs"/>
                </a:endParaRPr>
              </a:p>
            </p:txBody>
          </p:sp>
        </p:grpSp>
        <p:sp>
          <p:nvSpPr>
            <p:cNvPr id="6" name="Rectangle 5">
              <a:extLst>
                <a:ext uri="{FF2B5EF4-FFF2-40B4-BE49-F238E27FC236}">
                  <a16:creationId xmlns:a16="http://schemas.microsoft.com/office/drawing/2014/main" id="{4C800651-4A79-A721-1B08-1A01AC206544}"/>
                </a:ext>
              </a:extLst>
            </p:cNvPr>
            <p:cNvSpPr/>
            <p:nvPr/>
          </p:nvSpPr>
          <p:spPr>
            <a:xfrm>
              <a:off x="0" y="0"/>
              <a:ext cx="25908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alpha val="44000"/>
                  </a:srgbClr>
                </a:solidFill>
                <a:effectLst/>
                <a:uLnTx/>
                <a:uFillTx/>
                <a:latin typeface="Century Gothic" panose="020F0302020204030204"/>
                <a:ea typeface="+mn-ea"/>
                <a:cs typeface="+mn-cs"/>
              </a:endParaRPr>
            </a:p>
          </p:txBody>
        </p:sp>
      </p:grpSp>
      <p:sp>
        <p:nvSpPr>
          <p:cNvPr id="9" name="Body Copy">
            <a:extLst>
              <a:ext uri="{FF2B5EF4-FFF2-40B4-BE49-F238E27FC236}">
                <a16:creationId xmlns:a16="http://schemas.microsoft.com/office/drawing/2014/main" id="{4F9D6FC7-2D9D-0C42-93C1-8D451E9E3DCB}"/>
              </a:ext>
            </a:extLst>
          </p:cNvPr>
          <p:cNvSpPr txBox="1">
            <a:spLocks/>
          </p:cNvSpPr>
          <p:nvPr/>
        </p:nvSpPr>
        <p:spPr>
          <a:xfrm>
            <a:off x="834123" y="2263673"/>
            <a:ext cx="5380940" cy="282717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274320" marR="0" lvl="0" indent="-274320" algn="l" defTabSz="914400" rtl="0" eaLnBrk="1" fontAlgn="base" latinLnBrk="0" hangingPunct="1">
              <a:lnSpc>
                <a:spcPct val="100000"/>
              </a:lnSpc>
              <a:spcBef>
                <a:spcPts val="0"/>
              </a:spcBef>
              <a:spcAft>
                <a:spcPts val="1800"/>
              </a:spcAft>
              <a:buClrTx/>
              <a:buSzPct val="120000"/>
              <a:buFont typeface="Arial" panose="020B0604020202020204" pitchFamily="34" charset="0"/>
              <a:buChar char="•"/>
              <a:tabLst/>
              <a:defRPr/>
            </a:pPr>
            <a:r>
              <a:rPr kumimoji="0" lang="en-US" sz="2000" b="0" i="0" u="none" strike="noStrike" kern="0" cap="none" spc="0" normalizeH="0" baseline="0" noProof="0" dirty="0">
                <a:ln>
                  <a:noFill/>
                </a:ln>
                <a:solidFill>
                  <a:srgbClr val="FFFFFF"/>
                </a:solidFill>
                <a:effectLst/>
                <a:uLnTx/>
                <a:uFillTx/>
                <a:latin typeface="Arial" charset="0"/>
                <a:ea typeface="Arial" charset="0"/>
                <a:cs typeface="Arial" charset="0"/>
              </a:rPr>
              <a:t>Sign and return within 30 days</a:t>
            </a:r>
          </a:p>
          <a:p>
            <a:pPr marL="274320" marR="0" lvl="0" indent="-274320" algn="l" defTabSz="914400" rtl="0" eaLnBrk="1" fontAlgn="base" latinLnBrk="0" hangingPunct="1">
              <a:lnSpc>
                <a:spcPct val="100000"/>
              </a:lnSpc>
              <a:spcBef>
                <a:spcPts val="0"/>
              </a:spcBef>
              <a:spcAft>
                <a:spcPts val="1800"/>
              </a:spcAft>
              <a:buClrTx/>
              <a:buSzPct val="120000"/>
              <a:buFont typeface="Arial" panose="020B0604020202020204" pitchFamily="34" charset="0"/>
              <a:buChar char="•"/>
              <a:tabLst/>
              <a:defRPr/>
            </a:pPr>
            <a:r>
              <a:rPr kumimoji="0" lang="en-US" sz="2000" b="0" i="0" u="none" strike="noStrike" kern="0" cap="none" spc="0" normalizeH="0" baseline="0" noProof="0" dirty="0">
                <a:ln>
                  <a:noFill/>
                </a:ln>
                <a:solidFill>
                  <a:srgbClr val="FFFFFF"/>
                </a:solidFill>
                <a:effectLst/>
                <a:uLnTx/>
                <a:uFillTx/>
                <a:latin typeface="Arial" charset="0"/>
                <a:ea typeface="Arial" charset="0"/>
                <a:cs typeface="Arial" charset="0"/>
              </a:rPr>
              <a:t>Explains the </a:t>
            </a:r>
            <a:r>
              <a:rPr kumimoji="0" lang="en-US" sz="2000" b="0" i="1" u="none" strike="noStrike" kern="0" cap="none" spc="0" normalizeH="0" baseline="0" noProof="0" dirty="0">
                <a:ln>
                  <a:noFill/>
                </a:ln>
                <a:solidFill>
                  <a:srgbClr val="FFFFFF"/>
                </a:solidFill>
                <a:effectLst/>
                <a:uLnTx/>
                <a:uFillTx/>
                <a:latin typeface="Arial" charset="0"/>
                <a:ea typeface="Arial" charset="0"/>
                <a:cs typeface="Arial" charset="0"/>
              </a:rPr>
              <a:t>grantee</a:t>
            </a:r>
            <a:r>
              <a:rPr kumimoji="0" lang="en-US" sz="2000" b="0" i="0" u="none" strike="noStrike" kern="0" cap="none" spc="0" normalizeH="0" baseline="0" noProof="0" dirty="0">
                <a:ln>
                  <a:noFill/>
                </a:ln>
                <a:solidFill>
                  <a:srgbClr val="FFFFFF"/>
                </a:solidFill>
                <a:effectLst/>
                <a:uLnTx/>
                <a:uFillTx/>
                <a:latin typeface="Arial" charset="0"/>
                <a:ea typeface="Arial" charset="0"/>
                <a:cs typeface="Arial" charset="0"/>
              </a:rPr>
              <a:t>’s  responsibilities to LCIF in accepting this grant</a:t>
            </a:r>
          </a:p>
          <a:p>
            <a:pPr marL="274320" marR="0" lvl="0" indent="-274320" algn="l" defTabSz="914400" rtl="0" eaLnBrk="1" fontAlgn="base" latinLnBrk="0" hangingPunct="1">
              <a:lnSpc>
                <a:spcPct val="100000"/>
              </a:lnSpc>
              <a:spcBef>
                <a:spcPts val="0"/>
              </a:spcBef>
              <a:spcAft>
                <a:spcPts val="1800"/>
              </a:spcAft>
              <a:buClrTx/>
              <a:buSzPct val="120000"/>
              <a:buFont typeface="Arial" panose="020B0604020202020204" pitchFamily="34" charset="0"/>
              <a:buChar char="•"/>
              <a:tabLst/>
              <a:defRPr/>
            </a:pPr>
            <a:r>
              <a:rPr kumimoji="0" lang="en-US" sz="2000" b="0" i="0" u="none" strike="noStrike" kern="0" cap="none" spc="0" normalizeH="0" baseline="0" noProof="0" dirty="0">
                <a:ln>
                  <a:noFill/>
                </a:ln>
                <a:solidFill>
                  <a:srgbClr val="FFFFFF"/>
                </a:solidFill>
                <a:effectLst/>
                <a:uLnTx/>
                <a:uFillTx/>
                <a:latin typeface="Arial" charset="0"/>
                <a:ea typeface="Arial" charset="0"/>
                <a:cs typeface="Arial" charset="0"/>
              </a:rPr>
              <a:t>Funds will not be disbursed until signed grant agreement is returned</a:t>
            </a:r>
          </a:p>
          <a:p>
            <a:pPr marL="274320" marR="0" lvl="0" indent="-274320" algn="l" defTabSz="914400" rtl="0" eaLnBrk="1" fontAlgn="base" latinLnBrk="0" hangingPunct="1">
              <a:lnSpc>
                <a:spcPct val="100000"/>
              </a:lnSpc>
              <a:spcBef>
                <a:spcPts val="0"/>
              </a:spcBef>
              <a:spcAft>
                <a:spcPts val="1800"/>
              </a:spcAft>
              <a:buClrTx/>
              <a:buSzPct val="120000"/>
              <a:buFont typeface="Arial" pitchFamily="34" charset="0"/>
              <a:buNone/>
              <a:tabLst/>
              <a:defRPr/>
            </a:pPr>
            <a:endParaRPr kumimoji="0" lang="en-US" sz="2000" b="0" i="0" u="none" strike="noStrike" kern="0" cap="none" spc="0" normalizeH="0" baseline="0" noProof="0" dirty="0">
              <a:ln>
                <a:noFill/>
              </a:ln>
              <a:solidFill>
                <a:srgbClr val="FFFFFF"/>
              </a:solidFill>
              <a:effectLst/>
              <a:uLnTx/>
              <a:uFillTx/>
              <a:latin typeface="Arial" charset="0"/>
              <a:ea typeface="Arial" charset="0"/>
              <a:cs typeface="Arial" charset="0"/>
            </a:endParaRPr>
          </a:p>
        </p:txBody>
      </p:sp>
      <p:sp>
        <p:nvSpPr>
          <p:cNvPr id="11" name="Body Copy">
            <a:extLst>
              <a:ext uri="{FF2B5EF4-FFF2-40B4-BE49-F238E27FC236}">
                <a16:creationId xmlns:a16="http://schemas.microsoft.com/office/drawing/2014/main" id="{53D039E2-1404-564C-9861-E013CD08AEA8}"/>
              </a:ext>
            </a:extLst>
          </p:cNvPr>
          <p:cNvSpPr txBox="1">
            <a:spLocks/>
          </p:cNvSpPr>
          <p:nvPr/>
        </p:nvSpPr>
        <p:spPr>
          <a:xfrm>
            <a:off x="721370" y="772527"/>
            <a:ext cx="8682409" cy="124169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en-US" sz="6400" b="1" i="0" u="none" strike="noStrike" kern="0" cap="none" spc="0" normalizeH="0" baseline="0" noProof="0" dirty="0">
                <a:ln>
                  <a:noFill/>
                </a:ln>
                <a:solidFill>
                  <a:srgbClr val="FFFFFF"/>
                </a:solidFill>
                <a:effectLst/>
                <a:uLnTx/>
                <a:uFillTx/>
                <a:latin typeface="Arial" charset="0"/>
                <a:ea typeface="Arial" charset="0"/>
                <a:cs typeface="Arial" charset="0"/>
              </a:rPr>
              <a:t>Grant Agreement</a:t>
            </a:r>
          </a:p>
        </p:txBody>
      </p:sp>
      <p:sp>
        <p:nvSpPr>
          <p:cNvPr id="12" name="Rectangle 11">
            <a:extLst>
              <a:ext uri="{FF2B5EF4-FFF2-40B4-BE49-F238E27FC236}">
                <a16:creationId xmlns:a16="http://schemas.microsoft.com/office/drawing/2014/main" id="{9666CF88-24DB-A642-BA4B-2D0C90D4E9A6}"/>
              </a:ext>
            </a:extLst>
          </p:cNvPr>
          <p:cNvSpPr/>
          <p:nvPr/>
        </p:nvSpPr>
        <p:spPr>
          <a:xfrm rot="5400000" flipH="1">
            <a:off x="3042473" y="-61274"/>
            <a:ext cx="70852" cy="422728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13" name="Page Number - White">
            <a:extLst>
              <a:ext uri="{FF2B5EF4-FFF2-40B4-BE49-F238E27FC236}">
                <a16:creationId xmlns:a16="http://schemas.microsoft.com/office/drawing/2014/main" id="{7CAAAE34-12FE-E746-A90B-1EE720FC66A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FFFFFF"/>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17</a:t>
            </a:fld>
            <a:endParaRPr kumimoji="0" lang="en-US" sz="1000" b="0" i="0" u="none" strike="noStrike" kern="1200" cap="none" spc="0" normalizeH="0" baseline="0" noProof="0" dirty="0">
              <a:ln>
                <a:noFill/>
              </a:ln>
              <a:solidFill>
                <a:srgbClr val="FFFFFF"/>
              </a:solidFill>
              <a:effectLst/>
              <a:uLnTx/>
              <a:uFillTx/>
              <a:latin typeface="Arial" charset="0"/>
              <a:ea typeface="ヒラギノ角ゴ Pro W3" charset="0"/>
            </a:endParaRPr>
          </a:p>
        </p:txBody>
      </p:sp>
      <p:pic>
        <p:nvPicPr>
          <p:cNvPr id="14" name="Picture 13">
            <a:extLst>
              <a:ext uri="{FF2B5EF4-FFF2-40B4-BE49-F238E27FC236}">
                <a16:creationId xmlns:a16="http://schemas.microsoft.com/office/drawing/2014/main" id="{CD8FA462-907D-8BAE-1F16-8CE644D6E3DF}"/>
              </a:ext>
            </a:extLst>
          </p:cNvPr>
          <p:cNvPicPr>
            <a:picLocks noChangeAspect="1"/>
          </p:cNvPicPr>
          <p:nvPr/>
        </p:nvPicPr>
        <p:blipFill>
          <a:blip r:embed="rId4"/>
          <a:stretch>
            <a:fillRect/>
          </a:stretch>
        </p:blipFill>
        <p:spPr>
          <a:xfrm>
            <a:off x="457200" y="5793699"/>
            <a:ext cx="3181350" cy="666750"/>
          </a:xfrm>
          <a:prstGeom prst="rect">
            <a:avLst/>
          </a:prstGeom>
        </p:spPr>
      </p:pic>
    </p:spTree>
    <p:extLst>
      <p:ext uri="{BB962C8B-B14F-4D97-AF65-F5344CB8AC3E}">
        <p14:creationId xmlns:p14="http://schemas.microsoft.com/office/powerpoint/2010/main" val="22273893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FDF98CE-3BE5-A6A4-09F2-39CA1185122C}"/>
              </a:ext>
            </a:extLst>
          </p:cNvPr>
          <p:cNvSpPr/>
          <p:nvPr/>
        </p:nvSpPr>
        <p:spPr>
          <a:xfrm>
            <a:off x="0" y="15240"/>
            <a:ext cx="12192000" cy="6858000"/>
          </a:xfrm>
          <a:prstGeom prst="rect">
            <a:avLst/>
          </a:prstGeom>
          <a:gradFill flip="none" rotWithShape="1">
            <a:gsLst>
              <a:gs pos="0">
                <a:srgbClr val="7A2582"/>
              </a:gs>
              <a:gs pos="98000">
                <a:srgbClr val="00338D"/>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alpha val="44000"/>
                </a:srgbClr>
              </a:solidFill>
              <a:effectLst/>
              <a:uLnTx/>
              <a:uFillTx/>
              <a:latin typeface="Open Sans Regular" charset="0"/>
              <a:ea typeface="+mn-ea"/>
              <a:cs typeface="+mn-cs"/>
            </a:endParaRPr>
          </a:p>
        </p:txBody>
      </p:sp>
      <p:grpSp>
        <p:nvGrpSpPr>
          <p:cNvPr id="18" name="Group 17">
            <a:extLst>
              <a:ext uri="{FF2B5EF4-FFF2-40B4-BE49-F238E27FC236}">
                <a16:creationId xmlns:a16="http://schemas.microsoft.com/office/drawing/2014/main" id="{E1DA412F-5F3E-C8A1-3890-A249F417B7F2}"/>
              </a:ext>
            </a:extLst>
          </p:cNvPr>
          <p:cNvGrpSpPr/>
          <p:nvPr/>
        </p:nvGrpSpPr>
        <p:grpSpPr>
          <a:xfrm>
            <a:off x="9684333" y="2514600"/>
            <a:ext cx="2507666" cy="4343400"/>
            <a:chOff x="9684333" y="2514600"/>
            <a:chExt cx="2507666" cy="4343400"/>
          </a:xfrm>
        </p:grpSpPr>
        <p:sp>
          <p:nvSpPr>
            <p:cNvPr id="10" name="Graphic 24">
              <a:extLst>
                <a:ext uri="{FF2B5EF4-FFF2-40B4-BE49-F238E27FC236}">
                  <a16:creationId xmlns:a16="http://schemas.microsoft.com/office/drawing/2014/main" id="{E0406716-1913-44C5-3C82-52075E5CBE8A}"/>
                </a:ext>
              </a:extLst>
            </p:cNvPr>
            <p:cNvSpPr/>
            <p:nvPr/>
          </p:nvSpPr>
          <p:spPr>
            <a:xfrm>
              <a:off x="9684333" y="2514600"/>
              <a:ext cx="2507664" cy="4343400"/>
            </a:xfrm>
            <a:custGeom>
              <a:avLst/>
              <a:gdLst>
                <a:gd name="connsiteX0" fmla="*/ 0 w 2507664"/>
                <a:gd name="connsiteY0" fmla="*/ 4343400 h 4343400"/>
                <a:gd name="connsiteX1" fmla="*/ 2507665 w 2507664"/>
                <a:gd name="connsiteY1" fmla="*/ 0 h 4343400"/>
                <a:gd name="connsiteX2" fmla="*/ 2507665 w 2507664"/>
                <a:gd name="connsiteY2" fmla="*/ 4343400 h 4343400"/>
              </a:gdLst>
              <a:ahLst/>
              <a:cxnLst>
                <a:cxn ang="0">
                  <a:pos x="connsiteX0" y="connsiteY0"/>
                </a:cxn>
                <a:cxn ang="0">
                  <a:pos x="connsiteX1" y="connsiteY1"/>
                </a:cxn>
                <a:cxn ang="0">
                  <a:pos x="connsiteX2" y="connsiteY2"/>
                </a:cxn>
              </a:cxnLst>
              <a:rect l="l" t="t" r="r" b="b"/>
              <a:pathLst>
                <a:path w="2507664" h="4343400">
                  <a:moveTo>
                    <a:pt x="0" y="4343400"/>
                  </a:moveTo>
                  <a:lnTo>
                    <a:pt x="2507665" y="0"/>
                  </a:lnTo>
                  <a:lnTo>
                    <a:pt x="2507665" y="4343400"/>
                  </a:lnTo>
                  <a:close/>
                </a:path>
              </a:pathLst>
            </a:custGeom>
            <a:solidFill>
              <a:schemeClr val="bg1">
                <a:alpha val="3000"/>
              </a:schemeClr>
            </a:solidFill>
            <a:ln w="5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8D"/>
                </a:solidFill>
                <a:effectLst/>
                <a:uLnTx/>
                <a:uFillTx/>
                <a:latin typeface="Century Gothic" panose="020F0302020204030204"/>
                <a:ea typeface="+mn-ea"/>
                <a:cs typeface="+mn-cs"/>
              </a:endParaRPr>
            </a:p>
          </p:txBody>
        </p:sp>
        <p:sp>
          <p:nvSpPr>
            <p:cNvPr id="16" name="Graphic 25">
              <a:extLst>
                <a:ext uri="{FF2B5EF4-FFF2-40B4-BE49-F238E27FC236}">
                  <a16:creationId xmlns:a16="http://schemas.microsoft.com/office/drawing/2014/main" id="{2AD1A3F6-B53C-1682-D9F3-727A26B56FFD}"/>
                </a:ext>
              </a:extLst>
            </p:cNvPr>
            <p:cNvSpPr/>
            <p:nvPr/>
          </p:nvSpPr>
          <p:spPr>
            <a:xfrm>
              <a:off x="10144097" y="3310934"/>
              <a:ext cx="2047900" cy="3547065"/>
            </a:xfrm>
            <a:custGeom>
              <a:avLst/>
              <a:gdLst>
                <a:gd name="connsiteX0" fmla="*/ 0 w 2047900"/>
                <a:gd name="connsiteY0" fmla="*/ 3547066 h 3547065"/>
                <a:gd name="connsiteX1" fmla="*/ 2047901 w 2047900"/>
                <a:gd name="connsiteY1" fmla="*/ 0 h 3547065"/>
                <a:gd name="connsiteX2" fmla="*/ 2047901 w 2047900"/>
                <a:gd name="connsiteY2" fmla="*/ 3547066 h 3547065"/>
              </a:gdLst>
              <a:ahLst/>
              <a:cxnLst>
                <a:cxn ang="0">
                  <a:pos x="connsiteX0" y="connsiteY0"/>
                </a:cxn>
                <a:cxn ang="0">
                  <a:pos x="connsiteX1" y="connsiteY1"/>
                </a:cxn>
                <a:cxn ang="0">
                  <a:pos x="connsiteX2" y="connsiteY2"/>
                </a:cxn>
              </a:cxnLst>
              <a:rect l="l" t="t" r="r" b="b"/>
              <a:pathLst>
                <a:path w="2047900" h="3547065">
                  <a:moveTo>
                    <a:pt x="0" y="3547066"/>
                  </a:moveTo>
                  <a:lnTo>
                    <a:pt x="2047901" y="0"/>
                  </a:lnTo>
                  <a:lnTo>
                    <a:pt x="2047901" y="3547066"/>
                  </a:lnTo>
                  <a:close/>
                </a:path>
              </a:pathLst>
            </a:custGeom>
            <a:solidFill>
              <a:schemeClr val="bg1">
                <a:alpha val="3000"/>
              </a:schemeClr>
            </a:solidFill>
            <a:ln w="41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8D"/>
                </a:solidFill>
                <a:effectLst/>
                <a:uLnTx/>
                <a:uFillTx/>
                <a:latin typeface="Century Gothic" panose="020F0302020204030204"/>
                <a:ea typeface="+mn-ea"/>
                <a:cs typeface="+mn-cs"/>
              </a:endParaRPr>
            </a:p>
          </p:txBody>
        </p:sp>
        <p:sp>
          <p:nvSpPr>
            <p:cNvPr id="17" name="Graphic 26">
              <a:extLst>
                <a:ext uri="{FF2B5EF4-FFF2-40B4-BE49-F238E27FC236}">
                  <a16:creationId xmlns:a16="http://schemas.microsoft.com/office/drawing/2014/main" id="{183A6250-8593-B35D-C36A-52B120D7CC4D}"/>
                </a:ext>
              </a:extLst>
            </p:cNvPr>
            <p:cNvSpPr/>
            <p:nvPr/>
          </p:nvSpPr>
          <p:spPr>
            <a:xfrm>
              <a:off x="10564216" y="4038598"/>
              <a:ext cx="1627783" cy="2819402"/>
            </a:xfrm>
            <a:custGeom>
              <a:avLst/>
              <a:gdLst>
                <a:gd name="connsiteX0" fmla="*/ 0 w 1627783"/>
                <a:gd name="connsiteY0" fmla="*/ 2819402 h 2819402"/>
                <a:gd name="connsiteX1" fmla="*/ 1627784 w 1627783"/>
                <a:gd name="connsiteY1" fmla="*/ 0 h 2819402"/>
                <a:gd name="connsiteX2" fmla="*/ 1627784 w 1627783"/>
                <a:gd name="connsiteY2" fmla="*/ 2819402 h 2819402"/>
              </a:gdLst>
              <a:ahLst/>
              <a:cxnLst>
                <a:cxn ang="0">
                  <a:pos x="connsiteX0" y="connsiteY0"/>
                </a:cxn>
                <a:cxn ang="0">
                  <a:pos x="connsiteX1" y="connsiteY1"/>
                </a:cxn>
                <a:cxn ang="0">
                  <a:pos x="connsiteX2" y="connsiteY2"/>
                </a:cxn>
              </a:cxnLst>
              <a:rect l="l" t="t" r="r" b="b"/>
              <a:pathLst>
                <a:path w="1627783" h="2819402">
                  <a:moveTo>
                    <a:pt x="0" y="2819402"/>
                  </a:moveTo>
                  <a:lnTo>
                    <a:pt x="1627784" y="0"/>
                  </a:lnTo>
                  <a:lnTo>
                    <a:pt x="1627784" y="2819402"/>
                  </a:lnTo>
                  <a:close/>
                </a:path>
              </a:pathLst>
            </a:custGeom>
            <a:solidFill>
              <a:schemeClr val="bg1">
                <a:alpha val="3000"/>
              </a:schemeClr>
            </a:solidFill>
            <a:ln w="32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8D"/>
                </a:solidFill>
                <a:effectLst/>
                <a:uLnTx/>
                <a:uFillTx/>
                <a:latin typeface="Century Gothic" panose="020F0302020204030204"/>
                <a:ea typeface="+mn-ea"/>
                <a:cs typeface="+mn-cs"/>
              </a:endParaRPr>
            </a:p>
          </p:txBody>
        </p:sp>
      </p:grpSp>
      <p:grpSp>
        <p:nvGrpSpPr>
          <p:cNvPr id="24" name="Group 23">
            <a:extLst>
              <a:ext uri="{FF2B5EF4-FFF2-40B4-BE49-F238E27FC236}">
                <a16:creationId xmlns:a16="http://schemas.microsoft.com/office/drawing/2014/main" id="{2375CA61-6268-6A49-BC92-AF99E3A5768C}"/>
              </a:ext>
            </a:extLst>
          </p:cNvPr>
          <p:cNvGrpSpPr/>
          <p:nvPr/>
        </p:nvGrpSpPr>
        <p:grpSpPr>
          <a:xfrm rot="10800000">
            <a:off x="-6" y="0"/>
            <a:ext cx="2507666" cy="4343400"/>
            <a:chOff x="9684333" y="2514600"/>
            <a:chExt cx="2507666" cy="4343400"/>
          </a:xfrm>
        </p:grpSpPr>
        <p:sp>
          <p:nvSpPr>
            <p:cNvPr id="28" name="Graphic 24">
              <a:extLst>
                <a:ext uri="{FF2B5EF4-FFF2-40B4-BE49-F238E27FC236}">
                  <a16:creationId xmlns:a16="http://schemas.microsoft.com/office/drawing/2014/main" id="{6020D5CE-08B0-E48F-8089-1C67BFF3BD21}"/>
                </a:ext>
              </a:extLst>
            </p:cNvPr>
            <p:cNvSpPr/>
            <p:nvPr/>
          </p:nvSpPr>
          <p:spPr>
            <a:xfrm>
              <a:off x="9684333" y="2514600"/>
              <a:ext cx="2507664" cy="4343400"/>
            </a:xfrm>
            <a:custGeom>
              <a:avLst/>
              <a:gdLst>
                <a:gd name="connsiteX0" fmla="*/ 0 w 2507664"/>
                <a:gd name="connsiteY0" fmla="*/ 4343400 h 4343400"/>
                <a:gd name="connsiteX1" fmla="*/ 2507665 w 2507664"/>
                <a:gd name="connsiteY1" fmla="*/ 0 h 4343400"/>
                <a:gd name="connsiteX2" fmla="*/ 2507665 w 2507664"/>
                <a:gd name="connsiteY2" fmla="*/ 4343400 h 4343400"/>
              </a:gdLst>
              <a:ahLst/>
              <a:cxnLst>
                <a:cxn ang="0">
                  <a:pos x="connsiteX0" y="connsiteY0"/>
                </a:cxn>
                <a:cxn ang="0">
                  <a:pos x="connsiteX1" y="connsiteY1"/>
                </a:cxn>
                <a:cxn ang="0">
                  <a:pos x="connsiteX2" y="connsiteY2"/>
                </a:cxn>
              </a:cxnLst>
              <a:rect l="l" t="t" r="r" b="b"/>
              <a:pathLst>
                <a:path w="2507664" h="4343400">
                  <a:moveTo>
                    <a:pt x="0" y="4343400"/>
                  </a:moveTo>
                  <a:lnTo>
                    <a:pt x="2507665" y="0"/>
                  </a:lnTo>
                  <a:lnTo>
                    <a:pt x="2507665" y="4343400"/>
                  </a:lnTo>
                  <a:close/>
                </a:path>
              </a:pathLst>
            </a:custGeom>
            <a:solidFill>
              <a:schemeClr val="bg1">
                <a:alpha val="3000"/>
              </a:schemeClr>
            </a:solidFill>
            <a:ln w="5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8D"/>
                </a:solidFill>
                <a:effectLst/>
                <a:uLnTx/>
                <a:uFillTx/>
                <a:latin typeface="Century Gothic" panose="020F0302020204030204"/>
                <a:ea typeface="+mn-ea"/>
                <a:cs typeface="+mn-cs"/>
              </a:endParaRPr>
            </a:p>
          </p:txBody>
        </p:sp>
        <p:sp>
          <p:nvSpPr>
            <p:cNvPr id="29" name="Graphic 25">
              <a:extLst>
                <a:ext uri="{FF2B5EF4-FFF2-40B4-BE49-F238E27FC236}">
                  <a16:creationId xmlns:a16="http://schemas.microsoft.com/office/drawing/2014/main" id="{BC2CF008-921E-AEC2-0616-BF7A655E0F2C}"/>
                </a:ext>
              </a:extLst>
            </p:cNvPr>
            <p:cNvSpPr/>
            <p:nvPr/>
          </p:nvSpPr>
          <p:spPr>
            <a:xfrm>
              <a:off x="10144097" y="3310934"/>
              <a:ext cx="2047900" cy="3547065"/>
            </a:xfrm>
            <a:custGeom>
              <a:avLst/>
              <a:gdLst>
                <a:gd name="connsiteX0" fmla="*/ 0 w 2047900"/>
                <a:gd name="connsiteY0" fmla="*/ 3547066 h 3547065"/>
                <a:gd name="connsiteX1" fmla="*/ 2047901 w 2047900"/>
                <a:gd name="connsiteY1" fmla="*/ 0 h 3547065"/>
                <a:gd name="connsiteX2" fmla="*/ 2047901 w 2047900"/>
                <a:gd name="connsiteY2" fmla="*/ 3547066 h 3547065"/>
              </a:gdLst>
              <a:ahLst/>
              <a:cxnLst>
                <a:cxn ang="0">
                  <a:pos x="connsiteX0" y="connsiteY0"/>
                </a:cxn>
                <a:cxn ang="0">
                  <a:pos x="connsiteX1" y="connsiteY1"/>
                </a:cxn>
                <a:cxn ang="0">
                  <a:pos x="connsiteX2" y="connsiteY2"/>
                </a:cxn>
              </a:cxnLst>
              <a:rect l="l" t="t" r="r" b="b"/>
              <a:pathLst>
                <a:path w="2047900" h="3547065">
                  <a:moveTo>
                    <a:pt x="0" y="3547066"/>
                  </a:moveTo>
                  <a:lnTo>
                    <a:pt x="2047901" y="0"/>
                  </a:lnTo>
                  <a:lnTo>
                    <a:pt x="2047901" y="3547066"/>
                  </a:lnTo>
                  <a:close/>
                </a:path>
              </a:pathLst>
            </a:custGeom>
            <a:solidFill>
              <a:schemeClr val="bg1">
                <a:alpha val="3000"/>
              </a:schemeClr>
            </a:solidFill>
            <a:ln w="41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8D"/>
                </a:solidFill>
                <a:effectLst/>
                <a:uLnTx/>
                <a:uFillTx/>
                <a:latin typeface="Century Gothic" panose="020F0302020204030204"/>
                <a:ea typeface="+mn-ea"/>
                <a:cs typeface="+mn-cs"/>
              </a:endParaRPr>
            </a:p>
          </p:txBody>
        </p:sp>
        <p:sp>
          <p:nvSpPr>
            <p:cNvPr id="30" name="Graphic 26">
              <a:extLst>
                <a:ext uri="{FF2B5EF4-FFF2-40B4-BE49-F238E27FC236}">
                  <a16:creationId xmlns:a16="http://schemas.microsoft.com/office/drawing/2014/main" id="{16E09719-7A12-47DF-340C-DC14CC214C33}"/>
                </a:ext>
              </a:extLst>
            </p:cNvPr>
            <p:cNvSpPr/>
            <p:nvPr/>
          </p:nvSpPr>
          <p:spPr>
            <a:xfrm>
              <a:off x="10564216" y="4038598"/>
              <a:ext cx="1627783" cy="2819402"/>
            </a:xfrm>
            <a:custGeom>
              <a:avLst/>
              <a:gdLst>
                <a:gd name="connsiteX0" fmla="*/ 0 w 1627783"/>
                <a:gd name="connsiteY0" fmla="*/ 2819402 h 2819402"/>
                <a:gd name="connsiteX1" fmla="*/ 1627784 w 1627783"/>
                <a:gd name="connsiteY1" fmla="*/ 0 h 2819402"/>
                <a:gd name="connsiteX2" fmla="*/ 1627784 w 1627783"/>
                <a:gd name="connsiteY2" fmla="*/ 2819402 h 2819402"/>
              </a:gdLst>
              <a:ahLst/>
              <a:cxnLst>
                <a:cxn ang="0">
                  <a:pos x="connsiteX0" y="connsiteY0"/>
                </a:cxn>
                <a:cxn ang="0">
                  <a:pos x="connsiteX1" y="connsiteY1"/>
                </a:cxn>
                <a:cxn ang="0">
                  <a:pos x="connsiteX2" y="connsiteY2"/>
                </a:cxn>
              </a:cxnLst>
              <a:rect l="l" t="t" r="r" b="b"/>
              <a:pathLst>
                <a:path w="1627783" h="2819402">
                  <a:moveTo>
                    <a:pt x="0" y="2819402"/>
                  </a:moveTo>
                  <a:lnTo>
                    <a:pt x="1627784" y="0"/>
                  </a:lnTo>
                  <a:lnTo>
                    <a:pt x="1627784" y="2819402"/>
                  </a:lnTo>
                  <a:close/>
                </a:path>
              </a:pathLst>
            </a:custGeom>
            <a:solidFill>
              <a:schemeClr val="bg1">
                <a:alpha val="3000"/>
              </a:schemeClr>
            </a:solidFill>
            <a:ln w="32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8D"/>
                </a:solidFill>
                <a:effectLst/>
                <a:uLnTx/>
                <a:uFillTx/>
                <a:latin typeface="Century Gothic" panose="020F0302020204030204"/>
                <a:ea typeface="+mn-ea"/>
                <a:cs typeface="+mn-cs"/>
              </a:endParaRPr>
            </a:p>
          </p:txBody>
        </p:sp>
      </p:grpSp>
      <p:sp>
        <p:nvSpPr>
          <p:cNvPr id="2" name="Background - Solid">
            <a:extLst>
              <a:ext uri="{FF2B5EF4-FFF2-40B4-BE49-F238E27FC236}">
                <a16:creationId xmlns:a16="http://schemas.microsoft.com/office/drawing/2014/main" id="{AB1276BC-B203-03E4-7318-9B79CF948360}"/>
              </a:ext>
            </a:extLst>
          </p:cNvPr>
          <p:cNvSpPr/>
          <p:nvPr/>
        </p:nvSpPr>
        <p:spPr>
          <a:xfrm>
            <a:off x="-7266" y="0"/>
            <a:ext cx="12199265" cy="45719"/>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4" name="Headline">
            <a:extLst>
              <a:ext uri="{FF2B5EF4-FFF2-40B4-BE49-F238E27FC236}">
                <a16:creationId xmlns:a16="http://schemas.microsoft.com/office/drawing/2014/main" id="{83479473-9EF7-934F-8036-05F8F4131C6D}"/>
              </a:ext>
            </a:extLst>
          </p:cNvPr>
          <p:cNvSpPr txBox="1">
            <a:spLocks/>
          </p:cNvSpPr>
          <p:nvPr/>
        </p:nvSpPr>
        <p:spPr>
          <a:xfrm>
            <a:off x="444692" y="759428"/>
            <a:ext cx="10705123"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4000" b="1"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rPr>
              <a:t>Grant Agreement: Terms &amp; Conditions</a:t>
            </a:r>
          </a:p>
        </p:txBody>
      </p:sp>
      <p:sp>
        <p:nvSpPr>
          <p:cNvPr id="5" name="Yellow Bar">
            <a:extLst>
              <a:ext uri="{FF2B5EF4-FFF2-40B4-BE49-F238E27FC236}">
                <a16:creationId xmlns:a16="http://schemas.microsoft.com/office/drawing/2014/main" id="{04EC0EED-33A8-9346-B2E9-91432F1BB78F}"/>
              </a:ext>
            </a:extLst>
          </p:cNvPr>
          <p:cNvSpPr/>
          <p:nvPr/>
        </p:nvSpPr>
        <p:spPr>
          <a:xfrm>
            <a:off x="584132" y="1402081"/>
            <a:ext cx="1854268"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Arial" charset="0"/>
              <a:cs typeface="Arial" charset="0"/>
            </a:endParaRPr>
          </a:p>
        </p:txBody>
      </p:sp>
      <p:sp>
        <p:nvSpPr>
          <p:cNvPr id="11" name="Body Copy">
            <a:extLst>
              <a:ext uri="{FF2B5EF4-FFF2-40B4-BE49-F238E27FC236}">
                <a16:creationId xmlns:a16="http://schemas.microsoft.com/office/drawing/2014/main" id="{5B311825-6E8C-9D48-B6D5-4EB46E327BBD}"/>
              </a:ext>
            </a:extLst>
          </p:cNvPr>
          <p:cNvSpPr txBox="1">
            <a:spLocks/>
          </p:cNvSpPr>
          <p:nvPr/>
        </p:nvSpPr>
        <p:spPr>
          <a:xfrm>
            <a:off x="2333576" y="4012249"/>
            <a:ext cx="7692926" cy="620733"/>
          </a:xfrm>
          <a:prstGeom prst="rect">
            <a:avLst/>
          </a:prstGeom>
        </p:spPr>
        <p:txBody>
          <a:bodyPr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en-US" sz="2000" b="0"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p:txBody>
      </p:sp>
      <p:graphicFrame>
        <p:nvGraphicFramePr>
          <p:cNvPr id="7" name="Table 7">
            <a:extLst>
              <a:ext uri="{FF2B5EF4-FFF2-40B4-BE49-F238E27FC236}">
                <a16:creationId xmlns:a16="http://schemas.microsoft.com/office/drawing/2014/main" id="{E439FD07-241E-4C43-969E-8E4A043C40B1}"/>
              </a:ext>
            </a:extLst>
          </p:cNvPr>
          <p:cNvGraphicFramePr>
            <a:graphicFrameLocks noGrp="1"/>
          </p:cNvGraphicFramePr>
          <p:nvPr>
            <p:extLst>
              <p:ext uri="{D42A27DB-BD31-4B8C-83A1-F6EECF244321}">
                <p14:modId xmlns:p14="http://schemas.microsoft.com/office/powerpoint/2010/main" val="3705934707"/>
              </p:ext>
            </p:extLst>
          </p:nvPr>
        </p:nvGraphicFramePr>
        <p:xfrm>
          <a:off x="559214" y="2797591"/>
          <a:ext cx="11175866" cy="3441700"/>
        </p:xfrm>
        <a:graphic>
          <a:graphicData uri="http://schemas.openxmlformats.org/drawingml/2006/table">
            <a:tbl>
              <a:tblPr firstRow="1" bandRow="1">
                <a:tableStyleId>{5C22544A-7EE6-4342-B048-85BDC9FD1C3A}</a:tableStyleId>
              </a:tblPr>
              <a:tblGrid>
                <a:gridCol w="2766105">
                  <a:extLst>
                    <a:ext uri="{9D8B030D-6E8A-4147-A177-3AD203B41FA5}">
                      <a16:colId xmlns:a16="http://schemas.microsoft.com/office/drawing/2014/main" val="333289802"/>
                    </a:ext>
                  </a:extLst>
                </a:gridCol>
                <a:gridCol w="2770899">
                  <a:extLst>
                    <a:ext uri="{9D8B030D-6E8A-4147-A177-3AD203B41FA5}">
                      <a16:colId xmlns:a16="http://schemas.microsoft.com/office/drawing/2014/main" val="1973161763"/>
                    </a:ext>
                  </a:extLst>
                </a:gridCol>
                <a:gridCol w="2757563">
                  <a:extLst>
                    <a:ext uri="{9D8B030D-6E8A-4147-A177-3AD203B41FA5}">
                      <a16:colId xmlns:a16="http://schemas.microsoft.com/office/drawing/2014/main" val="3217840940"/>
                    </a:ext>
                  </a:extLst>
                </a:gridCol>
                <a:gridCol w="2881299">
                  <a:extLst>
                    <a:ext uri="{9D8B030D-6E8A-4147-A177-3AD203B41FA5}">
                      <a16:colId xmlns:a16="http://schemas.microsoft.com/office/drawing/2014/main" val="3544323333"/>
                    </a:ext>
                  </a:extLst>
                </a:gridCol>
              </a:tblGrid>
              <a:tr h="747344">
                <a:tc>
                  <a:txBody>
                    <a:bodyPr/>
                    <a:lstStyle/>
                    <a:p>
                      <a:pPr algn="ctr">
                        <a:lnSpc>
                          <a:spcPts val="2800"/>
                        </a:lnSpc>
                      </a:pPr>
                      <a:r>
                        <a:rPr lang="en-US" sz="2800" dirty="0">
                          <a:solidFill>
                            <a:srgbClr val="EBB700"/>
                          </a:solidFill>
                          <a:latin typeface="Arial"/>
                        </a:rPr>
                        <a:t>Purpose</a:t>
                      </a:r>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lnSpc>
                          <a:spcPts val="2800"/>
                        </a:lnSpc>
                      </a:pPr>
                      <a:r>
                        <a:rPr lang="en-US" sz="2800" dirty="0">
                          <a:solidFill>
                            <a:srgbClr val="EBB700"/>
                          </a:solidFill>
                          <a:latin typeface="Arial"/>
                        </a:rPr>
                        <a:t>Financial Account</a:t>
                      </a:r>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lnSpc>
                          <a:spcPts val="2800"/>
                        </a:lnSpc>
                      </a:pPr>
                      <a:r>
                        <a:rPr lang="en-US" sz="2800" dirty="0">
                          <a:solidFill>
                            <a:srgbClr val="EBB700"/>
                          </a:solidFill>
                          <a:latin typeface="Arial"/>
                        </a:rPr>
                        <a:t>Disbursement of Funds</a:t>
                      </a:r>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lnSpc>
                          <a:spcPts val="2800"/>
                        </a:lnSpc>
                      </a:pPr>
                      <a:r>
                        <a:rPr lang="en-US" sz="2800" dirty="0">
                          <a:solidFill>
                            <a:srgbClr val="EBB700"/>
                          </a:solidFill>
                          <a:latin typeface="Arial"/>
                        </a:rPr>
                        <a:t>Reporting</a:t>
                      </a:r>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27965538"/>
                  </a:ext>
                </a:extLst>
              </a:tr>
              <a:tr h="0">
                <a:tc>
                  <a:txBody>
                    <a:bodyPr/>
                    <a:lstStyle/>
                    <a:p>
                      <a:pPr algn="ctr">
                        <a:lnSpc>
                          <a:spcPts val="2200"/>
                        </a:lnSpc>
                        <a:spcBef>
                          <a:spcPts val="1200"/>
                        </a:spcBef>
                        <a:spcAft>
                          <a:spcPts val="0"/>
                        </a:spcAft>
                      </a:pPr>
                      <a:endParaRPr lang="en-US" sz="1800" b="1" kern="0" dirty="0">
                        <a:solidFill>
                          <a:schemeClr val="bg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lnSpc>
                          <a:spcPts val="2200"/>
                        </a:lnSpc>
                        <a:spcBef>
                          <a:spcPts val="1200"/>
                        </a:spcBef>
                        <a:spcAft>
                          <a:spcPts val="0"/>
                        </a:spcAft>
                      </a:pPr>
                      <a:endParaRPr lang="en-US" sz="1800" b="1" kern="0" dirty="0">
                        <a:solidFill>
                          <a:schemeClr val="bg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lnSpc>
                          <a:spcPts val="2200"/>
                        </a:lnSpc>
                        <a:spcBef>
                          <a:spcPts val="1200"/>
                        </a:spcBef>
                        <a:spcAft>
                          <a:spcPts val="0"/>
                        </a:spcAft>
                      </a:pPr>
                      <a:endParaRPr lang="en-US" sz="1800" b="1" kern="0" dirty="0">
                        <a:solidFill>
                          <a:schemeClr val="bg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lnSpc>
                          <a:spcPts val="2200"/>
                        </a:lnSpc>
                        <a:spcBef>
                          <a:spcPts val="1200"/>
                        </a:spcBef>
                        <a:spcAft>
                          <a:spcPts val="0"/>
                        </a:spcAft>
                      </a:pPr>
                      <a:endParaRPr lang="en-US" sz="1800" b="1" kern="0" dirty="0">
                        <a:solidFill>
                          <a:schemeClr val="bg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83514678"/>
                  </a:ext>
                </a:extLst>
              </a:tr>
              <a:tr h="1988123">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chemeClr val="bg1"/>
                          </a:solidFill>
                          <a:effectLst/>
                          <a:uLnTx/>
                          <a:uFillTx/>
                          <a:latin typeface="Arial"/>
                          <a:ea typeface="+mn-ea"/>
                          <a:cs typeface="+mn-cs"/>
                        </a:rPr>
                        <a:t>Grant used solely for the described and approved purposes by LCIF</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schemeClr val="bg1"/>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chemeClr val="bg1"/>
                          </a:solidFill>
                          <a:effectLst/>
                          <a:uLnTx/>
                          <a:uFillTx/>
                          <a:latin typeface="Arial"/>
                          <a:ea typeface="+mn-ea"/>
                          <a:cs typeface="+mn-cs"/>
                        </a:rPr>
                        <a:t>All changes require prior approval from LCIF</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schemeClr val="bg1"/>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chemeClr val="bg1"/>
                          </a:solidFill>
                          <a:effectLst/>
                          <a:uLnTx/>
                          <a:uFillTx/>
                          <a:latin typeface="Arial"/>
                          <a:ea typeface="+mn-ea"/>
                          <a:cs typeface="+mn-cs"/>
                        </a:rPr>
                        <a:t>Return unspent funds to LCIF</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chemeClr val="bg1"/>
                          </a:solidFill>
                          <a:effectLst/>
                          <a:uLnTx/>
                          <a:uFillTx/>
                          <a:latin typeface="Arial"/>
                          <a:ea typeface="+mn-ea"/>
                          <a:cs typeface="+mn-cs"/>
                        </a:rPr>
                        <a:t>LCIF disburses funds to the grantee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schemeClr val="bg1"/>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chemeClr val="bg1"/>
                          </a:solidFill>
                          <a:effectLst/>
                          <a:uLnTx/>
                          <a:uFillTx/>
                          <a:latin typeface="Arial"/>
                          <a:ea typeface="+mn-ea"/>
                          <a:cs typeface="+mn-cs"/>
                        </a:rPr>
                        <a:t>Grantee then transfers the funds into a project-specific account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chemeClr val="bg1"/>
                          </a:solidFill>
                          <a:effectLst/>
                          <a:uLnTx/>
                          <a:uFillTx/>
                          <a:latin typeface="Arial"/>
                          <a:ea typeface="+mn-ea"/>
                          <a:cs typeface="+mn-cs"/>
                        </a:rPr>
                        <a:t>Grants disbursed once banking details, local match, and cost estimates received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schemeClr val="bg1"/>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chemeClr val="bg1"/>
                          </a:solidFill>
                          <a:effectLst/>
                          <a:uLnTx/>
                          <a:uFillTx/>
                          <a:latin typeface="Arial"/>
                          <a:ea typeface="+mn-ea"/>
                          <a:cs typeface="+mn-cs"/>
                        </a:rPr>
                        <a:t>Disbursed from LCIF via SEPA process or Wire transfer, depending on country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chemeClr val="bg1"/>
                          </a:solidFill>
                          <a:effectLst/>
                          <a:uLnTx/>
                          <a:uFillTx/>
                          <a:latin typeface="Arial"/>
                          <a:ea typeface="+mn-ea"/>
                          <a:cs typeface="+mn-cs"/>
                        </a:rPr>
                        <a:t>Final reports due 45 days after project ends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schemeClr val="bg1"/>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chemeClr val="bg1"/>
                          </a:solidFill>
                          <a:effectLst/>
                          <a:uLnTx/>
                          <a:uFillTx/>
                          <a:latin typeface="Arial"/>
                          <a:ea typeface="+mn-ea"/>
                          <a:cs typeface="+mn-cs"/>
                        </a:rPr>
                        <a:t>Narrative of results, photos and financial documents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chemeClr val="bg1"/>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chemeClr val="bg1"/>
                          </a:solidFill>
                          <a:effectLst/>
                          <a:uLnTx/>
                          <a:uFillTx/>
                          <a:latin typeface="Arial"/>
                          <a:ea typeface="+mn-ea"/>
                          <a:cs typeface="+mn-cs"/>
                        </a:rPr>
                        <a:t>Required…Not Optional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8583617"/>
                  </a:ext>
                </a:extLst>
              </a:tr>
            </a:tbl>
          </a:graphicData>
        </a:graphic>
      </p:graphicFrame>
      <p:pic>
        <p:nvPicPr>
          <p:cNvPr id="22" name="Picture 21" descr="Logo&#10;&#10;Description automatically generated">
            <a:extLst>
              <a:ext uri="{FF2B5EF4-FFF2-40B4-BE49-F238E27FC236}">
                <a16:creationId xmlns:a16="http://schemas.microsoft.com/office/drawing/2014/main" id="{3D34F14A-AFC9-46F4-8F75-C10B32612D9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410362" y="649175"/>
            <a:ext cx="521091" cy="445044"/>
          </a:xfrm>
          <a:prstGeom prst="rect">
            <a:avLst/>
          </a:prstGeom>
        </p:spPr>
      </p:pic>
      <p:pic>
        <p:nvPicPr>
          <p:cNvPr id="3" name="Graphic 2" descr="Compass with solid fill">
            <a:extLst>
              <a:ext uri="{FF2B5EF4-FFF2-40B4-BE49-F238E27FC236}">
                <a16:creationId xmlns:a16="http://schemas.microsoft.com/office/drawing/2014/main" id="{A0745ED5-3141-E744-BE95-8E3E19C4384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27535" y="1822918"/>
            <a:ext cx="914400" cy="914400"/>
          </a:xfrm>
          <a:prstGeom prst="rect">
            <a:avLst/>
          </a:prstGeom>
        </p:spPr>
      </p:pic>
      <p:pic>
        <p:nvPicPr>
          <p:cNvPr id="8" name="Graphic 7" descr="Document with solid fill">
            <a:extLst>
              <a:ext uri="{FF2B5EF4-FFF2-40B4-BE49-F238E27FC236}">
                <a16:creationId xmlns:a16="http://schemas.microsoft.com/office/drawing/2014/main" id="{4B128020-C052-3D43-A92B-F8DAB15ECF4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812109" y="1791509"/>
            <a:ext cx="841735" cy="841735"/>
          </a:xfrm>
          <a:prstGeom prst="rect">
            <a:avLst/>
          </a:prstGeom>
        </p:spPr>
      </p:pic>
      <p:pic>
        <p:nvPicPr>
          <p:cNvPr id="14" name="Graphic 13" descr="Money with solid fill">
            <a:extLst>
              <a:ext uri="{FF2B5EF4-FFF2-40B4-BE49-F238E27FC236}">
                <a16:creationId xmlns:a16="http://schemas.microsoft.com/office/drawing/2014/main" id="{5AF2F202-EF4C-8744-B60A-23AEE27E406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6918296" y="1652427"/>
            <a:ext cx="1084891" cy="1084891"/>
          </a:xfrm>
          <a:prstGeom prst="rect">
            <a:avLst/>
          </a:prstGeom>
        </p:spPr>
      </p:pic>
      <p:pic>
        <p:nvPicPr>
          <p:cNvPr id="23" name="Graphic 22" descr="Bank outline">
            <a:extLst>
              <a:ext uri="{FF2B5EF4-FFF2-40B4-BE49-F238E27FC236}">
                <a16:creationId xmlns:a16="http://schemas.microsoft.com/office/drawing/2014/main" id="{04A7B4B5-574C-4A4B-8F9E-BED5A2DE71B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4168736" y="1781053"/>
            <a:ext cx="914400" cy="914400"/>
          </a:xfrm>
          <a:prstGeom prst="rect">
            <a:avLst/>
          </a:prstGeom>
        </p:spPr>
      </p:pic>
      <p:sp>
        <p:nvSpPr>
          <p:cNvPr id="9" name="Page Number - Blue">
            <a:extLst>
              <a:ext uri="{FF2B5EF4-FFF2-40B4-BE49-F238E27FC236}">
                <a16:creationId xmlns:a16="http://schemas.microsoft.com/office/drawing/2014/main" id="{AAF5A150-9D22-8D02-406F-6112AED1A557}"/>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18</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spTree>
    <p:extLst>
      <p:ext uri="{BB962C8B-B14F-4D97-AF65-F5344CB8AC3E}">
        <p14:creationId xmlns:p14="http://schemas.microsoft.com/office/powerpoint/2010/main" val="16252766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FDF98CE-3BE5-A6A4-09F2-39CA1185122C}"/>
              </a:ext>
            </a:extLst>
          </p:cNvPr>
          <p:cNvSpPr/>
          <p:nvPr/>
        </p:nvSpPr>
        <p:spPr>
          <a:xfrm>
            <a:off x="0" y="0"/>
            <a:ext cx="12192000" cy="6858000"/>
          </a:xfrm>
          <a:prstGeom prst="rect">
            <a:avLst/>
          </a:prstGeom>
          <a:gradFill flip="none" rotWithShape="1">
            <a:gsLst>
              <a:gs pos="0">
                <a:srgbClr val="7A2582"/>
              </a:gs>
              <a:gs pos="98000">
                <a:srgbClr val="00338D"/>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alpha val="44000"/>
                </a:srgbClr>
              </a:solidFill>
              <a:effectLst/>
              <a:uLnTx/>
              <a:uFillTx/>
              <a:latin typeface="Open Sans Regular" charset="0"/>
              <a:ea typeface="+mn-ea"/>
              <a:cs typeface="+mn-cs"/>
            </a:endParaRPr>
          </a:p>
        </p:txBody>
      </p:sp>
      <p:grpSp>
        <p:nvGrpSpPr>
          <p:cNvPr id="18" name="Group 17">
            <a:extLst>
              <a:ext uri="{FF2B5EF4-FFF2-40B4-BE49-F238E27FC236}">
                <a16:creationId xmlns:a16="http://schemas.microsoft.com/office/drawing/2014/main" id="{E1DA412F-5F3E-C8A1-3890-A249F417B7F2}"/>
              </a:ext>
            </a:extLst>
          </p:cNvPr>
          <p:cNvGrpSpPr/>
          <p:nvPr/>
        </p:nvGrpSpPr>
        <p:grpSpPr>
          <a:xfrm>
            <a:off x="9684333" y="2514600"/>
            <a:ext cx="2507666" cy="4343400"/>
            <a:chOff x="9684333" y="2514600"/>
            <a:chExt cx="2507666" cy="4343400"/>
          </a:xfrm>
        </p:grpSpPr>
        <p:sp>
          <p:nvSpPr>
            <p:cNvPr id="10" name="Graphic 24">
              <a:extLst>
                <a:ext uri="{FF2B5EF4-FFF2-40B4-BE49-F238E27FC236}">
                  <a16:creationId xmlns:a16="http://schemas.microsoft.com/office/drawing/2014/main" id="{E0406716-1913-44C5-3C82-52075E5CBE8A}"/>
                </a:ext>
              </a:extLst>
            </p:cNvPr>
            <p:cNvSpPr/>
            <p:nvPr/>
          </p:nvSpPr>
          <p:spPr>
            <a:xfrm>
              <a:off x="9684333" y="2514600"/>
              <a:ext cx="2507664" cy="4343400"/>
            </a:xfrm>
            <a:custGeom>
              <a:avLst/>
              <a:gdLst>
                <a:gd name="connsiteX0" fmla="*/ 0 w 2507664"/>
                <a:gd name="connsiteY0" fmla="*/ 4343400 h 4343400"/>
                <a:gd name="connsiteX1" fmla="*/ 2507665 w 2507664"/>
                <a:gd name="connsiteY1" fmla="*/ 0 h 4343400"/>
                <a:gd name="connsiteX2" fmla="*/ 2507665 w 2507664"/>
                <a:gd name="connsiteY2" fmla="*/ 4343400 h 4343400"/>
              </a:gdLst>
              <a:ahLst/>
              <a:cxnLst>
                <a:cxn ang="0">
                  <a:pos x="connsiteX0" y="connsiteY0"/>
                </a:cxn>
                <a:cxn ang="0">
                  <a:pos x="connsiteX1" y="connsiteY1"/>
                </a:cxn>
                <a:cxn ang="0">
                  <a:pos x="connsiteX2" y="connsiteY2"/>
                </a:cxn>
              </a:cxnLst>
              <a:rect l="l" t="t" r="r" b="b"/>
              <a:pathLst>
                <a:path w="2507664" h="4343400">
                  <a:moveTo>
                    <a:pt x="0" y="4343400"/>
                  </a:moveTo>
                  <a:lnTo>
                    <a:pt x="2507665" y="0"/>
                  </a:lnTo>
                  <a:lnTo>
                    <a:pt x="2507665" y="4343400"/>
                  </a:lnTo>
                  <a:close/>
                </a:path>
              </a:pathLst>
            </a:custGeom>
            <a:solidFill>
              <a:schemeClr val="bg1">
                <a:alpha val="3000"/>
              </a:schemeClr>
            </a:solidFill>
            <a:ln w="5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8D"/>
                </a:solidFill>
                <a:effectLst/>
                <a:uLnTx/>
                <a:uFillTx/>
                <a:latin typeface="Century Gothic" panose="020F0302020204030204"/>
                <a:ea typeface="+mn-ea"/>
                <a:cs typeface="+mn-cs"/>
              </a:endParaRPr>
            </a:p>
          </p:txBody>
        </p:sp>
        <p:sp>
          <p:nvSpPr>
            <p:cNvPr id="16" name="Graphic 25">
              <a:extLst>
                <a:ext uri="{FF2B5EF4-FFF2-40B4-BE49-F238E27FC236}">
                  <a16:creationId xmlns:a16="http://schemas.microsoft.com/office/drawing/2014/main" id="{2AD1A3F6-B53C-1682-D9F3-727A26B56FFD}"/>
                </a:ext>
              </a:extLst>
            </p:cNvPr>
            <p:cNvSpPr/>
            <p:nvPr/>
          </p:nvSpPr>
          <p:spPr>
            <a:xfrm>
              <a:off x="10144097" y="3310934"/>
              <a:ext cx="2047900" cy="3547065"/>
            </a:xfrm>
            <a:custGeom>
              <a:avLst/>
              <a:gdLst>
                <a:gd name="connsiteX0" fmla="*/ 0 w 2047900"/>
                <a:gd name="connsiteY0" fmla="*/ 3547066 h 3547065"/>
                <a:gd name="connsiteX1" fmla="*/ 2047901 w 2047900"/>
                <a:gd name="connsiteY1" fmla="*/ 0 h 3547065"/>
                <a:gd name="connsiteX2" fmla="*/ 2047901 w 2047900"/>
                <a:gd name="connsiteY2" fmla="*/ 3547066 h 3547065"/>
              </a:gdLst>
              <a:ahLst/>
              <a:cxnLst>
                <a:cxn ang="0">
                  <a:pos x="connsiteX0" y="connsiteY0"/>
                </a:cxn>
                <a:cxn ang="0">
                  <a:pos x="connsiteX1" y="connsiteY1"/>
                </a:cxn>
                <a:cxn ang="0">
                  <a:pos x="connsiteX2" y="connsiteY2"/>
                </a:cxn>
              </a:cxnLst>
              <a:rect l="l" t="t" r="r" b="b"/>
              <a:pathLst>
                <a:path w="2047900" h="3547065">
                  <a:moveTo>
                    <a:pt x="0" y="3547066"/>
                  </a:moveTo>
                  <a:lnTo>
                    <a:pt x="2047901" y="0"/>
                  </a:lnTo>
                  <a:lnTo>
                    <a:pt x="2047901" y="3547066"/>
                  </a:lnTo>
                  <a:close/>
                </a:path>
              </a:pathLst>
            </a:custGeom>
            <a:solidFill>
              <a:schemeClr val="bg1">
                <a:alpha val="3000"/>
              </a:schemeClr>
            </a:solidFill>
            <a:ln w="41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8D"/>
                </a:solidFill>
                <a:effectLst/>
                <a:uLnTx/>
                <a:uFillTx/>
                <a:latin typeface="Century Gothic" panose="020F0302020204030204"/>
                <a:ea typeface="+mn-ea"/>
                <a:cs typeface="+mn-cs"/>
              </a:endParaRPr>
            </a:p>
          </p:txBody>
        </p:sp>
        <p:sp>
          <p:nvSpPr>
            <p:cNvPr id="17" name="Graphic 26">
              <a:extLst>
                <a:ext uri="{FF2B5EF4-FFF2-40B4-BE49-F238E27FC236}">
                  <a16:creationId xmlns:a16="http://schemas.microsoft.com/office/drawing/2014/main" id="{183A6250-8593-B35D-C36A-52B120D7CC4D}"/>
                </a:ext>
              </a:extLst>
            </p:cNvPr>
            <p:cNvSpPr/>
            <p:nvPr/>
          </p:nvSpPr>
          <p:spPr>
            <a:xfrm>
              <a:off x="10564216" y="4038598"/>
              <a:ext cx="1627783" cy="2819402"/>
            </a:xfrm>
            <a:custGeom>
              <a:avLst/>
              <a:gdLst>
                <a:gd name="connsiteX0" fmla="*/ 0 w 1627783"/>
                <a:gd name="connsiteY0" fmla="*/ 2819402 h 2819402"/>
                <a:gd name="connsiteX1" fmla="*/ 1627784 w 1627783"/>
                <a:gd name="connsiteY1" fmla="*/ 0 h 2819402"/>
                <a:gd name="connsiteX2" fmla="*/ 1627784 w 1627783"/>
                <a:gd name="connsiteY2" fmla="*/ 2819402 h 2819402"/>
              </a:gdLst>
              <a:ahLst/>
              <a:cxnLst>
                <a:cxn ang="0">
                  <a:pos x="connsiteX0" y="connsiteY0"/>
                </a:cxn>
                <a:cxn ang="0">
                  <a:pos x="connsiteX1" y="connsiteY1"/>
                </a:cxn>
                <a:cxn ang="0">
                  <a:pos x="connsiteX2" y="connsiteY2"/>
                </a:cxn>
              </a:cxnLst>
              <a:rect l="l" t="t" r="r" b="b"/>
              <a:pathLst>
                <a:path w="1627783" h="2819402">
                  <a:moveTo>
                    <a:pt x="0" y="2819402"/>
                  </a:moveTo>
                  <a:lnTo>
                    <a:pt x="1627784" y="0"/>
                  </a:lnTo>
                  <a:lnTo>
                    <a:pt x="1627784" y="2819402"/>
                  </a:lnTo>
                  <a:close/>
                </a:path>
              </a:pathLst>
            </a:custGeom>
            <a:solidFill>
              <a:schemeClr val="bg1">
                <a:alpha val="3000"/>
              </a:schemeClr>
            </a:solidFill>
            <a:ln w="32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8D"/>
                </a:solidFill>
                <a:effectLst/>
                <a:uLnTx/>
                <a:uFillTx/>
                <a:latin typeface="Century Gothic" panose="020F0302020204030204"/>
                <a:ea typeface="+mn-ea"/>
                <a:cs typeface="+mn-cs"/>
              </a:endParaRPr>
            </a:p>
          </p:txBody>
        </p:sp>
      </p:grpSp>
      <p:grpSp>
        <p:nvGrpSpPr>
          <p:cNvPr id="24" name="Group 23">
            <a:extLst>
              <a:ext uri="{FF2B5EF4-FFF2-40B4-BE49-F238E27FC236}">
                <a16:creationId xmlns:a16="http://schemas.microsoft.com/office/drawing/2014/main" id="{2375CA61-6268-6A49-BC92-AF99E3A5768C}"/>
              </a:ext>
            </a:extLst>
          </p:cNvPr>
          <p:cNvGrpSpPr/>
          <p:nvPr/>
        </p:nvGrpSpPr>
        <p:grpSpPr>
          <a:xfrm rot="10800000">
            <a:off x="-6" y="0"/>
            <a:ext cx="2507666" cy="4343400"/>
            <a:chOff x="9684333" y="2514600"/>
            <a:chExt cx="2507666" cy="4343400"/>
          </a:xfrm>
        </p:grpSpPr>
        <p:sp>
          <p:nvSpPr>
            <p:cNvPr id="28" name="Graphic 24">
              <a:extLst>
                <a:ext uri="{FF2B5EF4-FFF2-40B4-BE49-F238E27FC236}">
                  <a16:creationId xmlns:a16="http://schemas.microsoft.com/office/drawing/2014/main" id="{6020D5CE-08B0-E48F-8089-1C67BFF3BD21}"/>
                </a:ext>
              </a:extLst>
            </p:cNvPr>
            <p:cNvSpPr/>
            <p:nvPr/>
          </p:nvSpPr>
          <p:spPr>
            <a:xfrm>
              <a:off x="9684333" y="2514600"/>
              <a:ext cx="2507664" cy="4343400"/>
            </a:xfrm>
            <a:custGeom>
              <a:avLst/>
              <a:gdLst>
                <a:gd name="connsiteX0" fmla="*/ 0 w 2507664"/>
                <a:gd name="connsiteY0" fmla="*/ 4343400 h 4343400"/>
                <a:gd name="connsiteX1" fmla="*/ 2507665 w 2507664"/>
                <a:gd name="connsiteY1" fmla="*/ 0 h 4343400"/>
                <a:gd name="connsiteX2" fmla="*/ 2507665 w 2507664"/>
                <a:gd name="connsiteY2" fmla="*/ 4343400 h 4343400"/>
              </a:gdLst>
              <a:ahLst/>
              <a:cxnLst>
                <a:cxn ang="0">
                  <a:pos x="connsiteX0" y="connsiteY0"/>
                </a:cxn>
                <a:cxn ang="0">
                  <a:pos x="connsiteX1" y="connsiteY1"/>
                </a:cxn>
                <a:cxn ang="0">
                  <a:pos x="connsiteX2" y="connsiteY2"/>
                </a:cxn>
              </a:cxnLst>
              <a:rect l="l" t="t" r="r" b="b"/>
              <a:pathLst>
                <a:path w="2507664" h="4343400">
                  <a:moveTo>
                    <a:pt x="0" y="4343400"/>
                  </a:moveTo>
                  <a:lnTo>
                    <a:pt x="2507665" y="0"/>
                  </a:lnTo>
                  <a:lnTo>
                    <a:pt x="2507665" y="4343400"/>
                  </a:lnTo>
                  <a:close/>
                </a:path>
              </a:pathLst>
            </a:custGeom>
            <a:solidFill>
              <a:schemeClr val="bg1">
                <a:alpha val="3000"/>
              </a:schemeClr>
            </a:solidFill>
            <a:ln w="5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8D"/>
                </a:solidFill>
                <a:effectLst/>
                <a:uLnTx/>
                <a:uFillTx/>
                <a:latin typeface="Century Gothic" panose="020F0302020204030204"/>
                <a:ea typeface="+mn-ea"/>
                <a:cs typeface="+mn-cs"/>
              </a:endParaRPr>
            </a:p>
          </p:txBody>
        </p:sp>
        <p:sp>
          <p:nvSpPr>
            <p:cNvPr id="29" name="Graphic 25">
              <a:extLst>
                <a:ext uri="{FF2B5EF4-FFF2-40B4-BE49-F238E27FC236}">
                  <a16:creationId xmlns:a16="http://schemas.microsoft.com/office/drawing/2014/main" id="{BC2CF008-921E-AEC2-0616-BF7A655E0F2C}"/>
                </a:ext>
              </a:extLst>
            </p:cNvPr>
            <p:cNvSpPr/>
            <p:nvPr/>
          </p:nvSpPr>
          <p:spPr>
            <a:xfrm>
              <a:off x="10144097" y="3310934"/>
              <a:ext cx="2047900" cy="3547065"/>
            </a:xfrm>
            <a:custGeom>
              <a:avLst/>
              <a:gdLst>
                <a:gd name="connsiteX0" fmla="*/ 0 w 2047900"/>
                <a:gd name="connsiteY0" fmla="*/ 3547066 h 3547065"/>
                <a:gd name="connsiteX1" fmla="*/ 2047901 w 2047900"/>
                <a:gd name="connsiteY1" fmla="*/ 0 h 3547065"/>
                <a:gd name="connsiteX2" fmla="*/ 2047901 w 2047900"/>
                <a:gd name="connsiteY2" fmla="*/ 3547066 h 3547065"/>
              </a:gdLst>
              <a:ahLst/>
              <a:cxnLst>
                <a:cxn ang="0">
                  <a:pos x="connsiteX0" y="connsiteY0"/>
                </a:cxn>
                <a:cxn ang="0">
                  <a:pos x="connsiteX1" y="connsiteY1"/>
                </a:cxn>
                <a:cxn ang="0">
                  <a:pos x="connsiteX2" y="connsiteY2"/>
                </a:cxn>
              </a:cxnLst>
              <a:rect l="l" t="t" r="r" b="b"/>
              <a:pathLst>
                <a:path w="2047900" h="3547065">
                  <a:moveTo>
                    <a:pt x="0" y="3547066"/>
                  </a:moveTo>
                  <a:lnTo>
                    <a:pt x="2047901" y="0"/>
                  </a:lnTo>
                  <a:lnTo>
                    <a:pt x="2047901" y="3547066"/>
                  </a:lnTo>
                  <a:close/>
                </a:path>
              </a:pathLst>
            </a:custGeom>
            <a:solidFill>
              <a:schemeClr val="bg1">
                <a:alpha val="3000"/>
              </a:schemeClr>
            </a:solidFill>
            <a:ln w="41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8D"/>
                </a:solidFill>
                <a:effectLst/>
                <a:uLnTx/>
                <a:uFillTx/>
                <a:latin typeface="Century Gothic" panose="020F0302020204030204"/>
                <a:ea typeface="+mn-ea"/>
                <a:cs typeface="+mn-cs"/>
              </a:endParaRPr>
            </a:p>
          </p:txBody>
        </p:sp>
        <p:sp>
          <p:nvSpPr>
            <p:cNvPr id="30" name="Graphic 26">
              <a:extLst>
                <a:ext uri="{FF2B5EF4-FFF2-40B4-BE49-F238E27FC236}">
                  <a16:creationId xmlns:a16="http://schemas.microsoft.com/office/drawing/2014/main" id="{16E09719-7A12-47DF-340C-DC14CC214C33}"/>
                </a:ext>
              </a:extLst>
            </p:cNvPr>
            <p:cNvSpPr/>
            <p:nvPr/>
          </p:nvSpPr>
          <p:spPr>
            <a:xfrm>
              <a:off x="10564216" y="4038598"/>
              <a:ext cx="1627783" cy="2819402"/>
            </a:xfrm>
            <a:custGeom>
              <a:avLst/>
              <a:gdLst>
                <a:gd name="connsiteX0" fmla="*/ 0 w 1627783"/>
                <a:gd name="connsiteY0" fmla="*/ 2819402 h 2819402"/>
                <a:gd name="connsiteX1" fmla="*/ 1627784 w 1627783"/>
                <a:gd name="connsiteY1" fmla="*/ 0 h 2819402"/>
                <a:gd name="connsiteX2" fmla="*/ 1627784 w 1627783"/>
                <a:gd name="connsiteY2" fmla="*/ 2819402 h 2819402"/>
              </a:gdLst>
              <a:ahLst/>
              <a:cxnLst>
                <a:cxn ang="0">
                  <a:pos x="connsiteX0" y="connsiteY0"/>
                </a:cxn>
                <a:cxn ang="0">
                  <a:pos x="connsiteX1" y="connsiteY1"/>
                </a:cxn>
                <a:cxn ang="0">
                  <a:pos x="connsiteX2" y="connsiteY2"/>
                </a:cxn>
              </a:cxnLst>
              <a:rect l="l" t="t" r="r" b="b"/>
              <a:pathLst>
                <a:path w="1627783" h="2819402">
                  <a:moveTo>
                    <a:pt x="0" y="2819402"/>
                  </a:moveTo>
                  <a:lnTo>
                    <a:pt x="1627784" y="0"/>
                  </a:lnTo>
                  <a:lnTo>
                    <a:pt x="1627784" y="2819402"/>
                  </a:lnTo>
                  <a:close/>
                </a:path>
              </a:pathLst>
            </a:custGeom>
            <a:solidFill>
              <a:schemeClr val="bg1">
                <a:alpha val="3000"/>
              </a:schemeClr>
            </a:solidFill>
            <a:ln w="32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8D"/>
                </a:solidFill>
                <a:effectLst/>
                <a:uLnTx/>
                <a:uFillTx/>
                <a:latin typeface="Century Gothic" panose="020F0302020204030204"/>
                <a:ea typeface="+mn-ea"/>
                <a:cs typeface="+mn-cs"/>
              </a:endParaRPr>
            </a:p>
          </p:txBody>
        </p:sp>
      </p:grpSp>
      <p:sp>
        <p:nvSpPr>
          <p:cNvPr id="2" name="Background - Solid">
            <a:extLst>
              <a:ext uri="{FF2B5EF4-FFF2-40B4-BE49-F238E27FC236}">
                <a16:creationId xmlns:a16="http://schemas.microsoft.com/office/drawing/2014/main" id="{AB1276BC-B203-03E4-7318-9B79CF948360}"/>
              </a:ext>
            </a:extLst>
          </p:cNvPr>
          <p:cNvSpPr/>
          <p:nvPr/>
        </p:nvSpPr>
        <p:spPr>
          <a:xfrm>
            <a:off x="-7266" y="0"/>
            <a:ext cx="12199265" cy="45719"/>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4" name="Headline">
            <a:extLst>
              <a:ext uri="{FF2B5EF4-FFF2-40B4-BE49-F238E27FC236}">
                <a16:creationId xmlns:a16="http://schemas.microsoft.com/office/drawing/2014/main" id="{83479473-9EF7-934F-8036-05F8F4131C6D}"/>
              </a:ext>
            </a:extLst>
          </p:cNvPr>
          <p:cNvSpPr txBox="1">
            <a:spLocks/>
          </p:cNvSpPr>
          <p:nvPr/>
        </p:nvSpPr>
        <p:spPr>
          <a:xfrm>
            <a:off x="444692" y="759428"/>
            <a:ext cx="10705123"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4000" b="1"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rPr>
              <a:t>Grant Agreement: Terms &amp; Conditions</a:t>
            </a:r>
          </a:p>
        </p:txBody>
      </p:sp>
      <p:sp>
        <p:nvSpPr>
          <p:cNvPr id="5" name="Yellow Bar">
            <a:extLst>
              <a:ext uri="{FF2B5EF4-FFF2-40B4-BE49-F238E27FC236}">
                <a16:creationId xmlns:a16="http://schemas.microsoft.com/office/drawing/2014/main" id="{04EC0EED-33A8-9346-B2E9-91432F1BB78F}"/>
              </a:ext>
            </a:extLst>
          </p:cNvPr>
          <p:cNvSpPr/>
          <p:nvPr/>
        </p:nvSpPr>
        <p:spPr>
          <a:xfrm>
            <a:off x="584132" y="1402081"/>
            <a:ext cx="1854268"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Arial" charset="0"/>
              <a:cs typeface="Arial" charset="0"/>
            </a:endParaRPr>
          </a:p>
        </p:txBody>
      </p:sp>
      <p:sp>
        <p:nvSpPr>
          <p:cNvPr id="11" name="Body Copy">
            <a:extLst>
              <a:ext uri="{FF2B5EF4-FFF2-40B4-BE49-F238E27FC236}">
                <a16:creationId xmlns:a16="http://schemas.microsoft.com/office/drawing/2014/main" id="{5B311825-6E8C-9D48-B6D5-4EB46E327BBD}"/>
              </a:ext>
            </a:extLst>
          </p:cNvPr>
          <p:cNvSpPr txBox="1">
            <a:spLocks/>
          </p:cNvSpPr>
          <p:nvPr/>
        </p:nvSpPr>
        <p:spPr>
          <a:xfrm>
            <a:off x="2333576" y="4012249"/>
            <a:ext cx="7692926" cy="620733"/>
          </a:xfrm>
          <a:prstGeom prst="rect">
            <a:avLst/>
          </a:prstGeom>
        </p:spPr>
        <p:txBody>
          <a:bodyPr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en-US" sz="2000" b="0"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p:txBody>
      </p:sp>
      <p:graphicFrame>
        <p:nvGraphicFramePr>
          <p:cNvPr id="7" name="Table 7">
            <a:extLst>
              <a:ext uri="{FF2B5EF4-FFF2-40B4-BE49-F238E27FC236}">
                <a16:creationId xmlns:a16="http://schemas.microsoft.com/office/drawing/2014/main" id="{E439FD07-241E-4C43-969E-8E4A043C40B1}"/>
              </a:ext>
            </a:extLst>
          </p:cNvPr>
          <p:cNvGraphicFramePr>
            <a:graphicFrameLocks noGrp="1"/>
          </p:cNvGraphicFramePr>
          <p:nvPr>
            <p:extLst>
              <p:ext uri="{D42A27DB-BD31-4B8C-83A1-F6EECF244321}">
                <p14:modId xmlns:p14="http://schemas.microsoft.com/office/powerpoint/2010/main" val="2515011581"/>
              </p:ext>
            </p:extLst>
          </p:nvPr>
        </p:nvGraphicFramePr>
        <p:xfrm>
          <a:off x="559214" y="2797591"/>
          <a:ext cx="11175866" cy="3685540"/>
        </p:xfrm>
        <a:graphic>
          <a:graphicData uri="http://schemas.openxmlformats.org/drawingml/2006/table">
            <a:tbl>
              <a:tblPr firstRow="1" bandRow="1">
                <a:tableStyleId>{5C22544A-7EE6-4342-B048-85BDC9FD1C3A}</a:tableStyleId>
              </a:tblPr>
              <a:tblGrid>
                <a:gridCol w="2766105">
                  <a:extLst>
                    <a:ext uri="{9D8B030D-6E8A-4147-A177-3AD203B41FA5}">
                      <a16:colId xmlns:a16="http://schemas.microsoft.com/office/drawing/2014/main" val="333289802"/>
                    </a:ext>
                  </a:extLst>
                </a:gridCol>
                <a:gridCol w="2770899">
                  <a:extLst>
                    <a:ext uri="{9D8B030D-6E8A-4147-A177-3AD203B41FA5}">
                      <a16:colId xmlns:a16="http://schemas.microsoft.com/office/drawing/2014/main" val="1973161763"/>
                    </a:ext>
                  </a:extLst>
                </a:gridCol>
                <a:gridCol w="2757563">
                  <a:extLst>
                    <a:ext uri="{9D8B030D-6E8A-4147-A177-3AD203B41FA5}">
                      <a16:colId xmlns:a16="http://schemas.microsoft.com/office/drawing/2014/main" val="3217840940"/>
                    </a:ext>
                  </a:extLst>
                </a:gridCol>
                <a:gridCol w="2881299">
                  <a:extLst>
                    <a:ext uri="{9D8B030D-6E8A-4147-A177-3AD203B41FA5}">
                      <a16:colId xmlns:a16="http://schemas.microsoft.com/office/drawing/2014/main" val="3544323333"/>
                    </a:ext>
                  </a:extLst>
                </a:gridCol>
              </a:tblGrid>
              <a:tr h="747344">
                <a:tc>
                  <a:txBody>
                    <a:bodyPr/>
                    <a:lstStyle/>
                    <a:p>
                      <a:pPr algn="ctr">
                        <a:lnSpc>
                          <a:spcPts val="2800"/>
                        </a:lnSpc>
                      </a:pPr>
                      <a:r>
                        <a:rPr lang="en-US" sz="2800" dirty="0">
                          <a:solidFill>
                            <a:srgbClr val="EBB700"/>
                          </a:solidFill>
                          <a:latin typeface="Arial"/>
                        </a:rPr>
                        <a:t>Recognition &amp; Publicity</a:t>
                      </a:r>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lnSpc>
                          <a:spcPts val="2800"/>
                        </a:lnSpc>
                      </a:pPr>
                      <a:r>
                        <a:rPr lang="en-US" sz="2800" dirty="0">
                          <a:solidFill>
                            <a:srgbClr val="EBB700"/>
                          </a:solidFill>
                          <a:latin typeface="Arial"/>
                        </a:rPr>
                        <a:t>Trademark Use </a:t>
                      </a:r>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lnSpc>
                          <a:spcPts val="2800"/>
                        </a:lnSpc>
                      </a:pPr>
                      <a:r>
                        <a:rPr lang="en-US" sz="2800" dirty="0">
                          <a:solidFill>
                            <a:srgbClr val="EBB700"/>
                          </a:solidFill>
                          <a:latin typeface="Arial"/>
                        </a:rPr>
                        <a:t>Compliance and Legal </a:t>
                      </a:r>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lnSpc>
                          <a:spcPts val="2800"/>
                        </a:lnSpc>
                      </a:pPr>
                      <a:r>
                        <a:rPr lang="en-US" sz="2800" dirty="0">
                          <a:solidFill>
                            <a:srgbClr val="EBB700"/>
                          </a:solidFill>
                          <a:latin typeface="Arial"/>
                        </a:rPr>
                        <a:t>Conflict of Interest </a:t>
                      </a:r>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27965538"/>
                  </a:ext>
                </a:extLst>
              </a:tr>
              <a:tr h="0">
                <a:tc>
                  <a:txBody>
                    <a:bodyPr/>
                    <a:lstStyle/>
                    <a:p>
                      <a:pPr algn="ctr">
                        <a:lnSpc>
                          <a:spcPts val="2200"/>
                        </a:lnSpc>
                        <a:spcBef>
                          <a:spcPts val="1200"/>
                        </a:spcBef>
                        <a:spcAft>
                          <a:spcPts val="0"/>
                        </a:spcAft>
                      </a:pPr>
                      <a:endParaRPr lang="en-US" sz="1800" b="1" kern="0" dirty="0">
                        <a:solidFill>
                          <a:schemeClr val="bg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lnSpc>
                          <a:spcPts val="2200"/>
                        </a:lnSpc>
                        <a:spcBef>
                          <a:spcPts val="1200"/>
                        </a:spcBef>
                        <a:spcAft>
                          <a:spcPts val="0"/>
                        </a:spcAft>
                      </a:pPr>
                      <a:endParaRPr lang="en-US" sz="1800" b="1" kern="0" dirty="0">
                        <a:solidFill>
                          <a:schemeClr val="bg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lnSpc>
                          <a:spcPts val="2200"/>
                        </a:lnSpc>
                        <a:spcBef>
                          <a:spcPts val="1200"/>
                        </a:spcBef>
                        <a:spcAft>
                          <a:spcPts val="0"/>
                        </a:spcAft>
                      </a:pPr>
                      <a:endParaRPr lang="en-US" sz="1800" b="1" kern="0" dirty="0">
                        <a:solidFill>
                          <a:schemeClr val="bg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lnSpc>
                          <a:spcPts val="2200"/>
                        </a:lnSpc>
                        <a:spcBef>
                          <a:spcPts val="1200"/>
                        </a:spcBef>
                        <a:spcAft>
                          <a:spcPts val="0"/>
                        </a:spcAft>
                      </a:pPr>
                      <a:endParaRPr lang="en-US" sz="1800" b="1" kern="0" dirty="0">
                        <a:solidFill>
                          <a:schemeClr val="bg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83514678"/>
                  </a:ext>
                </a:extLst>
              </a:tr>
              <a:tr h="2063282">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1" u="none" strike="noStrike" kern="1200" cap="none" spc="0" normalizeH="0" baseline="0" noProof="0" dirty="0">
                          <a:ln>
                            <a:noFill/>
                          </a:ln>
                          <a:solidFill>
                            <a:schemeClr val="bg1"/>
                          </a:solidFill>
                          <a:effectLst/>
                          <a:uLnTx/>
                          <a:uFillTx/>
                          <a:latin typeface="Arial"/>
                          <a:ea typeface="+mn-ea"/>
                          <a:cs typeface="+mn-cs"/>
                        </a:rPr>
                        <a:t>“This project is made possible by LCIF”</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schemeClr val="bg1"/>
                        </a:solidFill>
                        <a:effectLst/>
                        <a:uLnTx/>
                        <a:uFillTx/>
                        <a:latin typeface="Arial"/>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chemeClr val="bg1"/>
                          </a:solidFill>
                          <a:effectLst/>
                          <a:uLnTx/>
                          <a:uFillTx/>
                          <a:latin typeface="Arial"/>
                          <a:ea typeface="+mn-ea"/>
                          <a:cs typeface="+mn-cs"/>
                        </a:rPr>
                        <a:t>Comply with LCIF trademark policies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chemeClr val="bg1"/>
                          </a:solidFill>
                          <a:effectLst/>
                          <a:uLnTx/>
                          <a:uFillTx/>
                          <a:latin typeface="Arial"/>
                          <a:ea typeface="+mn-ea"/>
                          <a:cs typeface="+mn-cs"/>
                        </a:rPr>
                        <a:t>Consequences for non-compliance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chemeClr val="bg1"/>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chemeClr val="bg1"/>
                          </a:solidFill>
                          <a:effectLst/>
                          <a:uLnTx/>
                          <a:uFillTx/>
                          <a:latin typeface="Arial"/>
                          <a:ea typeface="+mn-ea"/>
                          <a:cs typeface="+mn-cs"/>
                        </a:rPr>
                        <a:t>LCIF has dispute resolution guidelines.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chemeClr val="bg1"/>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chemeClr val="bg1"/>
                          </a:solidFill>
                          <a:effectLst/>
                          <a:uLnTx/>
                          <a:uFillTx/>
                          <a:latin typeface="Arial"/>
                          <a:ea typeface="+mn-ea"/>
                          <a:cs typeface="+mn-cs"/>
                        </a:rPr>
                        <a:t>Compliance with local laws and anti-corruption regulations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chemeClr val="bg1"/>
                          </a:solidFill>
                          <a:effectLst/>
                          <a:uLnTx/>
                          <a:uFillTx/>
                          <a:latin typeface="Arial"/>
                          <a:ea typeface="+mn-ea"/>
                          <a:cs typeface="+mn-cs"/>
                        </a:rPr>
                        <a:t>Neither Lions club  members nor their families shall receive individual or professional benefit proprietary interest as a result of an LCIF grant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chemeClr val="bg1"/>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chemeClr val="bg1"/>
                          </a:solidFill>
                          <a:effectLst/>
                          <a:uLnTx/>
                          <a:uFillTx/>
                          <a:latin typeface="Arial"/>
                          <a:ea typeface="+mn-ea"/>
                          <a:cs typeface="+mn-cs"/>
                        </a:rPr>
                        <a:t>Must disclose potential conflict of interest to LCIF immediately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8583617"/>
                  </a:ext>
                </a:extLst>
              </a:tr>
            </a:tbl>
          </a:graphicData>
        </a:graphic>
      </p:graphicFrame>
      <p:pic>
        <p:nvPicPr>
          <p:cNvPr id="22" name="Picture 21" descr="Logo&#10;&#10;Description automatically generated">
            <a:extLst>
              <a:ext uri="{FF2B5EF4-FFF2-40B4-BE49-F238E27FC236}">
                <a16:creationId xmlns:a16="http://schemas.microsoft.com/office/drawing/2014/main" id="{3D34F14A-AFC9-46F4-8F75-C10B32612D9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410362" y="649175"/>
            <a:ext cx="521091" cy="445044"/>
          </a:xfrm>
          <a:prstGeom prst="rect">
            <a:avLst/>
          </a:prstGeom>
        </p:spPr>
      </p:pic>
      <p:pic>
        <p:nvPicPr>
          <p:cNvPr id="3" name="Graphic 2" descr="Marketing with solid fill">
            <a:extLst>
              <a:ext uri="{FF2B5EF4-FFF2-40B4-BE49-F238E27FC236}">
                <a16:creationId xmlns:a16="http://schemas.microsoft.com/office/drawing/2014/main" id="{A0745ED5-3141-E744-BE95-8E3E19C4384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527535" y="1822918"/>
            <a:ext cx="914400" cy="914400"/>
          </a:xfrm>
          <a:prstGeom prst="rect">
            <a:avLst/>
          </a:prstGeom>
        </p:spPr>
      </p:pic>
      <p:pic>
        <p:nvPicPr>
          <p:cNvPr id="8" name="Graphic 7" descr="Confused person with solid fill">
            <a:extLst>
              <a:ext uri="{FF2B5EF4-FFF2-40B4-BE49-F238E27FC236}">
                <a16:creationId xmlns:a16="http://schemas.microsoft.com/office/drawing/2014/main" id="{4B128020-C052-3D43-A92B-F8DAB15ECF4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812109" y="1791509"/>
            <a:ext cx="841735" cy="841735"/>
          </a:xfrm>
          <a:prstGeom prst="rect">
            <a:avLst/>
          </a:prstGeom>
        </p:spPr>
      </p:pic>
      <p:pic>
        <p:nvPicPr>
          <p:cNvPr id="14" name="Graphic 13" descr="Contract with solid fill">
            <a:extLst>
              <a:ext uri="{FF2B5EF4-FFF2-40B4-BE49-F238E27FC236}">
                <a16:creationId xmlns:a16="http://schemas.microsoft.com/office/drawing/2014/main" id="{5AF2F202-EF4C-8744-B60A-23AEE27E406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6918296" y="1652427"/>
            <a:ext cx="1084891" cy="1084891"/>
          </a:xfrm>
          <a:prstGeom prst="rect">
            <a:avLst/>
          </a:prstGeom>
        </p:spPr>
      </p:pic>
      <p:pic>
        <p:nvPicPr>
          <p:cNvPr id="23" name="Graphic 22" descr="Badge Tm outline">
            <a:extLst>
              <a:ext uri="{FF2B5EF4-FFF2-40B4-BE49-F238E27FC236}">
                <a16:creationId xmlns:a16="http://schemas.microsoft.com/office/drawing/2014/main" id="{04A7B4B5-574C-4A4B-8F9E-BED5A2DE71B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4168736" y="1781053"/>
            <a:ext cx="914400" cy="914400"/>
          </a:xfrm>
          <a:prstGeom prst="rect">
            <a:avLst/>
          </a:prstGeom>
        </p:spPr>
      </p:pic>
      <p:sp>
        <p:nvSpPr>
          <p:cNvPr id="9" name="Page Number - Blue">
            <a:extLst>
              <a:ext uri="{FF2B5EF4-FFF2-40B4-BE49-F238E27FC236}">
                <a16:creationId xmlns:a16="http://schemas.microsoft.com/office/drawing/2014/main" id="{AAF5A150-9D22-8D02-406F-6112AED1A557}"/>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19</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spTree>
    <p:extLst>
      <p:ext uri="{BB962C8B-B14F-4D97-AF65-F5344CB8AC3E}">
        <p14:creationId xmlns:p14="http://schemas.microsoft.com/office/powerpoint/2010/main" val="535957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human face, person, person, collage&#10;&#10;Description automatically generated">
            <a:extLst>
              <a:ext uri="{FF2B5EF4-FFF2-40B4-BE49-F238E27FC236}">
                <a16:creationId xmlns:a16="http://schemas.microsoft.com/office/drawing/2014/main" id="{F90016EF-5E02-3748-42BC-9BE8F540997A}"/>
              </a:ext>
            </a:extLst>
          </p:cNvPr>
          <p:cNvPicPr>
            <a:picLocks noChangeAspect="1"/>
          </p:cNvPicPr>
          <p:nvPr/>
        </p:nvPicPr>
        <p:blipFill>
          <a:blip r:embed="rId3">
            <a:alphaModFix amt="10000"/>
          </a:blip>
          <a:stretch>
            <a:fillRect/>
          </a:stretch>
        </p:blipFill>
        <p:spPr>
          <a:xfrm>
            <a:off x="0" y="0"/>
            <a:ext cx="12192000" cy="6858000"/>
          </a:xfrm>
          <a:prstGeom prst="rect">
            <a:avLst/>
          </a:prstGeom>
          <a:gradFill>
            <a:gsLst>
              <a:gs pos="100000">
                <a:srgbClr val="00338D"/>
              </a:gs>
              <a:gs pos="1000">
                <a:srgbClr val="7A2582"/>
              </a:gs>
            </a:gsLst>
            <a:lin ang="18600000" scaled="0"/>
          </a:gradFill>
        </p:spPr>
      </p:pic>
      <p:sp>
        <p:nvSpPr>
          <p:cNvPr id="13" name="Freeform 12">
            <a:extLst>
              <a:ext uri="{FF2B5EF4-FFF2-40B4-BE49-F238E27FC236}">
                <a16:creationId xmlns:a16="http://schemas.microsoft.com/office/drawing/2014/main" id="{2E236949-5593-011E-4DF5-C5D5A30F802F}"/>
              </a:ext>
            </a:extLst>
          </p:cNvPr>
          <p:cNvSpPr/>
          <p:nvPr/>
        </p:nvSpPr>
        <p:spPr>
          <a:xfrm>
            <a:off x="6719908" y="-358"/>
            <a:ext cx="5472092" cy="6858357"/>
          </a:xfrm>
          <a:custGeom>
            <a:avLst/>
            <a:gdLst>
              <a:gd name="connsiteX0" fmla="*/ 4135447 w 5714999"/>
              <a:gd name="connsiteY0" fmla="*/ 0 h 7162800"/>
              <a:gd name="connsiteX1" fmla="*/ 5714999 w 5714999"/>
              <a:gd name="connsiteY1" fmla="*/ 0 h 7162800"/>
              <a:gd name="connsiteX2" fmla="*/ 5714999 w 5714999"/>
              <a:gd name="connsiteY2" fmla="*/ 7162800 h 7162800"/>
              <a:gd name="connsiteX3" fmla="*/ 0 w 5714999"/>
              <a:gd name="connsiteY3" fmla="*/ 7162800 h 7162800"/>
            </a:gdLst>
            <a:ahLst/>
            <a:cxnLst>
              <a:cxn ang="0">
                <a:pos x="connsiteX0" y="connsiteY0"/>
              </a:cxn>
              <a:cxn ang="0">
                <a:pos x="connsiteX1" y="connsiteY1"/>
              </a:cxn>
              <a:cxn ang="0">
                <a:pos x="connsiteX2" y="connsiteY2"/>
              </a:cxn>
              <a:cxn ang="0">
                <a:pos x="connsiteX3" y="connsiteY3"/>
              </a:cxn>
            </a:cxnLst>
            <a:rect l="l" t="t" r="r" b="b"/>
            <a:pathLst>
              <a:path w="5714999" h="7162800">
                <a:moveTo>
                  <a:pt x="4135447" y="0"/>
                </a:moveTo>
                <a:lnTo>
                  <a:pt x="5714999" y="0"/>
                </a:lnTo>
                <a:lnTo>
                  <a:pt x="5714999" y="7162800"/>
                </a:lnTo>
                <a:lnTo>
                  <a:pt x="0" y="7162800"/>
                </a:lnTo>
                <a:close/>
              </a:path>
            </a:pathLst>
          </a:custGeom>
          <a:solidFill>
            <a:schemeClr val="bg1"/>
          </a:solidFill>
          <a:ln w="7938"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8D"/>
              </a:solidFill>
              <a:effectLst/>
              <a:uLnTx/>
              <a:uFillTx/>
              <a:latin typeface="Century Gothic" panose="020F0302020204030204"/>
              <a:ea typeface="+mn-ea"/>
              <a:cs typeface="+mn-cs"/>
            </a:endParaRPr>
          </a:p>
        </p:txBody>
      </p:sp>
      <p:sp>
        <p:nvSpPr>
          <p:cNvPr id="9" name="Freeform 8">
            <a:extLst>
              <a:ext uri="{FF2B5EF4-FFF2-40B4-BE49-F238E27FC236}">
                <a16:creationId xmlns:a16="http://schemas.microsoft.com/office/drawing/2014/main" id="{59738FE9-74F7-07F5-F8BF-A96A2CEDA620}"/>
              </a:ext>
            </a:extLst>
          </p:cNvPr>
          <p:cNvSpPr/>
          <p:nvPr/>
        </p:nvSpPr>
        <p:spPr>
          <a:xfrm>
            <a:off x="6719908" y="0"/>
            <a:ext cx="4176692" cy="6858000"/>
          </a:xfrm>
          <a:custGeom>
            <a:avLst/>
            <a:gdLst>
              <a:gd name="connsiteX0" fmla="*/ 3959471 w 4176692"/>
              <a:gd name="connsiteY0" fmla="*/ 0 h 6858000"/>
              <a:gd name="connsiteX1" fmla="*/ 4176692 w 4176692"/>
              <a:gd name="connsiteY1" fmla="*/ 0 h 6858000"/>
              <a:gd name="connsiteX2" fmla="*/ 134732 w 4176692"/>
              <a:gd name="connsiteY2" fmla="*/ 6858000 h 6858000"/>
              <a:gd name="connsiteX3" fmla="*/ 0 w 4176692"/>
              <a:gd name="connsiteY3" fmla="*/ 6858000 h 6858000"/>
              <a:gd name="connsiteX4" fmla="*/ 3959471 w 41766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692" h="6858000">
                <a:moveTo>
                  <a:pt x="3959471" y="0"/>
                </a:moveTo>
                <a:lnTo>
                  <a:pt x="4176692" y="0"/>
                </a:lnTo>
                <a:lnTo>
                  <a:pt x="134732" y="6858000"/>
                </a:lnTo>
                <a:lnTo>
                  <a:pt x="0" y="6858000"/>
                </a:lnTo>
                <a:lnTo>
                  <a:pt x="3959471" y="0"/>
                </a:lnTo>
                <a:close/>
              </a:path>
            </a:pathLst>
          </a:custGeom>
          <a:solidFill>
            <a:srgbClr val="10233F">
              <a:alpha val="13373"/>
            </a:srgbClr>
          </a:solidFill>
          <a:ln w="79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38D"/>
              </a:solidFill>
              <a:effectLst/>
              <a:uLnTx/>
              <a:uFillTx/>
              <a:latin typeface="Century Gothic" panose="020F0302020204030204"/>
              <a:ea typeface="+mn-ea"/>
              <a:cs typeface="+mn-cs"/>
            </a:endParaRPr>
          </a:p>
        </p:txBody>
      </p:sp>
      <p:pic>
        <p:nvPicPr>
          <p:cNvPr id="10" name="Picture 9">
            <a:extLst>
              <a:ext uri="{FF2B5EF4-FFF2-40B4-BE49-F238E27FC236}">
                <a16:creationId xmlns:a16="http://schemas.microsoft.com/office/drawing/2014/main" id="{51A7F4C8-9E45-7BE6-E75D-EC776CE61D72}"/>
              </a:ext>
            </a:extLst>
          </p:cNvPr>
          <p:cNvPicPr>
            <a:picLocks noChangeAspect="1"/>
          </p:cNvPicPr>
          <p:nvPr/>
        </p:nvPicPr>
        <p:blipFill>
          <a:blip r:embed="rId4"/>
          <a:srcRect/>
          <a:stretch/>
        </p:blipFill>
        <p:spPr>
          <a:xfrm>
            <a:off x="7391400" y="2057400"/>
            <a:ext cx="2491108" cy="2366552"/>
          </a:xfrm>
          <a:prstGeom prst="rect">
            <a:avLst/>
          </a:prstGeom>
        </p:spPr>
      </p:pic>
      <p:sp>
        <p:nvSpPr>
          <p:cNvPr id="11" name="Page Number - Blue">
            <a:extLst>
              <a:ext uri="{FF2B5EF4-FFF2-40B4-BE49-F238E27FC236}">
                <a16:creationId xmlns:a16="http://schemas.microsoft.com/office/drawing/2014/main" id="{698CD74B-E337-A241-98BF-C5DF0C4EF41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2</a:t>
            </a:fld>
            <a:endParaRPr kumimoji="0" lang="en-US" sz="1000" b="0" i="0" u="none" strike="noStrike" kern="1200" cap="none" spc="0" normalizeH="0" baseline="0" noProof="0" dirty="0">
              <a:ln>
                <a:noFill/>
              </a:ln>
              <a:solidFill>
                <a:srgbClr val="00338D"/>
              </a:solidFill>
              <a:effectLst/>
              <a:uLnTx/>
              <a:uFillTx/>
              <a:latin typeface="Arial" charset="0"/>
              <a:ea typeface="ヒラギノ角ゴ Pro W3" charset="0"/>
            </a:endParaRPr>
          </a:p>
        </p:txBody>
      </p:sp>
      <p:sp>
        <p:nvSpPr>
          <p:cNvPr id="3" name="Text Placeholder 1">
            <a:extLst>
              <a:ext uri="{FF2B5EF4-FFF2-40B4-BE49-F238E27FC236}">
                <a16:creationId xmlns:a16="http://schemas.microsoft.com/office/drawing/2014/main" id="{3A5C7BD0-1ABD-70DE-F011-38EF7D12BF7F}"/>
              </a:ext>
            </a:extLst>
          </p:cNvPr>
          <p:cNvSpPr txBox="1">
            <a:spLocks/>
          </p:cNvSpPr>
          <p:nvPr/>
        </p:nvSpPr>
        <p:spPr>
          <a:xfrm>
            <a:off x="914400" y="2514600"/>
            <a:ext cx="6477000" cy="1151080"/>
          </a:xfrm>
          <a:prstGeom prst="rect">
            <a:avLst/>
          </a:prstGeom>
        </p:spPr>
        <p:txBody>
          <a:bodyPr anchor="b" anchorCtr="0"/>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ts val="7000"/>
              </a:lnSpc>
              <a:spcBef>
                <a:spcPts val="0"/>
              </a:spcBef>
              <a:spcAft>
                <a:spcPts val="0"/>
              </a:spcAft>
              <a:buClrTx/>
              <a:buSzTx/>
              <a:buFont typeface="Arial" pitchFamily="34" charset="0"/>
              <a:buNone/>
              <a:tabLst/>
              <a:defRPr/>
            </a:pPr>
            <a:r>
              <a:rPr kumimoji="0" lang="en-US" sz="5000" b="1" i="0" u="none" strike="noStrike" kern="0" cap="none" spc="0" normalizeH="0" baseline="0" noProof="0" dirty="0">
                <a:ln>
                  <a:noFill/>
                </a:ln>
                <a:solidFill>
                  <a:srgbClr val="FFFFFF"/>
                </a:solidFill>
                <a:effectLst/>
                <a:uLnTx/>
                <a:uFillTx/>
                <a:latin typeface="Arial" charset="0"/>
                <a:ea typeface="Arial" charset="0"/>
                <a:cs typeface="Arial" charset="0"/>
              </a:rPr>
              <a:t>Global Grants Team</a:t>
            </a:r>
          </a:p>
        </p:txBody>
      </p:sp>
      <p:sp>
        <p:nvSpPr>
          <p:cNvPr id="4" name="Yellow Bar">
            <a:extLst>
              <a:ext uri="{FF2B5EF4-FFF2-40B4-BE49-F238E27FC236}">
                <a16:creationId xmlns:a16="http://schemas.microsoft.com/office/drawing/2014/main" id="{E4AE9751-7D17-A2FA-C3CA-F097073A25A9}"/>
              </a:ext>
            </a:extLst>
          </p:cNvPr>
          <p:cNvSpPr/>
          <p:nvPr/>
        </p:nvSpPr>
        <p:spPr>
          <a:xfrm>
            <a:off x="1069244" y="3733800"/>
            <a:ext cx="2359756"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Arial" charset="0"/>
                <a:cs typeface="Arial" charset="0"/>
              </a:rPr>
              <a:t> </a:t>
            </a:r>
          </a:p>
        </p:txBody>
      </p:sp>
    </p:spTree>
    <p:extLst>
      <p:ext uri="{BB962C8B-B14F-4D97-AF65-F5344CB8AC3E}">
        <p14:creationId xmlns:p14="http://schemas.microsoft.com/office/powerpoint/2010/main" val="3690919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B6A19C-B999-1BBE-B4A8-A6A54CB61FCE}"/>
              </a:ext>
            </a:extLst>
          </p:cNvPr>
          <p:cNvSpPr/>
          <p:nvPr/>
        </p:nvSpPr>
        <p:spPr>
          <a:xfrm>
            <a:off x="0" y="0"/>
            <a:ext cx="12192000" cy="6858000"/>
          </a:xfrm>
          <a:prstGeom prst="rect">
            <a:avLst/>
          </a:prstGeom>
          <a:gradFill flip="none" rotWithShape="1">
            <a:gsLst>
              <a:gs pos="0">
                <a:srgbClr val="7A2582"/>
              </a:gs>
              <a:gs pos="98000">
                <a:srgbClr val="00338D"/>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alpha val="44000"/>
                </a:srgbClr>
              </a:solidFill>
              <a:effectLst/>
              <a:uLnTx/>
              <a:uFillTx/>
              <a:latin typeface="Open Sans Regular" charset="0"/>
              <a:ea typeface="+mn-ea"/>
              <a:cs typeface="+mn-cs"/>
            </a:endParaRPr>
          </a:p>
        </p:txBody>
      </p:sp>
      <p:pic>
        <p:nvPicPr>
          <p:cNvPr id="3" name="Graphic 2">
            <a:extLst>
              <a:ext uri="{FF2B5EF4-FFF2-40B4-BE49-F238E27FC236}">
                <a16:creationId xmlns:a16="http://schemas.microsoft.com/office/drawing/2014/main" id="{00C36A89-229F-7916-C629-2EF7D0E1421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41CA49A0-2AC9-A4B0-8555-5E1F7005A78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6580415" y="0"/>
            <a:ext cx="6858000" cy="6858000"/>
          </a:xfrm>
          <a:prstGeom prst="rect">
            <a:avLst/>
          </a:prstGeom>
        </p:spPr>
      </p:pic>
      <p:sp>
        <p:nvSpPr>
          <p:cNvPr id="5" name="Page Number - White" hidden="1">
            <a:extLst>
              <a:ext uri="{FF2B5EF4-FFF2-40B4-BE49-F238E27FC236}">
                <a16:creationId xmlns:a16="http://schemas.microsoft.com/office/drawing/2014/main" id="{C1633F0C-C52D-27BF-179B-17546C3793C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20</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sp>
        <p:nvSpPr>
          <p:cNvPr id="6" name="Body Copy">
            <a:extLst>
              <a:ext uri="{FF2B5EF4-FFF2-40B4-BE49-F238E27FC236}">
                <a16:creationId xmlns:a16="http://schemas.microsoft.com/office/drawing/2014/main" id="{22739624-651B-AC30-C3A0-ED81A8009060}"/>
              </a:ext>
            </a:extLst>
          </p:cNvPr>
          <p:cNvSpPr txBox="1">
            <a:spLocks/>
          </p:cNvSpPr>
          <p:nvPr/>
        </p:nvSpPr>
        <p:spPr>
          <a:xfrm>
            <a:off x="2119034" y="2524627"/>
            <a:ext cx="8922761" cy="3013217"/>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24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3400" b="0" i="1"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rPr>
              <a:t>Neither Lions clubs members nor their families shall receive individual or professional benefit as a result of an LCIF grant, or have proprietary interest in projects receiving LCIF assistance.</a:t>
            </a:r>
          </a:p>
        </p:txBody>
      </p:sp>
      <p:sp>
        <p:nvSpPr>
          <p:cNvPr id="16" name="Quote">
            <a:extLst>
              <a:ext uri="{FF2B5EF4-FFF2-40B4-BE49-F238E27FC236}">
                <a16:creationId xmlns:a16="http://schemas.microsoft.com/office/drawing/2014/main" id="{B60A2676-AD74-9AA4-0665-C7AC783546D2}"/>
              </a:ext>
            </a:extLst>
          </p:cNvPr>
          <p:cNvSpPr/>
          <p:nvPr/>
        </p:nvSpPr>
        <p:spPr>
          <a:xfrm>
            <a:off x="838200" y="1657354"/>
            <a:ext cx="1513719" cy="2834105"/>
          </a:xfrm>
          <a:prstGeom prst="rect">
            <a:avLst/>
          </a:prstGeom>
        </p:spPr>
        <p:txBody>
          <a:bodyPr wrap="square" lIns="63496" tIns="31748" rIns="63496" bIns="31748">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0" b="1" i="0" u="none" strike="noStrike" kern="1200" cap="none" spc="0" normalizeH="0" baseline="0" noProof="0" dirty="0">
                <a:ln>
                  <a:noFill/>
                </a:ln>
                <a:solidFill>
                  <a:srgbClr val="EBB700"/>
                </a:solidFill>
                <a:effectLst/>
                <a:uLnTx/>
                <a:uFillTx/>
                <a:latin typeface="Open sans"/>
                <a:ea typeface="+mn-ea"/>
                <a:cs typeface="Open sans"/>
              </a:rPr>
              <a:t>“</a:t>
            </a:r>
          </a:p>
        </p:txBody>
      </p:sp>
      <p:sp>
        <p:nvSpPr>
          <p:cNvPr id="17" name="Quote">
            <a:extLst>
              <a:ext uri="{FF2B5EF4-FFF2-40B4-BE49-F238E27FC236}">
                <a16:creationId xmlns:a16="http://schemas.microsoft.com/office/drawing/2014/main" id="{2C01E9DC-0FD6-4340-61AA-0B0E3F79B59E}"/>
              </a:ext>
            </a:extLst>
          </p:cNvPr>
          <p:cNvSpPr/>
          <p:nvPr/>
        </p:nvSpPr>
        <p:spPr>
          <a:xfrm>
            <a:off x="9916281" y="4528980"/>
            <a:ext cx="1513719" cy="2834105"/>
          </a:xfrm>
          <a:prstGeom prst="rect">
            <a:avLst/>
          </a:prstGeom>
        </p:spPr>
        <p:txBody>
          <a:bodyPr wrap="square" lIns="63496" tIns="31748" rIns="63496" bIns="31748">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0" b="1" i="0" u="none" strike="noStrike" kern="1200" cap="none" spc="0" normalizeH="0" baseline="0" noProof="0" dirty="0">
                <a:ln>
                  <a:noFill/>
                </a:ln>
                <a:solidFill>
                  <a:srgbClr val="EBB700"/>
                </a:solidFill>
                <a:effectLst/>
                <a:uLnTx/>
                <a:uFillTx/>
                <a:latin typeface="Open sans"/>
                <a:ea typeface="+mn-ea"/>
                <a:cs typeface="Open sans"/>
              </a:rPr>
              <a:t>”</a:t>
            </a:r>
          </a:p>
        </p:txBody>
      </p:sp>
      <p:sp>
        <p:nvSpPr>
          <p:cNvPr id="7" name="Headline">
            <a:extLst>
              <a:ext uri="{FF2B5EF4-FFF2-40B4-BE49-F238E27FC236}">
                <a16:creationId xmlns:a16="http://schemas.microsoft.com/office/drawing/2014/main" id="{6112C130-F81C-D300-F648-432C0CC9454D}"/>
              </a:ext>
            </a:extLst>
          </p:cNvPr>
          <p:cNvSpPr txBox="1">
            <a:spLocks/>
          </p:cNvSpPr>
          <p:nvPr/>
        </p:nvSpPr>
        <p:spPr>
          <a:xfrm>
            <a:off x="444692" y="759428"/>
            <a:ext cx="10705123"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4000" b="1"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rPr>
              <a:t>Grant Agreement: Conflict of Interest</a:t>
            </a:r>
          </a:p>
        </p:txBody>
      </p:sp>
    </p:spTree>
    <p:extLst>
      <p:ext uri="{BB962C8B-B14F-4D97-AF65-F5344CB8AC3E}">
        <p14:creationId xmlns:p14="http://schemas.microsoft.com/office/powerpoint/2010/main" val="230141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0.14154 0 L -0.92096 0 " pathEditMode="relative" rAng="0" ptsTypes="AA">
                                      <p:cBhvr>
                                        <p:cTn id="6" dur="50000" fill="hold"/>
                                        <p:tgtEl>
                                          <p:spTgt spid="4"/>
                                        </p:tgtEl>
                                        <p:attrNameLst>
                                          <p:attrName>ppt_x</p:attrName>
                                          <p:attrName>ppt_y</p:attrName>
                                        </p:attrNameLst>
                                      </p:cBhvr>
                                      <p:rCtr x="-53125" y="0"/>
                                    </p:animMotion>
                                  </p:childTnLst>
                                </p:cTn>
                              </p:par>
                              <p:par>
                                <p:cTn id="7" presetID="63" presetClass="path" presetSubtype="0" accel="50000" decel="50000" fill="hold" nodeType="withEffect">
                                  <p:stCondLst>
                                    <p:cond delay="0"/>
                                  </p:stCondLst>
                                  <p:childTnLst>
                                    <p:animMotion origin="layout" path="M -0.7375 0 L 0.28125 0 " pathEditMode="relative" rAng="0" ptsTypes="AA">
                                      <p:cBhvr>
                                        <p:cTn id="8" dur="50000" fill="hold"/>
                                        <p:tgtEl>
                                          <p:spTgt spid="3"/>
                                        </p:tgtEl>
                                        <p:attrNameLst>
                                          <p:attrName>ppt_x</p:attrName>
                                          <p:attrName>ppt_y</p:attrName>
                                        </p:attrNameLst>
                                      </p:cBhvr>
                                      <p:rCtr x="5093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ge Number - Blue">
            <a:extLst>
              <a:ext uri="{FF2B5EF4-FFF2-40B4-BE49-F238E27FC236}">
                <a16:creationId xmlns:a16="http://schemas.microsoft.com/office/drawing/2014/main" id="{FBA47497-5A65-6B22-A67D-04E497194F3D}"/>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wrap="square"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mn-ea"/>
                <a:cs typeface="+mn-cs"/>
              </a:rPr>
              <a:pPr marL="0" marR="0" lvl="0" indent="0" algn="l" defTabSz="914400" rtl="0" eaLnBrk="0" fontAlgn="auto" latinLnBrk="0" hangingPunct="0">
                <a:lnSpc>
                  <a:spcPct val="100000"/>
                </a:lnSpc>
                <a:spcBef>
                  <a:spcPct val="50000"/>
                </a:spcBef>
                <a:spcAft>
                  <a:spcPts val="0"/>
                </a:spcAft>
                <a:buClrTx/>
                <a:buSzTx/>
                <a:buFontTx/>
                <a:buNone/>
                <a:tabLst/>
                <a:defRPr/>
              </a:pPr>
              <a:t>21</a:t>
            </a:fld>
            <a:endParaRPr kumimoji="0" lang="en-US" sz="1000" b="0" i="0" u="none" strike="noStrike" kern="1200" cap="none" spc="0" normalizeH="0" baseline="0" noProof="0" dirty="0">
              <a:ln>
                <a:noFill/>
              </a:ln>
              <a:solidFill>
                <a:prstClr val="white"/>
              </a:solidFill>
              <a:effectLst/>
              <a:uLnTx/>
              <a:uFillTx/>
              <a:latin typeface="Arial" charset="0"/>
              <a:ea typeface="+mn-ea"/>
              <a:cs typeface="+mn-cs"/>
            </a:endParaRPr>
          </a:p>
        </p:txBody>
      </p:sp>
      <p:pic>
        <p:nvPicPr>
          <p:cNvPr id="28" name="Picture 27" descr="A rectangular neon sign with a brick wall&#10;&#10;Description automatically generated">
            <a:extLst>
              <a:ext uri="{FF2B5EF4-FFF2-40B4-BE49-F238E27FC236}">
                <a16:creationId xmlns:a16="http://schemas.microsoft.com/office/drawing/2014/main" id="{D69F5DC6-C5AE-CC2E-BA9C-5956485E729C}"/>
              </a:ext>
            </a:extLst>
          </p:cNvPr>
          <p:cNvPicPr>
            <a:picLocks noChangeAspect="1"/>
          </p:cNvPicPr>
          <p:nvPr/>
        </p:nvPicPr>
        <p:blipFill rotWithShape="1">
          <a:blip r:embed="rId3"/>
          <a:srcRect t="1875" b="1875"/>
          <a:stretch/>
        </p:blipFill>
        <p:spPr>
          <a:xfrm>
            <a:off x="0" y="1"/>
            <a:ext cx="12192000" cy="6858000"/>
          </a:xfrm>
          <a:prstGeom prst="rect">
            <a:avLst/>
          </a:prstGeom>
        </p:spPr>
      </p:pic>
      <p:sp>
        <p:nvSpPr>
          <p:cNvPr id="29" name="TextBox 28">
            <a:extLst>
              <a:ext uri="{FF2B5EF4-FFF2-40B4-BE49-F238E27FC236}">
                <a16:creationId xmlns:a16="http://schemas.microsoft.com/office/drawing/2014/main" id="{26D8E6F4-B256-7844-08B7-2D4E56F81309}"/>
              </a:ext>
            </a:extLst>
          </p:cNvPr>
          <p:cNvSpPr txBox="1"/>
          <p:nvPr/>
        </p:nvSpPr>
        <p:spPr>
          <a:xfrm>
            <a:off x="2787024" y="2028616"/>
            <a:ext cx="8074159"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rPr>
              <a:t>My district/MD signed the Grant Agreement.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rPr>
              <a:t>How do we request a grant disbursement?</a:t>
            </a:r>
          </a:p>
        </p:txBody>
      </p:sp>
    </p:spTree>
    <p:extLst>
      <p:ext uri="{BB962C8B-B14F-4D97-AF65-F5344CB8AC3E}">
        <p14:creationId xmlns:p14="http://schemas.microsoft.com/office/powerpoint/2010/main" val="28372075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80595AD-2C8C-DD92-5ACA-25548127C85E}"/>
              </a:ext>
            </a:extLst>
          </p:cNvPr>
          <p:cNvSpPr/>
          <p:nvPr/>
        </p:nvSpPr>
        <p:spPr>
          <a:xfrm>
            <a:off x="-54006" y="0"/>
            <a:ext cx="12236725" cy="68613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2" name="Slide Number Placeholder 1">
            <a:extLst>
              <a:ext uri="{FF2B5EF4-FFF2-40B4-BE49-F238E27FC236}">
                <a16:creationId xmlns:a16="http://schemas.microsoft.com/office/drawing/2014/main" id="{44A0D5C3-F142-0E57-5E7E-D25FF70A7F6D}"/>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B32DCC-C169-6242-A663-729B7647A34C}" type="slidenum">
              <a:rPr kumimoji="0" lang="en-US" sz="1200" b="0" i="0" u="none" strike="noStrike" kern="1200" cap="none" spc="0" normalizeH="0" baseline="0" noProof="0" dirty="0" smtClean="0">
                <a:ln>
                  <a:noFill/>
                </a:ln>
                <a:solidFill>
                  <a:srgbClr val="555659">
                    <a:lumMod val="60000"/>
                    <a:lumOff val="40000"/>
                  </a:srgbClr>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srgbClr val="555659">
                  <a:lumMod val="60000"/>
                  <a:lumOff val="40000"/>
                </a:srgbClr>
              </a:solidFill>
              <a:effectLst/>
              <a:uLnTx/>
              <a:uFillTx/>
              <a:latin typeface="Century Gothic" panose="020F0302020204030204"/>
              <a:ea typeface="+mn-ea"/>
              <a:cs typeface="+mn-cs"/>
            </a:endParaRPr>
          </a:p>
        </p:txBody>
      </p:sp>
      <p:sp>
        <p:nvSpPr>
          <p:cNvPr id="4" name="Text Placeholder 18">
            <a:extLst>
              <a:ext uri="{FF2B5EF4-FFF2-40B4-BE49-F238E27FC236}">
                <a16:creationId xmlns:a16="http://schemas.microsoft.com/office/drawing/2014/main" id="{B1A69FA8-A04F-F2D3-7B44-0CA475CED74F}"/>
              </a:ext>
            </a:extLst>
          </p:cNvPr>
          <p:cNvSpPr txBox="1">
            <a:spLocks/>
          </p:cNvSpPr>
          <p:nvPr/>
        </p:nvSpPr>
        <p:spPr>
          <a:xfrm>
            <a:off x="543149" y="869530"/>
            <a:ext cx="11713528" cy="592965"/>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4000" b="1" i="0" u="none" strike="noStrike" kern="0" cap="none" spc="0" normalizeH="0" baseline="0" noProof="0" dirty="0">
                <a:ln>
                  <a:noFill/>
                </a:ln>
                <a:solidFill>
                  <a:srgbClr val="FFFFFF"/>
                </a:solidFill>
                <a:effectLst/>
                <a:uLnTx/>
                <a:uFillTx/>
                <a:latin typeface="Helvetica Neue"/>
                <a:ea typeface="Arial" charset="0"/>
                <a:cs typeface="Arial"/>
              </a:rPr>
              <a:t>Requirements for Disbursement</a:t>
            </a:r>
          </a:p>
        </p:txBody>
      </p:sp>
      <p:sp>
        <p:nvSpPr>
          <p:cNvPr id="5" name="Rectangle 4">
            <a:extLst>
              <a:ext uri="{FF2B5EF4-FFF2-40B4-BE49-F238E27FC236}">
                <a16:creationId xmlns:a16="http://schemas.microsoft.com/office/drawing/2014/main" id="{26E597D8-C5E7-23A9-6800-7790D0050518}"/>
              </a:ext>
            </a:extLst>
          </p:cNvPr>
          <p:cNvSpPr/>
          <p:nvPr/>
        </p:nvSpPr>
        <p:spPr>
          <a:xfrm>
            <a:off x="691331" y="1719602"/>
            <a:ext cx="3392093" cy="96944"/>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Arial" charset="0"/>
              <a:cs typeface="Arial" charset="0"/>
            </a:endParaRPr>
          </a:p>
        </p:txBody>
      </p:sp>
      <p:sp>
        <p:nvSpPr>
          <p:cNvPr id="17" name="Graphic 35">
            <a:extLst>
              <a:ext uri="{FF2B5EF4-FFF2-40B4-BE49-F238E27FC236}">
                <a16:creationId xmlns:a16="http://schemas.microsoft.com/office/drawing/2014/main" id="{A15F86B4-8817-9A17-9FE6-37B8DB8C5B85}"/>
              </a:ext>
            </a:extLst>
          </p:cNvPr>
          <p:cNvSpPr/>
          <p:nvPr/>
        </p:nvSpPr>
        <p:spPr>
          <a:xfrm rot="10800000" flipH="1">
            <a:off x="10031574" y="-13770"/>
            <a:ext cx="2160426" cy="3741965"/>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99000">
                <a:srgbClr val="00338D"/>
              </a:gs>
            </a:gsLst>
            <a:lin ang="19800000" scaled="0"/>
          </a:gradFill>
          <a:ln w="29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8D"/>
              </a:solidFill>
              <a:effectLst/>
              <a:uLnTx/>
              <a:uFillTx/>
              <a:latin typeface="Century Gothic" panose="020F0302020204030204"/>
              <a:ea typeface="+mn-ea"/>
              <a:cs typeface="+mn-cs"/>
            </a:endParaRPr>
          </a:p>
        </p:txBody>
      </p:sp>
      <p:pic>
        <p:nvPicPr>
          <p:cNvPr id="15" name="Graphic 14">
            <a:extLst>
              <a:ext uri="{FF2B5EF4-FFF2-40B4-BE49-F238E27FC236}">
                <a16:creationId xmlns:a16="http://schemas.microsoft.com/office/drawing/2014/main" id="{FAF9D0C4-F721-9599-2B48-4B0A0D7915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flipH="1">
            <a:off x="9910101" y="-10632"/>
            <a:ext cx="2281900" cy="2281899"/>
          </a:xfrm>
          <a:prstGeom prst="rect">
            <a:avLst/>
          </a:prstGeom>
        </p:spPr>
      </p:pic>
      <p:pic>
        <p:nvPicPr>
          <p:cNvPr id="16" name="Graphic 15">
            <a:extLst>
              <a:ext uri="{FF2B5EF4-FFF2-40B4-BE49-F238E27FC236}">
                <a16:creationId xmlns:a16="http://schemas.microsoft.com/office/drawing/2014/main" id="{14565A3D-E4C9-96FF-9D54-C996AC2886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flipH="1">
            <a:off x="9201717" y="2800"/>
            <a:ext cx="2990283" cy="2990283"/>
          </a:xfrm>
          <a:prstGeom prst="rect">
            <a:avLst/>
          </a:prstGeom>
        </p:spPr>
      </p:pic>
      <p:sp>
        <p:nvSpPr>
          <p:cNvPr id="3" name="Background - Solid">
            <a:extLst>
              <a:ext uri="{FF2B5EF4-FFF2-40B4-BE49-F238E27FC236}">
                <a16:creationId xmlns:a16="http://schemas.microsoft.com/office/drawing/2014/main" id="{E1530986-B704-72FA-6834-E99940966F6F}"/>
              </a:ext>
            </a:extLst>
          </p:cNvPr>
          <p:cNvSpPr/>
          <p:nvPr/>
        </p:nvSpPr>
        <p:spPr>
          <a:xfrm>
            <a:off x="-54005" y="2271267"/>
            <a:ext cx="3104326" cy="4586731"/>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alpha val="44000"/>
                </a:srgbClr>
              </a:solidFill>
              <a:effectLst/>
              <a:uLnTx/>
              <a:uFillTx/>
              <a:latin typeface="Century Gothic" panose="020F0302020204030204"/>
              <a:ea typeface="+mn-ea"/>
              <a:cs typeface="+mn-cs"/>
            </a:endParaRPr>
          </a:p>
        </p:txBody>
      </p:sp>
      <p:sp>
        <p:nvSpPr>
          <p:cNvPr id="6" name="Background - Solid">
            <a:extLst>
              <a:ext uri="{FF2B5EF4-FFF2-40B4-BE49-F238E27FC236}">
                <a16:creationId xmlns:a16="http://schemas.microsoft.com/office/drawing/2014/main" id="{7C3E761B-F96D-E0D7-8317-DF4AC2B3C531}"/>
              </a:ext>
            </a:extLst>
          </p:cNvPr>
          <p:cNvSpPr/>
          <p:nvPr/>
        </p:nvSpPr>
        <p:spPr>
          <a:xfrm>
            <a:off x="3045681" y="2271267"/>
            <a:ext cx="3050320" cy="4586731"/>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alpha val="44000"/>
                </a:srgbClr>
              </a:solidFill>
              <a:effectLst/>
              <a:uLnTx/>
              <a:uFillTx/>
              <a:latin typeface="Century Gothic" panose="020F0302020204030204"/>
              <a:ea typeface="+mn-ea"/>
              <a:cs typeface="+mn-cs"/>
            </a:endParaRPr>
          </a:p>
        </p:txBody>
      </p:sp>
      <p:sp>
        <p:nvSpPr>
          <p:cNvPr id="8" name="Background - Solid">
            <a:extLst>
              <a:ext uri="{FF2B5EF4-FFF2-40B4-BE49-F238E27FC236}">
                <a16:creationId xmlns:a16="http://schemas.microsoft.com/office/drawing/2014/main" id="{6A51BD04-FB8C-8367-FDE0-04FE534C0767}"/>
              </a:ext>
            </a:extLst>
          </p:cNvPr>
          <p:cNvSpPr/>
          <p:nvPr/>
        </p:nvSpPr>
        <p:spPr>
          <a:xfrm>
            <a:off x="6091361" y="2271267"/>
            <a:ext cx="3050320" cy="4586731"/>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alpha val="44000"/>
                </a:srgbClr>
              </a:solidFill>
              <a:effectLst/>
              <a:uLnTx/>
              <a:uFillTx/>
              <a:latin typeface="Century Gothic" panose="020F0302020204030204"/>
              <a:ea typeface="+mn-ea"/>
              <a:cs typeface="+mn-cs"/>
            </a:endParaRPr>
          </a:p>
        </p:txBody>
      </p:sp>
      <p:sp>
        <p:nvSpPr>
          <p:cNvPr id="9" name="Background - Solid">
            <a:extLst>
              <a:ext uri="{FF2B5EF4-FFF2-40B4-BE49-F238E27FC236}">
                <a16:creationId xmlns:a16="http://schemas.microsoft.com/office/drawing/2014/main" id="{34851D8B-3EEF-2D6E-9602-CE11A70852BB}"/>
              </a:ext>
            </a:extLst>
          </p:cNvPr>
          <p:cNvSpPr/>
          <p:nvPr/>
        </p:nvSpPr>
        <p:spPr>
          <a:xfrm>
            <a:off x="9137040" y="2271267"/>
            <a:ext cx="3050320" cy="4586731"/>
          </a:xfrm>
          <a:prstGeom prst="rect">
            <a:avLst/>
          </a:prstGeom>
          <a:solidFill>
            <a:srgbClr val="7A25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alpha val="44000"/>
                </a:srgbClr>
              </a:solidFill>
              <a:effectLst/>
              <a:uLnTx/>
              <a:uFillTx/>
              <a:latin typeface="Century Gothic" panose="020F0302020204030204"/>
              <a:ea typeface="+mn-ea"/>
              <a:cs typeface="+mn-cs"/>
            </a:endParaRPr>
          </a:p>
        </p:txBody>
      </p:sp>
      <p:sp>
        <p:nvSpPr>
          <p:cNvPr id="10" name="Body Copy">
            <a:extLst>
              <a:ext uri="{FF2B5EF4-FFF2-40B4-BE49-F238E27FC236}">
                <a16:creationId xmlns:a16="http://schemas.microsoft.com/office/drawing/2014/main" id="{304E4716-2D73-35C4-38AD-A60A576600BE}"/>
              </a:ext>
            </a:extLst>
          </p:cNvPr>
          <p:cNvSpPr txBox="1">
            <a:spLocks/>
          </p:cNvSpPr>
          <p:nvPr/>
        </p:nvSpPr>
        <p:spPr>
          <a:xfrm>
            <a:off x="3215900" y="2543312"/>
            <a:ext cx="2709881" cy="4098183"/>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2500" b="1"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rPr>
              <a:t>Local Matching Funds</a:t>
            </a:r>
            <a:endParaRPr kumimoji="0" lang="en-US" sz="2500" b="0"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en-US" sz="1600" b="0"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1600" b="0"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rPr>
              <a:t>Fully collected within 6 months of the grant’s approval</a:t>
            </a:r>
          </a:p>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en-US" sz="1600" b="0"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1600" b="0" i="0" u="none" strike="noStrike" kern="0" cap="none" spc="0" normalizeH="0" baseline="0" noProof="0" dirty="0">
                <a:ln>
                  <a:noFill/>
                </a:ln>
                <a:solidFill>
                  <a:srgbClr val="FFFFFF"/>
                </a:solidFill>
                <a:effectLst/>
                <a:uLnTx/>
                <a:uFillTx/>
                <a:latin typeface="Arial" charset="0"/>
                <a:ea typeface="Arial" charset="0"/>
                <a:cs typeface="Arial" charset="0"/>
              </a:rPr>
              <a:t>Bank statement sent to LCIF for verification</a:t>
            </a:r>
          </a:p>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en-US" sz="1600" b="0" i="0" u="none" strike="noStrike" kern="0" cap="none" spc="0" normalizeH="0" baseline="0" noProof="0" dirty="0">
              <a:ln>
                <a:noFill/>
              </a:ln>
              <a:solidFill>
                <a:srgbClr val="FFFFFF"/>
              </a:solidFill>
              <a:effectLst/>
              <a:uLnTx/>
              <a:uFillTx/>
              <a:latin typeface="Arial" charset="0"/>
              <a:ea typeface="Arial" charset="0"/>
              <a:cs typeface="Arial" charset="0"/>
            </a:endParaRPr>
          </a:p>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1600" b="0" i="0" u="none" strike="noStrike" kern="0" cap="none" spc="0" normalizeH="0" baseline="0" noProof="0" dirty="0">
                <a:ln>
                  <a:noFill/>
                </a:ln>
                <a:solidFill>
                  <a:srgbClr val="FFFFFF"/>
                </a:solidFill>
                <a:effectLst/>
                <a:uLnTx/>
                <a:uFillTx/>
                <a:latin typeface="Arial" charset="0"/>
                <a:ea typeface="Arial" charset="0"/>
                <a:cs typeface="Arial" charset="0"/>
              </a:rPr>
              <a:t>Do not spend until grant disbursement arrives!</a:t>
            </a:r>
          </a:p>
        </p:txBody>
      </p:sp>
      <p:sp>
        <p:nvSpPr>
          <p:cNvPr id="11" name="Body Copy">
            <a:extLst>
              <a:ext uri="{FF2B5EF4-FFF2-40B4-BE49-F238E27FC236}">
                <a16:creationId xmlns:a16="http://schemas.microsoft.com/office/drawing/2014/main" id="{39063C9D-DF31-7CEA-2535-62AB62ED108C}"/>
              </a:ext>
            </a:extLst>
          </p:cNvPr>
          <p:cNvSpPr txBox="1">
            <a:spLocks/>
          </p:cNvSpPr>
          <p:nvPr/>
        </p:nvSpPr>
        <p:spPr>
          <a:xfrm>
            <a:off x="6342402" y="2543312"/>
            <a:ext cx="2733901" cy="4098183"/>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lang="en-US" sz="2500" b="1" kern="0" dirty="0">
                <a:solidFill>
                  <a:srgbClr val="FFFFFF"/>
                </a:solidFill>
              </a:rPr>
              <a:t>€ </a:t>
            </a:r>
            <a:r>
              <a:rPr kumimoji="0" lang="en-US" sz="2500" b="1"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rPr>
              <a:t>Banking Information</a:t>
            </a:r>
            <a:br>
              <a:rPr kumimoji="0" lang="en-US" sz="2500" b="0"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rPr>
            </a:br>
            <a:endParaRPr kumimoji="0" lang="en-US" sz="2500" b="0"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en-US" sz="1600" b="0"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p:txBody>
      </p:sp>
      <p:sp>
        <p:nvSpPr>
          <p:cNvPr id="14" name="Body Copy">
            <a:extLst>
              <a:ext uri="{FF2B5EF4-FFF2-40B4-BE49-F238E27FC236}">
                <a16:creationId xmlns:a16="http://schemas.microsoft.com/office/drawing/2014/main" id="{01824669-B701-08E0-3FCD-526E3764F099}"/>
              </a:ext>
            </a:extLst>
          </p:cNvPr>
          <p:cNvSpPr txBox="1">
            <a:spLocks/>
          </p:cNvSpPr>
          <p:nvPr/>
        </p:nvSpPr>
        <p:spPr>
          <a:xfrm>
            <a:off x="9420418" y="2492188"/>
            <a:ext cx="2606476" cy="4098183"/>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en-US" sz="1600" b="0"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p:txBody>
      </p:sp>
      <p:sp>
        <p:nvSpPr>
          <p:cNvPr id="18" name="Body Copy">
            <a:extLst>
              <a:ext uri="{FF2B5EF4-FFF2-40B4-BE49-F238E27FC236}">
                <a16:creationId xmlns:a16="http://schemas.microsoft.com/office/drawing/2014/main" id="{92D131C5-FF8B-8A1E-AEF4-427B8966356B}"/>
              </a:ext>
            </a:extLst>
          </p:cNvPr>
          <p:cNvSpPr txBox="1">
            <a:spLocks/>
          </p:cNvSpPr>
          <p:nvPr/>
        </p:nvSpPr>
        <p:spPr>
          <a:xfrm>
            <a:off x="6454741" y="2523279"/>
            <a:ext cx="2470510" cy="4098183"/>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en-US" sz="1600" b="0"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p:txBody>
      </p:sp>
      <p:pic>
        <p:nvPicPr>
          <p:cNvPr id="13" name="Picture 12">
            <a:extLst>
              <a:ext uri="{FF2B5EF4-FFF2-40B4-BE49-F238E27FC236}">
                <a16:creationId xmlns:a16="http://schemas.microsoft.com/office/drawing/2014/main" id="{2FBE5600-C7C5-5BD2-14AB-130366505DE6}"/>
              </a:ext>
            </a:extLst>
          </p:cNvPr>
          <p:cNvPicPr>
            <a:picLocks noChangeAspect="1"/>
          </p:cNvPicPr>
          <p:nvPr/>
        </p:nvPicPr>
        <p:blipFill>
          <a:blip r:embed="rId5"/>
          <a:stretch>
            <a:fillRect/>
          </a:stretch>
        </p:blipFill>
        <p:spPr>
          <a:xfrm>
            <a:off x="6407590" y="3531723"/>
            <a:ext cx="2429285" cy="3129805"/>
          </a:xfrm>
          <a:prstGeom prst="rect">
            <a:avLst/>
          </a:prstGeom>
        </p:spPr>
      </p:pic>
      <p:sp>
        <p:nvSpPr>
          <p:cNvPr id="26" name="Body Copy">
            <a:extLst>
              <a:ext uri="{FF2B5EF4-FFF2-40B4-BE49-F238E27FC236}">
                <a16:creationId xmlns:a16="http://schemas.microsoft.com/office/drawing/2014/main" id="{3D3E4B43-4F6E-8CD2-5F2D-A9171563A424}"/>
              </a:ext>
            </a:extLst>
          </p:cNvPr>
          <p:cNvSpPr txBox="1">
            <a:spLocks/>
          </p:cNvSpPr>
          <p:nvPr/>
        </p:nvSpPr>
        <p:spPr>
          <a:xfrm>
            <a:off x="196431" y="2543312"/>
            <a:ext cx="2709881" cy="4098183"/>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lang="en-US" sz="2500" b="1" kern="0" dirty="0">
                <a:solidFill>
                  <a:srgbClr val="FFFFFF"/>
                </a:solidFill>
              </a:rPr>
              <a:t>Signed Grant Agreement</a:t>
            </a:r>
            <a:endParaRPr kumimoji="0" lang="en-US" sz="2500" b="0"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en-US" sz="1600" b="0"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1600" b="0"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rPr>
              <a:t>Signed by the Grant Administrator</a:t>
            </a:r>
          </a:p>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en-US" sz="1600" b="0"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1600" b="0" i="0" u="none" strike="noStrike" kern="0" cap="none" spc="0" normalizeH="0" baseline="0" noProof="0" dirty="0">
                <a:ln>
                  <a:noFill/>
                </a:ln>
                <a:solidFill>
                  <a:srgbClr val="FFFFFF"/>
                </a:solidFill>
                <a:effectLst/>
                <a:uLnTx/>
                <a:uFillTx/>
                <a:latin typeface="Arial" charset="0"/>
                <a:ea typeface="Arial" charset="0"/>
                <a:cs typeface="Arial" charset="0"/>
              </a:rPr>
              <a:t>Signed by the Project Chairperson</a:t>
            </a:r>
          </a:p>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en-US" sz="1600" b="0" i="0" u="none" strike="noStrike" kern="0" cap="none" spc="0" normalizeH="0" baseline="0" noProof="0" dirty="0">
              <a:ln>
                <a:noFill/>
              </a:ln>
              <a:solidFill>
                <a:srgbClr val="FFFFFF"/>
              </a:solidFill>
              <a:effectLst/>
              <a:uLnTx/>
              <a:uFillTx/>
              <a:latin typeface="Arial" charset="0"/>
              <a:ea typeface="Arial" charset="0"/>
              <a:cs typeface="Arial" charset="0"/>
            </a:endParaRPr>
          </a:p>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lang="en-US" sz="1600" kern="0" dirty="0">
                <a:solidFill>
                  <a:srgbClr val="FFFFFF"/>
                </a:solidFill>
                <a:latin typeface="Arial" charset="0"/>
                <a:ea typeface="Arial" charset="0"/>
                <a:cs typeface="Arial" charset="0"/>
              </a:rPr>
              <a:t>Provide contact details of project chairperson</a:t>
            </a:r>
            <a:endParaRPr kumimoji="0" lang="en-US" sz="1600" b="0" i="0" u="none" strike="noStrike" kern="0" cap="none" spc="0" normalizeH="0" baseline="0" noProof="0" dirty="0">
              <a:ln>
                <a:noFill/>
              </a:ln>
              <a:solidFill>
                <a:srgbClr val="FFFFFF"/>
              </a:solidFill>
              <a:effectLst/>
              <a:uLnTx/>
              <a:uFillTx/>
              <a:latin typeface="Arial" charset="0"/>
              <a:ea typeface="Arial" charset="0"/>
              <a:cs typeface="Arial" charset="0"/>
            </a:endParaRPr>
          </a:p>
        </p:txBody>
      </p:sp>
      <p:sp>
        <p:nvSpPr>
          <p:cNvPr id="27" name="Body Copy">
            <a:extLst>
              <a:ext uri="{FF2B5EF4-FFF2-40B4-BE49-F238E27FC236}">
                <a16:creationId xmlns:a16="http://schemas.microsoft.com/office/drawing/2014/main" id="{2A1481D6-6A78-3036-C4FE-077E00DBB7A0}"/>
              </a:ext>
            </a:extLst>
          </p:cNvPr>
          <p:cNvSpPr txBox="1">
            <a:spLocks/>
          </p:cNvSpPr>
          <p:nvPr/>
        </p:nvSpPr>
        <p:spPr>
          <a:xfrm>
            <a:off x="9263154" y="2200946"/>
            <a:ext cx="2836586" cy="4098183"/>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lang="en-US" sz="2800" b="1" kern="0" dirty="0">
                <a:solidFill>
                  <a:srgbClr val="FFFFFF"/>
                </a:solidFill>
              </a:rPr>
              <a:t>USD </a:t>
            </a:r>
            <a:r>
              <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rPr>
              <a:t>Wire Transfer Request Form</a:t>
            </a:r>
            <a:br>
              <a:rPr kumimoji="0" lang="en-US" sz="2500" b="0"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rPr>
            </a:br>
            <a:endParaRPr kumimoji="0" lang="en-US" sz="2500" b="0"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en-US" sz="1600" b="0"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p:txBody>
      </p:sp>
      <p:pic>
        <p:nvPicPr>
          <p:cNvPr id="29" name="Picture 28">
            <a:extLst>
              <a:ext uri="{FF2B5EF4-FFF2-40B4-BE49-F238E27FC236}">
                <a16:creationId xmlns:a16="http://schemas.microsoft.com/office/drawing/2014/main" id="{271DEA88-3ECC-72C8-45C2-71BDE07FB09C}"/>
              </a:ext>
            </a:extLst>
          </p:cNvPr>
          <p:cNvPicPr>
            <a:picLocks noChangeAspect="1"/>
          </p:cNvPicPr>
          <p:nvPr/>
        </p:nvPicPr>
        <p:blipFill>
          <a:blip r:embed="rId6"/>
          <a:stretch>
            <a:fillRect/>
          </a:stretch>
        </p:blipFill>
        <p:spPr>
          <a:xfrm>
            <a:off x="9435274" y="3531723"/>
            <a:ext cx="2413100" cy="3070112"/>
          </a:xfrm>
          <a:prstGeom prst="rect">
            <a:avLst/>
          </a:prstGeom>
        </p:spPr>
      </p:pic>
      <p:sp>
        <p:nvSpPr>
          <p:cNvPr id="30" name="TextBox 29">
            <a:extLst>
              <a:ext uri="{FF2B5EF4-FFF2-40B4-BE49-F238E27FC236}">
                <a16:creationId xmlns:a16="http://schemas.microsoft.com/office/drawing/2014/main" id="{2C00B895-E3ED-0CB0-DC2D-8FE3127DFD98}"/>
              </a:ext>
            </a:extLst>
          </p:cNvPr>
          <p:cNvSpPr txBox="1"/>
          <p:nvPr/>
        </p:nvSpPr>
        <p:spPr>
          <a:xfrm>
            <a:off x="8957321" y="4727293"/>
            <a:ext cx="462641" cy="369332"/>
          </a:xfrm>
          <a:prstGeom prst="rect">
            <a:avLst/>
          </a:prstGeom>
          <a:noFill/>
        </p:spPr>
        <p:txBody>
          <a:bodyPr wrap="square" lIns="0" tIns="0" rIns="0" bIns="0" rtlCol="0">
            <a:spAutoFit/>
          </a:bodyPr>
          <a:lstStyle/>
          <a:p>
            <a:pPr algn="l"/>
            <a:r>
              <a:rPr lang="en-US" sz="2400" b="1" dirty="0">
                <a:solidFill>
                  <a:schemeClr val="bg1"/>
                </a:solidFill>
              </a:rPr>
              <a:t>or</a:t>
            </a:r>
          </a:p>
        </p:txBody>
      </p:sp>
      <p:sp>
        <p:nvSpPr>
          <p:cNvPr id="31" name="TextBox 30">
            <a:extLst>
              <a:ext uri="{FF2B5EF4-FFF2-40B4-BE49-F238E27FC236}">
                <a16:creationId xmlns:a16="http://schemas.microsoft.com/office/drawing/2014/main" id="{93BCBFBC-6EA3-DDFC-310D-09ACA497A029}"/>
              </a:ext>
            </a:extLst>
          </p:cNvPr>
          <p:cNvSpPr txBox="1"/>
          <p:nvPr/>
        </p:nvSpPr>
        <p:spPr>
          <a:xfrm>
            <a:off x="6475954" y="3553435"/>
            <a:ext cx="2675208" cy="646331"/>
          </a:xfrm>
          <a:prstGeom prst="rect">
            <a:avLst/>
          </a:prstGeom>
          <a:noFill/>
        </p:spPr>
        <p:txBody>
          <a:bodyPr wrap="square" lIns="0" tIns="0" rIns="0" bIns="0" rtlCol="0">
            <a:spAutoFit/>
          </a:bodyPr>
          <a:lstStyle/>
          <a:p>
            <a:pPr algn="l"/>
            <a:r>
              <a:rPr lang="en-US" sz="1400" dirty="0">
                <a:solidFill>
                  <a:srgbClr val="FF0000"/>
                </a:solidFill>
              </a:rPr>
              <a:t>Type information. Do not handwrite!</a:t>
            </a:r>
          </a:p>
          <a:p>
            <a:pPr algn="l"/>
            <a:endParaRPr lang="en-US" sz="1400" dirty="0">
              <a:solidFill>
                <a:srgbClr val="FF0000"/>
              </a:solidFill>
            </a:endParaRPr>
          </a:p>
        </p:txBody>
      </p:sp>
      <p:sp>
        <p:nvSpPr>
          <p:cNvPr id="33" name="TextBox 32">
            <a:extLst>
              <a:ext uri="{FF2B5EF4-FFF2-40B4-BE49-F238E27FC236}">
                <a16:creationId xmlns:a16="http://schemas.microsoft.com/office/drawing/2014/main" id="{2DD9BFA8-48D6-9940-5852-C8348F640AA5}"/>
              </a:ext>
            </a:extLst>
          </p:cNvPr>
          <p:cNvSpPr txBox="1"/>
          <p:nvPr/>
        </p:nvSpPr>
        <p:spPr>
          <a:xfrm>
            <a:off x="6422671" y="5954900"/>
            <a:ext cx="2421658" cy="523220"/>
          </a:xfrm>
          <a:prstGeom prst="rect">
            <a:avLst/>
          </a:prstGeom>
          <a:noFill/>
        </p:spPr>
        <p:txBody>
          <a:bodyPr wrap="square">
            <a:spAutoFit/>
          </a:bodyPr>
          <a:lstStyle/>
          <a:p>
            <a:pPr algn="l"/>
            <a:r>
              <a:rPr lang="en-US" sz="1400" dirty="0">
                <a:solidFill>
                  <a:srgbClr val="FF0000"/>
                </a:solidFill>
              </a:rPr>
              <a:t>Verify information before sending to LCIF!</a:t>
            </a:r>
          </a:p>
        </p:txBody>
      </p:sp>
    </p:spTree>
    <p:extLst>
      <p:ext uri="{BB962C8B-B14F-4D97-AF65-F5344CB8AC3E}">
        <p14:creationId xmlns:p14="http://schemas.microsoft.com/office/powerpoint/2010/main" val="3894133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FBD971-3C86-F283-3E93-5A0DF14CCBD2}"/>
              </a:ext>
            </a:extLst>
          </p:cNvPr>
          <p:cNvSpPr/>
          <p:nvPr/>
        </p:nvSpPr>
        <p:spPr>
          <a:xfrm>
            <a:off x="0" y="0"/>
            <a:ext cx="12192000" cy="6858000"/>
          </a:xfrm>
          <a:prstGeom prst="rect">
            <a:avLst/>
          </a:prstGeom>
          <a:gradFill flip="none" rotWithShape="1">
            <a:gsLst>
              <a:gs pos="0">
                <a:srgbClr val="7A2582"/>
              </a:gs>
              <a:gs pos="98000">
                <a:srgbClr val="00338D"/>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alpha val="44000"/>
                </a:srgbClr>
              </a:solidFill>
              <a:effectLst/>
              <a:uLnTx/>
              <a:uFillTx/>
              <a:latin typeface="Open Sans Regular" charset="0"/>
              <a:ea typeface="+mn-ea"/>
              <a:cs typeface="+mn-cs"/>
            </a:endParaRPr>
          </a:p>
        </p:txBody>
      </p:sp>
      <p:pic>
        <p:nvPicPr>
          <p:cNvPr id="3" name="Graphic 2">
            <a:extLst>
              <a:ext uri="{FF2B5EF4-FFF2-40B4-BE49-F238E27FC236}">
                <a16:creationId xmlns:a16="http://schemas.microsoft.com/office/drawing/2014/main" id="{BFC89E59-0932-388C-A52C-7BB6083402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flipH="1">
            <a:off x="8071756" y="-2"/>
            <a:ext cx="4120243" cy="4120243"/>
          </a:xfrm>
          <a:prstGeom prst="rect">
            <a:avLst/>
          </a:prstGeom>
        </p:spPr>
      </p:pic>
      <p:pic>
        <p:nvPicPr>
          <p:cNvPr id="4" name="Graphic 3">
            <a:extLst>
              <a:ext uri="{FF2B5EF4-FFF2-40B4-BE49-F238E27FC236}">
                <a16:creationId xmlns:a16="http://schemas.microsoft.com/office/drawing/2014/main" id="{9733E6AC-7841-8A68-1360-8F4E2E6B93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flipH="1" flipV="1">
            <a:off x="6705599" y="1371599"/>
            <a:ext cx="5486401" cy="5486401"/>
          </a:xfrm>
          <a:prstGeom prst="rect">
            <a:avLst/>
          </a:prstGeom>
        </p:spPr>
      </p:pic>
      <p:sp>
        <p:nvSpPr>
          <p:cNvPr id="10" name="Content Placeholder 2"/>
          <p:cNvSpPr txBox="1">
            <a:spLocks/>
          </p:cNvSpPr>
          <p:nvPr/>
        </p:nvSpPr>
        <p:spPr bwMode="auto">
          <a:xfrm>
            <a:off x="761999" y="1714500"/>
            <a:ext cx="11343861" cy="41202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230182" marR="0" lvl="0" indent="-230182" algn="l" defTabSz="914400" rtl="0" eaLnBrk="1" fontAlgn="base" latinLnBrk="0" hangingPunct="1">
              <a:lnSpc>
                <a:spcPct val="100000"/>
              </a:lnSpc>
              <a:spcBef>
                <a:spcPct val="20000"/>
              </a:spcBef>
              <a:spcAft>
                <a:spcPts val="1200"/>
              </a:spcAft>
              <a:buClr>
                <a:srgbClr val="EBB700"/>
              </a:buClr>
              <a:buSzTx/>
              <a:buFont typeface="Arial" charset="0"/>
              <a:buChar char="•"/>
              <a:tabLst/>
              <a:defRPr/>
            </a:pPr>
            <a:r>
              <a:rPr kumimoji="0" lang="en-US" sz="2600" b="0" i="0" u="none" strike="noStrike" kern="1200" cap="none" spc="0" normalizeH="0" baseline="0" noProof="0" dirty="0">
                <a:ln>
                  <a:noFill/>
                </a:ln>
                <a:solidFill>
                  <a:srgbClr val="FFFFFF"/>
                </a:solidFill>
                <a:effectLst/>
                <a:uLnTx/>
                <a:uFillTx/>
                <a:latin typeface="Arial" charset="0"/>
                <a:ea typeface="Arial" charset="0"/>
                <a:cs typeface="Arial" charset="0"/>
              </a:rPr>
              <a:t>No funds until signed grant agreement and pre-disbursement documents are met</a:t>
            </a:r>
          </a:p>
          <a:p>
            <a:pPr marL="230182" marR="0" lvl="0" indent="-230182" algn="l" defTabSz="914400" rtl="0" eaLnBrk="1" fontAlgn="base" latinLnBrk="0" hangingPunct="1">
              <a:lnSpc>
                <a:spcPct val="100000"/>
              </a:lnSpc>
              <a:spcBef>
                <a:spcPct val="20000"/>
              </a:spcBef>
              <a:spcAft>
                <a:spcPts val="1200"/>
              </a:spcAft>
              <a:buClr>
                <a:srgbClr val="EBB700"/>
              </a:buClr>
              <a:buSzTx/>
              <a:buFont typeface="Arial" charset="0"/>
              <a:buChar char="•"/>
              <a:tabLst/>
              <a:defRPr/>
            </a:pPr>
            <a:r>
              <a:rPr kumimoji="0" lang="en-US" sz="2600" b="0" i="0" u="none" strike="noStrike" kern="1200" cap="none" spc="0" normalizeH="0" baseline="0" noProof="0" dirty="0">
                <a:ln>
                  <a:noFill/>
                </a:ln>
                <a:solidFill>
                  <a:srgbClr val="FFFFFF"/>
                </a:solidFill>
                <a:effectLst/>
                <a:uLnTx/>
                <a:uFillTx/>
                <a:latin typeface="Arial" charset="0"/>
                <a:ea typeface="Arial" charset="0"/>
                <a:cs typeface="Arial" charset="0"/>
              </a:rPr>
              <a:t>Project activities starts when funds are received</a:t>
            </a:r>
          </a:p>
          <a:p>
            <a:pPr marL="230182" marR="0" lvl="0" indent="-230182" algn="l" defTabSz="914400" rtl="0" eaLnBrk="1" fontAlgn="base" latinLnBrk="0" hangingPunct="1">
              <a:lnSpc>
                <a:spcPct val="100000"/>
              </a:lnSpc>
              <a:spcBef>
                <a:spcPct val="20000"/>
              </a:spcBef>
              <a:spcAft>
                <a:spcPts val="1200"/>
              </a:spcAft>
              <a:buClr>
                <a:srgbClr val="EBB700"/>
              </a:buClr>
              <a:buSzTx/>
              <a:buFont typeface="Arial" charset="0"/>
              <a:buChar char="•"/>
              <a:tabLst/>
              <a:defRPr/>
            </a:pPr>
            <a:r>
              <a:rPr kumimoji="0" lang="en-US" sz="2600" b="0" i="0" u="none" strike="noStrike" kern="1200" cap="none" spc="0" normalizeH="0" baseline="0" noProof="0" dirty="0">
                <a:ln>
                  <a:noFill/>
                </a:ln>
                <a:solidFill>
                  <a:srgbClr val="FFFFFF"/>
                </a:solidFill>
                <a:effectLst/>
                <a:uLnTx/>
                <a:uFillTx/>
                <a:latin typeface="Arial" charset="0"/>
                <a:ea typeface="Arial" charset="0"/>
                <a:cs typeface="Arial" charset="0"/>
              </a:rPr>
              <a:t>All changes require prior LCIF approval</a:t>
            </a:r>
          </a:p>
          <a:p>
            <a:pPr marL="746107" marR="0" lvl="1" indent="-227008" algn="l" defTabSz="914400" rtl="0" eaLnBrk="1" fontAlgn="base" latinLnBrk="0" hangingPunct="1">
              <a:lnSpc>
                <a:spcPct val="100000"/>
              </a:lnSpc>
              <a:spcBef>
                <a:spcPct val="20000"/>
              </a:spcBef>
              <a:spcAft>
                <a:spcPts val="1200"/>
              </a:spcAft>
              <a:buClr>
                <a:srgbClr val="EBB700"/>
              </a:buClr>
              <a:buSzTx/>
              <a:buFont typeface="Arial" charset="0"/>
              <a:buChar char="•"/>
              <a:tabLst/>
              <a:defRPr/>
            </a:pPr>
            <a:r>
              <a:rPr kumimoji="0" lang="en-US" sz="2400" b="0" i="0" u="none" strike="noStrike" kern="1200" cap="none" spc="0" normalizeH="0" baseline="0" noProof="0" dirty="0">
                <a:ln>
                  <a:noFill/>
                </a:ln>
                <a:solidFill>
                  <a:srgbClr val="FFFFFF"/>
                </a:solidFill>
                <a:effectLst/>
                <a:uLnTx/>
                <a:uFillTx/>
                <a:latin typeface="Arial" charset="0"/>
                <a:ea typeface="Arial" charset="0"/>
                <a:cs typeface="Arial" charset="0"/>
              </a:rPr>
              <a:t>Budget, timeline, project committee</a:t>
            </a:r>
          </a:p>
          <a:p>
            <a:pPr marL="746107" marR="0" lvl="1" indent="-227008" algn="l" defTabSz="914400" rtl="0" eaLnBrk="1" fontAlgn="base" latinLnBrk="0" hangingPunct="1">
              <a:lnSpc>
                <a:spcPct val="100000"/>
              </a:lnSpc>
              <a:spcBef>
                <a:spcPct val="20000"/>
              </a:spcBef>
              <a:spcAft>
                <a:spcPts val="1200"/>
              </a:spcAft>
              <a:buClr>
                <a:srgbClr val="EBB700"/>
              </a:buClr>
              <a:buSzTx/>
              <a:buFont typeface="Arial" charset="0"/>
              <a:buChar char="•"/>
              <a:tabLst/>
              <a:defRPr/>
            </a:pPr>
            <a:r>
              <a:rPr kumimoji="0" lang="en-US" sz="2400" b="0" i="0" u="none" strike="noStrike" kern="1200" cap="none" spc="0" normalizeH="0" baseline="0" noProof="0" dirty="0">
                <a:ln>
                  <a:noFill/>
                </a:ln>
                <a:solidFill>
                  <a:srgbClr val="FFFFFF"/>
                </a:solidFill>
                <a:effectLst/>
                <a:uLnTx/>
                <a:uFillTx/>
                <a:latin typeface="Arial" charset="0"/>
                <a:ea typeface="Arial" charset="0"/>
                <a:cs typeface="Arial" charset="0"/>
              </a:rPr>
              <a:t>May require special approvals from LCIF Chairperson, Technical Advisors</a:t>
            </a:r>
          </a:p>
          <a:p>
            <a:pPr marL="230182" marR="0" lvl="0" indent="-230182" algn="l" defTabSz="914400" rtl="0" eaLnBrk="1" fontAlgn="base" latinLnBrk="0" hangingPunct="1">
              <a:lnSpc>
                <a:spcPct val="100000"/>
              </a:lnSpc>
              <a:spcBef>
                <a:spcPct val="20000"/>
              </a:spcBef>
              <a:spcAft>
                <a:spcPts val="1200"/>
              </a:spcAft>
              <a:buClr>
                <a:srgbClr val="EBB700"/>
              </a:buClr>
              <a:buSzTx/>
              <a:buFont typeface="Arial" charset="0"/>
              <a:buChar char="•"/>
              <a:tabLst/>
              <a:defRPr/>
            </a:pPr>
            <a:r>
              <a:rPr kumimoji="0" lang="en-US" sz="2600" b="0" i="0" u="none" strike="noStrike" kern="1200" cap="none" spc="0" normalizeH="0" baseline="0" noProof="0" dirty="0">
                <a:ln>
                  <a:noFill/>
                </a:ln>
                <a:solidFill>
                  <a:srgbClr val="FFFFFF"/>
                </a:solidFill>
                <a:effectLst/>
                <a:uLnTx/>
                <a:uFillTx/>
                <a:latin typeface="Arial" charset="0"/>
                <a:ea typeface="Arial" charset="0"/>
                <a:cs typeface="Arial" charset="0"/>
              </a:rPr>
              <a:t>No cash payments</a:t>
            </a:r>
          </a:p>
          <a:p>
            <a:pPr marL="230182" marR="0" lvl="0" indent="-230182" algn="l" defTabSz="914400" rtl="0" eaLnBrk="1" fontAlgn="base" latinLnBrk="0" hangingPunct="1">
              <a:lnSpc>
                <a:spcPct val="100000"/>
              </a:lnSpc>
              <a:spcBef>
                <a:spcPct val="20000"/>
              </a:spcBef>
              <a:spcAft>
                <a:spcPts val="1200"/>
              </a:spcAft>
              <a:buClr>
                <a:srgbClr val="EBB700"/>
              </a:buClr>
              <a:buSzTx/>
              <a:buFont typeface="Arial" charset="0"/>
              <a:buChar char="•"/>
              <a:tabLst/>
              <a:defRPr/>
            </a:pPr>
            <a:r>
              <a:rPr kumimoji="0" lang="en-US" sz="2600" b="0" i="0" u="none" strike="noStrike" kern="1200" cap="none" spc="0" normalizeH="0" baseline="0" noProof="0" dirty="0">
                <a:ln>
                  <a:noFill/>
                </a:ln>
                <a:solidFill>
                  <a:srgbClr val="FFFFFF"/>
                </a:solidFill>
                <a:effectLst/>
                <a:uLnTx/>
                <a:uFillTx/>
                <a:latin typeface="Arial" charset="0"/>
                <a:ea typeface="Arial" charset="0"/>
                <a:cs typeface="Arial" charset="0"/>
              </a:rPr>
              <a:t>Duty to report to LCIF</a:t>
            </a:r>
          </a:p>
        </p:txBody>
      </p:sp>
      <p:sp>
        <p:nvSpPr>
          <p:cNvPr id="7" name="Page Number - Blue">
            <a:extLst>
              <a:ext uri="{FF2B5EF4-FFF2-40B4-BE49-F238E27FC236}">
                <a16:creationId xmlns:a16="http://schemas.microsoft.com/office/drawing/2014/main" id="{1A186B30-9EEE-A34D-A6BE-5FB0248CD9D0}"/>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23</a:t>
            </a:fld>
            <a:endParaRPr kumimoji="0" lang="en-US" sz="1000" b="0" i="0" u="none" strike="noStrike" kern="1200" cap="none" spc="0" normalizeH="0" baseline="0" noProof="0" dirty="0">
              <a:ln>
                <a:noFill/>
              </a:ln>
              <a:solidFill>
                <a:srgbClr val="00338D"/>
              </a:solidFill>
              <a:effectLst/>
              <a:uLnTx/>
              <a:uFillTx/>
              <a:latin typeface="Arial" charset="0"/>
              <a:ea typeface="ヒラギノ角ゴ Pro W3" charset="0"/>
            </a:endParaRPr>
          </a:p>
        </p:txBody>
      </p:sp>
      <p:sp>
        <p:nvSpPr>
          <p:cNvPr id="6" name="Rectangle 5">
            <a:extLst>
              <a:ext uri="{FF2B5EF4-FFF2-40B4-BE49-F238E27FC236}">
                <a16:creationId xmlns:a16="http://schemas.microsoft.com/office/drawing/2014/main" id="{826FCCAA-2DC5-341E-C1A7-7335477EBA06}"/>
              </a:ext>
            </a:extLst>
          </p:cNvPr>
          <p:cNvSpPr/>
          <p:nvPr/>
        </p:nvSpPr>
        <p:spPr>
          <a:xfrm>
            <a:off x="0" y="963931"/>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8" name="Text Placeholder 18">
            <a:extLst>
              <a:ext uri="{FF2B5EF4-FFF2-40B4-BE49-F238E27FC236}">
                <a16:creationId xmlns:a16="http://schemas.microsoft.com/office/drawing/2014/main" id="{1D7070DF-D5E0-B5D8-7979-2FE1E1424A6B}"/>
              </a:ext>
            </a:extLst>
          </p:cNvPr>
          <p:cNvSpPr txBox="1">
            <a:spLocks/>
          </p:cNvSpPr>
          <p:nvPr/>
        </p:nvSpPr>
        <p:spPr>
          <a:xfrm>
            <a:off x="685800" y="926557"/>
            <a:ext cx="10358718"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3600" b="1"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rPr>
              <a:t>Grant Management Highlights</a:t>
            </a:r>
          </a:p>
        </p:txBody>
      </p:sp>
    </p:spTree>
    <p:extLst>
      <p:ext uri="{BB962C8B-B14F-4D97-AF65-F5344CB8AC3E}">
        <p14:creationId xmlns:p14="http://schemas.microsoft.com/office/powerpoint/2010/main" val="25608975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ge Number - Blue">
            <a:extLst>
              <a:ext uri="{FF2B5EF4-FFF2-40B4-BE49-F238E27FC236}">
                <a16:creationId xmlns:a16="http://schemas.microsoft.com/office/drawing/2014/main" id="{FBA47497-5A65-6B22-A67D-04E497194F3D}"/>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wrap="square"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mn-ea"/>
                <a:cs typeface="+mn-cs"/>
              </a:rPr>
              <a:pPr marL="0" marR="0" lvl="0" indent="0" algn="l" defTabSz="914400" rtl="0" eaLnBrk="0" fontAlgn="auto" latinLnBrk="0" hangingPunct="0">
                <a:lnSpc>
                  <a:spcPct val="100000"/>
                </a:lnSpc>
                <a:spcBef>
                  <a:spcPct val="50000"/>
                </a:spcBef>
                <a:spcAft>
                  <a:spcPts val="0"/>
                </a:spcAft>
                <a:buClrTx/>
                <a:buSzTx/>
                <a:buFontTx/>
                <a:buNone/>
                <a:tabLst/>
                <a:defRPr/>
              </a:pPr>
              <a:t>24</a:t>
            </a:fld>
            <a:endParaRPr kumimoji="0" lang="en-US" sz="1000" b="0" i="0" u="none" strike="noStrike" kern="1200" cap="none" spc="0" normalizeH="0" baseline="0" noProof="0" dirty="0">
              <a:ln>
                <a:noFill/>
              </a:ln>
              <a:solidFill>
                <a:prstClr val="white"/>
              </a:solidFill>
              <a:effectLst/>
              <a:uLnTx/>
              <a:uFillTx/>
              <a:latin typeface="Arial" charset="0"/>
              <a:ea typeface="+mn-ea"/>
              <a:cs typeface="+mn-cs"/>
            </a:endParaRPr>
          </a:p>
        </p:txBody>
      </p:sp>
      <p:pic>
        <p:nvPicPr>
          <p:cNvPr id="28" name="Picture 27" descr="A rectangular neon sign with a brick wall&#10;&#10;Description automatically generated">
            <a:extLst>
              <a:ext uri="{FF2B5EF4-FFF2-40B4-BE49-F238E27FC236}">
                <a16:creationId xmlns:a16="http://schemas.microsoft.com/office/drawing/2014/main" id="{D69F5DC6-C5AE-CC2E-BA9C-5956485E729C}"/>
              </a:ext>
            </a:extLst>
          </p:cNvPr>
          <p:cNvPicPr>
            <a:picLocks noChangeAspect="1"/>
          </p:cNvPicPr>
          <p:nvPr/>
        </p:nvPicPr>
        <p:blipFill rotWithShape="1">
          <a:blip r:embed="rId3"/>
          <a:srcRect t="1875" b="1875"/>
          <a:stretch/>
        </p:blipFill>
        <p:spPr>
          <a:xfrm>
            <a:off x="0" y="1"/>
            <a:ext cx="12192000" cy="6858000"/>
          </a:xfrm>
          <a:prstGeom prst="rect">
            <a:avLst/>
          </a:prstGeom>
        </p:spPr>
      </p:pic>
      <p:sp>
        <p:nvSpPr>
          <p:cNvPr id="29" name="TextBox 28">
            <a:extLst>
              <a:ext uri="{FF2B5EF4-FFF2-40B4-BE49-F238E27FC236}">
                <a16:creationId xmlns:a16="http://schemas.microsoft.com/office/drawing/2014/main" id="{26D8E6F4-B256-7844-08B7-2D4E56F81309}"/>
              </a:ext>
            </a:extLst>
          </p:cNvPr>
          <p:cNvSpPr txBox="1"/>
          <p:nvPr/>
        </p:nvSpPr>
        <p:spPr>
          <a:xfrm>
            <a:off x="2787024" y="2028616"/>
            <a:ext cx="8074159"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rPr>
              <a:t>Our district/MD received the grant funds.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rPr>
              <a:t>What is next?</a:t>
            </a:r>
          </a:p>
        </p:txBody>
      </p:sp>
    </p:spTree>
    <p:extLst>
      <p:ext uri="{BB962C8B-B14F-4D97-AF65-F5344CB8AC3E}">
        <p14:creationId xmlns:p14="http://schemas.microsoft.com/office/powerpoint/2010/main" val="12956777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8E4DE9F-3268-024C-8790-AD3A885B915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alpha val="44000"/>
                </a:srgbClr>
              </a:solidFill>
              <a:effectLst/>
              <a:uLnTx/>
              <a:uFillTx/>
              <a:latin typeface="Century Gothic" panose="020F0302020204030204"/>
              <a:ea typeface="+mn-ea"/>
              <a:cs typeface="+mn-cs"/>
            </a:endParaRPr>
          </a:p>
        </p:txBody>
      </p:sp>
      <p:sp>
        <p:nvSpPr>
          <p:cNvPr id="13" name="Content Placeholder 6"/>
          <p:cNvSpPr txBox="1">
            <a:spLocks/>
          </p:cNvSpPr>
          <p:nvPr/>
        </p:nvSpPr>
        <p:spPr bwMode="auto">
          <a:xfrm>
            <a:off x="767698" y="2453938"/>
            <a:ext cx="6726406" cy="3413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230182" marR="0" lvl="0" indent="-230182" algn="l" defTabSz="914400" rtl="0" eaLnBrk="1" fontAlgn="base" latinLnBrk="0" hangingPunct="1">
              <a:lnSpc>
                <a:spcPct val="100000"/>
              </a:lnSpc>
              <a:spcBef>
                <a:spcPct val="20000"/>
              </a:spcBef>
              <a:spcAft>
                <a:spcPct val="0"/>
              </a:spcAft>
              <a:buClr>
                <a:srgbClr val="EBB700"/>
              </a:buClr>
              <a:buSzTx/>
              <a:buFont typeface="Arial"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charset="0"/>
                <a:ea typeface="Arial" charset="0"/>
                <a:cs typeface="Arial" charset="0"/>
              </a:rPr>
              <a:t>Completed Grant Report Form</a:t>
            </a:r>
          </a:p>
          <a:p>
            <a:pPr marL="746107" marR="0" lvl="1" indent="-227008" algn="l" defTabSz="914400" rtl="0" eaLnBrk="1" fontAlgn="base" latinLnBrk="0" hangingPunct="1">
              <a:lnSpc>
                <a:spcPct val="100000"/>
              </a:lnSpc>
              <a:spcBef>
                <a:spcPct val="20000"/>
              </a:spcBef>
              <a:spcAft>
                <a:spcPct val="0"/>
              </a:spcAft>
              <a:buClr>
                <a:srgbClr val="EBB700"/>
              </a:buClr>
              <a:buSzTx/>
              <a:buFont typeface="Segoe UI" panose="020B0502040204020203" pitchFamily="34" charset="0"/>
              <a:buChar char="—"/>
              <a:tabLst/>
              <a:defRPr/>
            </a:pPr>
            <a:r>
              <a:rPr kumimoji="0" lang="en-US" sz="2200" b="0" i="0" u="none" strike="noStrike" kern="1200" cap="none" spc="0" normalizeH="0" baseline="0" noProof="0" dirty="0">
                <a:ln>
                  <a:noFill/>
                </a:ln>
                <a:solidFill>
                  <a:srgbClr val="FFFFFF"/>
                </a:solidFill>
                <a:effectLst/>
                <a:uLnTx/>
                <a:uFillTx/>
                <a:latin typeface="Arial" charset="0"/>
                <a:ea typeface="Arial" charset="0"/>
                <a:cs typeface="Arial" charset="0"/>
              </a:rPr>
              <a:t>Number of beneficiaries</a:t>
            </a:r>
          </a:p>
          <a:p>
            <a:pPr marL="746107" marR="0" lvl="1" indent="-227008" algn="l" defTabSz="914400" rtl="0" eaLnBrk="1" fontAlgn="base" latinLnBrk="0" hangingPunct="1">
              <a:lnSpc>
                <a:spcPct val="100000"/>
              </a:lnSpc>
              <a:spcBef>
                <a:spcPct val="20000"/>
              </a:spcBef>
              <a:spcAft>
                <a:spcPct val="0"/>
              </a:spcAft>
              <a:buClr>
                <a:srgbClr val="EBB700"/>
              </a:buClr>
              <a:buSzTx/>
              <a:buFont typeface="Segoe UI" panose="020B0502040204020203" pitchFamily="34" charset="0"/>
              <a:buChar char="—"/>
              <a:tabLst/>
              <a:defRPr/>
            </a:pPr>
            <a:r>
              <a:rPr kumimoji="0" lang="en-US" sz="2200" b="0" i="0" u="none" strike="noStrike" kern="1200" cap="none" spc="0" normalizeH="0" baseline="0" noProof="0" dirty="0">
                <a:ln>
                  <a:noFill/>
                </a:ln>
                <a:solidFill>
                  <a:srgbClr val="FFFFFF"/>
                </a:solidFill>
                <a:effectLst/>
                <a:uLnTx/>
                <a:uFillTx/>
                <a:latin typeface="Arial" charset="0"/>
                <a:ea typeface="Arial" charset="0"/>
                <a:cs typeface="Arial" charset="0"/>
              </a:rPr>
              <a:t>Photos</a:t>
            </a:r>
          </a:p>
          <a:p>
            <a:pPr marL="746107" marR="0" lvl="1" indent="-227008" algn="l" defTabSz="914400" rtl="0" eaLnBrk="1" fontAlgn="base" latinLnBrk="0" hangingPunct="1">
              <a:lnSpc>
                <a:spcPct val="100000"/>
              </a:lnSpc>
              <a:spcBef>
                <a:spcPct val="20000"/>
              </a:spcBef>
              <a:spcAft>
                <a:spcPct val="0"/>
              </a:spcAft>
              <a:buClr>
                <a:srgbClr val="EBB700"/>
              </a:buClr>
              <a:buSzTx/>
              <a:buFont typeface="Segoe UI" panose="020B0502040204020203" pitchFamily="34" charset="0"/>
              <a:buChar char="—"/>
              <a:tabLst/>
              <a:defRPr/>
            </a:pPr>
            <a:r>
              <a:rPr kumimoji="0" lang="en-US" sz="2200" b="0" i="0" u="none" strike="noStrike" kern="1200" cap="none" spc="0" normalizeH="0" baseline="0" noProof="0" dirty="0">
                <a:ln>
                  <a:noFill/>
                </a:ln>
                <a:solidFill>
                  <a:srgbClr val="FFFFFF"/>
                </a:solidFill>
                <a:effectLst/>
                <a:uLnTx/>
                <a:uFillTx/>
                <a:latin typeface="Arial" charset="0"/>
                <a:ea typeface="Arial" charset="0"/>
                <a:cs typeface="Arial" charset="0"/>
              </a:rPr>
              <a:t>Testimonials</a:t>
            </a:r>
          </a:p>
          <a:p>
            <a:pPr marL="230182" marR="0" lvl="0" indent="-230182" algn="l" defTabSz="914400" rtl="0" eaLnBrk="1" fontAlgn="base" latinLnBrk="0" hangingPunct="1">
              <a:lnSpc>
                <a:spcPct val="100000"/>
              </a:lnSpc>
              <a:spcBef>
                <a:spcPct val="20000"/>
              </a:spcBef>
              <a:spcAft>
                <a:spcPct val="0"/>
              </a:spcAft>
              <a:buClr>
                <a:srgbClr val="EBB700"/>
              </a:buClr>
              <a:buSzTx/>
              <a:buFont typeface="Arial"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charset="0"/>
                <a:ea typeface="Arial" charset="0"/>
                <a:cs typeface="Arial" charset="0"/>
              </a:rPr>
              <a:t>Financial utilization</a:t>
            </a:r>
          </a:p>
          <a:p>
            <a:pPr marL="746107" marR="0" lvl="1" indent="-227008" algn="l" defTabSz="914400" rtl="0" eaLnBrk="1" fontAlgn="base" latinLnBrk="0" hangingPunct="1">
              <a:lnSpc>
                <a:spcPct val="100000"/>
              </a:lnSpc>
              <a:spcBef>
                <a:spcPct val="20000"/>
              </a:spcBef>
              <a:spcAft>
                <a:spcPct val="0"/>
              </a:spcAft>
              <a:buClr>
                <a:srgbClr val="EBB700"/>
              </a:buClr>
              <a:buSzTx/>
              <a:buFont typeface="Segoe UI" panose="020B0502040204020203" pitchFamily="34" charset="0"/>
              <a:buChar char="—"/>
              <a:tabLst/>
              <a:defRPr/>
            </a:pPr>
            <a:r>
              <a:rPr kumimoji="0" lang="en-US" sz="2200" b="0" i="0" u="none" strike="noStrike" kern="1200" cap="none" spc="0" normalizeH="0" baseline="0" noProof="0" dirty="0">
                <a:ln>
                  <a:noFill/>
                </a:ln>
                <a:solidFill>
                  <a:srgbClr val="FFFFFF"/>
                </a:solidFill>
                <a:effectLst/>
                <a:uLnTx/>
                <a:uFillTx/>
                <a:latin typeface="Arial" charset="0"/>
                <a:ea typeface="Arial" charset="0"/>
                <a:cs typeface="Arial" charset="0"/>
              </a:rPr>
              <a:t>Receipts</a:t>
            </a:r>
          </a:p>
          <a:p>
            <a:pPr marL="746107" marR="0" lvl="1" indent="-227008" algn="l" defTabSz="914400" rtl="0" eaLnBrk="1" fontAlgn="base" latinLnBrk="0" hangingPunct="1">
              <a:lnSpc>
                <a:spcPct val="100000"/>
              </a:lnSpc>
              <a:spcBef>
                <a:spcPct val="20000"/>
              </a:spcBef>
              <a:spcAft>
                <a:spcPct val="0"/>
              </a:spcAft>
              <a:buClr>
                <a:srgbClr val="EBB700"/>
              </a:buClr>
              <a:buSzTx/>
              <a:buFont typeface="Segoe UI" panose="020B0502040204020203" pitchFamily="34" charset="0"/>
              <a:buChar char="—"/>
              <a:tabLst/>
              <a:defRPr/>
            </a:pPr>
            <a:r>
              <a:rPr kumimoji="0" lang="en-US" sz="2200" b="0" i="0" u="none" strike="noStrike" kern="1200" cap="none" spc="0" normalizeH="0" baseline="0" noProof="0" dirty="0">
                <a:ln>
                  <a:noFill/>
                </a:ln>
                <a:solidFill>
                  <a:srgbClr val="FFFFFF"/>
                </a:solidFill>
                <a:effectLst/>
                <a:uLnTx/>
                <a:uFillTx/>
                <a:latin typeface="Arial" charset="0"/>
                <a:ea typeface="Arial" charset="0"/>
                <a:cs typeface="Arial" charset="0"/>
              </a:rPr>
              <a:t>Bank statement</a:t>
            </a:r>
          </a:p>
          <a:p>
            <a:pPr marL="346074" marR="0" lvl="0" indent="-342900" algn="l" defTabSz="914400" rtl="0" eaLnBrk="1" fontAlgn="base" latinLnBrk="0" hangingPunct="1">
              <a:lnSpc>
                <a:spcPct val="100000"/>
              </a:lnSpc>
              <a:spcBef>
                <a:spcPct val="20000"/>
              </a:spcBef>
              <a:spcAft>
                <a:spcPct val="0"/>
              </a:spcAft>
              <a:buClr>
                <a:srgbClr val="EBB700"/>
              </a:buClr>
              <a:buSzTx/>
              <a:buFont typeface="Arial"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charset="0"/>
                <a:ea typeface="Arial" charset="0"/>
                <a:cs typeface="Arial" charset="0"/>
              </a:rPr>
              <a:t>Cabinet meeting minutes</a:t>
            </a:r>
          </a:p>
          <a:p>
            <a:pPr marL="346074" marR="0" lvl="0" indent="-342900" algn="l" defTabSz="914400" rtl="0" eaLnBrk="1" fontAlgn="base" latinLnBrk="0" hangingPunct="1">
              <a:lnSpc>
                <a:spcPct val="100000"/>
              </a:lnSpc>
              <a:spcBef>
                <a:spcPct val="20000"/>
              </a:spcBef>
              <a:spcAft>
                <a:spcPct val="0"/>
              </a:spcAft>
              <a:buClr>
                <a:srgbClr val="EBB700"/>
              </a:buClr>
              <a:buSzTx/>
              <a:buFont typeface="Arial"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Arial" charset="0"/>
              <a:ea typeface="Arial" charset="0"/>
              <a:cs typeface="Arial" charset="0"/>
            </a:endParaRPr>
          </a:p>
          <a:p>
            <a:pPr marL="0" marR="0" lvl="0" indent="0" algn="l" defTabSz="914400" rtl="0" eaLnBrk="1" fontAlgn="base" latinLnBrk="0" hangingPunct="1">
              <a:lnSpc>
                <a:spcPct val="100000"/>
              </a:lnSpc>
              <a:spcBef>
                <a:spcPct val="20000"/>
              </a:spcBef>
              <a:spcAft>
                <a:spcPct val="0"/>
              </a:spcAft>
              <a:buClr>
                <a:srgbClr val="EBB700"/>
              </a:buClr>
              <a:buSzTx/>
              <a:buFont typeface="Arial" pitchFamily="34" charset="0"/>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16" name="Yellow Bar">
            <a:extLst>
              <a:ext uri="{FF2B5EF4-FFF2-40B4-BE49-F238E27FC236}">
                <a16:creationId xmlns:a16="http://schemas.microsoft.com/office/drawing/2014/main" id="{E8359C70-14F5-6C46-90FC-9DBF4B8C23E1}"/>
              </a:ext>
            </a:extLst>
          </p:cNvPr>
          <p:cNvSpPr/>
          <p:nvPr/>
        </p:nvSpPr>
        <p:spPr>
          <a:xfrm>
            <a:off x="877764" y="2193024"/>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Arial" charset="0"/>
                <a:cs typeface="Arial" charset="0"/>
              </a:rPr>
              <a:t> </a:t>
            </a:r>
          </a:p>
        </p:txBody>
      </p:sp>
      <p:sp>
        <p:nvSpPr>
          <p:cNvPr id="17" name="Headline">
            <a:extLst>
              <a:ext uri="{FF2B5EF4-FFF2-40B4-BE49-F238E27FC236}">
                <a16:creationId xmlns:a16="http://schemas.microsoft.com/office/drawing/2014/main" id="{8AEFA8D5-B4FE-5A46-8F07-02F281268636}"/>
              </a:ext>
            </a:extLst>
          </p:cNvPr>
          <p:cNvSpPr txBox="1">
            <a:spLocks/>
          </p:cNvSpPr>
          <p:nvPr/>
        </p:nvSpPr>
        <p:spPr>
          <a:xfrm>
            <a:off x="767700" y="1509980"/>
            <a:ext cx="5847079"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uLnTx/>
                <a:uFillTx/>
                <a:latin typeface="Helvetica Neue" charset="0"/>
              </a:rPr>
              <a:t>Utilization Reports to LCIF</a:t>
            </a:r>
          </a:p>
        </p:txBody>
      </p:sp>
      <p:sp>
        <p:nvSpPr>
          <p:cNvPr id="11" name="Page Number - White">
            <a:extLst>
              <a:ext uri="{FF2B5EF4-FFF2-40B4-BE49-F238E27FC236}">
                <a16:creationId xmlns:a16="http://schemas.microsoft.com/office/drawing/2014/main" id="{4EA6DF61-A665-A74E-BDD7-B627FF7D8471}"/>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FFFFFF"/>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25</a:t>
            </a:fld>
            <a:endParaRPr kumimoji="0" lang="en-US" sz="1000" b="0" i="0" u="none" strike="noStrike" kern="1200" cap="none" spc="0" normalizeH="0" baseline="0" noProof="0" dirty="0">
              <a:ln>
                <a:noFill/>
              </a:ln>
              <a:solidFill>
                <a:srgbClr val="FFFFFF"/>
              </a:solidFill>
              <a:effectLst/>
              <a:uLnTx/>
              <a:uFillTx/>
              <a:latin typeface="Arial" charset="0"/>
              <a:ea typeface="ヒラギノ角ゴ Pro W3" charset="0"/>
            </a:endParaRPr>
          </a:p>
        </p:txBody>
      </p:sp>
      <p:sp>
        <p:nvSpPr>
          <p:cNvPr id="2" name="Background - Solid">
            <a:extLst>
              <a:ext uri="{FF2B5EF4-FFF2-40B4-BE49-F238E27FC236}">
                <a16:creationId xmlns:a16="http://schemas.microsoft.com/office/drawing/2014/main" id="{A7E1EF9B-45DA-4A96-FB4B-2912C0357B1E}"/>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alpha val="44000"/>
                </a:srgbClr>
              </a:solidFill>
              <a:effectLst/>
              <a:uLnTx/>
              <a:uFillTx/>
              <a:latin typeface="Century Gothic" panose="020F0302020204030204"/>
              <a:ea typeface="+mn-ea"/>
              <a:cs typeface="+mn-cs"/>
            </a:endParaRPr>
          </a:p>
        </p:txBody>
      </p:sp>
      <p:sp>
        <p:nvSpPr>
          <p:cNvPr id="3" name="Background - Solid">
            <a:extLst>
              <a:ext uri="{FF2B5EF4-FFF2-40B4-BE49-F238E27FC236}">
                <a16:creationId xmlns:a16="http://schemas.microsoft.com/office/drawing/2014/main" id="{694C8774-7A68-D189-7027-6A6D65F82085}"/>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alpha val="44000"/>
                </a:srgbClr>
              </a:solidFill>
              <a:effectLst/>
              <a:uLnTx/>
              <a:uFillTx/>
              <a:latin typeface="Century Gothic" panose="020F0302020204030204"/>
              <a:ea typeface="+mn-ea"/>
              <a:cs typeface="+mn-cs"/>
            </a:endParaRPr>
          </a:p>
        </p:txBody>
      </p:sp>
      <p:pic>
        <p:nvPicPr>
          <p:cNvPr id="4" name="Picture 3">
            <a:extLst>
              <a:ext uri="{FF2B5EF4-FFF2-40B4-BE49-F238E27FC236}">
                <a16:creationId xmlns:a16="http://schemas.microsoft.com/office/drawing/2014/main" id="{6A08EA64-7EB6-D083-1298-79BA0C583438}"/>
              </a:ext>
            </a:extLst>
          </p:cNvPr>
          <p:cNvPicPr>
            <a:picLocks noChangeAspect="1"/>
          </p:cNvPicPr>
          <p:nvPr/>
        </p:nvPicPr>
        <p:blipFill>
          <a:blip r:embed="rId3"/>
          <a:srcRect/>
          <a:stretch/>
        </p:blipFill>
        <p:spPr>
          <a:xfrm>
            <a:off x="438822" y="201698"/>
            <a:ext cx="917472" cy="871598"/>
          </a:xfrm>
          <a:prstGeom prst="rect">
            <a:avLst/>
          </a:prstGeom>
        </p:spPr>
      </p:pic>
      <p:pic>
        <p:nvPicPr>
          <p:cNvPr id="6" name="Picture 5">
            <a:extLst>
              <a:ext uri="{FF2B5EF4-FFF2-40B4-BE49-F238E27FC236}">
                <a16:creationId xmlns:a16="http://schemas.microsoft.com/office/drawing/2014/main" id="{328D899A-9825-B2EF-4177-C8429D517692}"/>
              </a:ext>
            </a:extLst>
          </p:cNvPr>
          <p:cNvPicPr>
            <a:picLocks noChangeAspect="1"/>
          </p:cNvPicPr>
          <p:nvPr/>
        </p:nvPicPr>
        <p:blipFill>
          <a:blip r:embed="rId4"/>
          <a:stretch>
            <a:fillRect/>
          </a:stretch>
        </p:blipFill>
        <p:spPr>
          <a:xfrm>
            <a:off x="7382478" y="1508759"/>
            <a:ext cx="4041822" cy="4880126"/>
          </a:xfrm>
          <a:prstGeom prst="rect">
            <a:avLst/>
          </a:prstGeom>
        </p:spPr>
      </p:pic>
    </p:spTree>
    <p:extLst>
      <p:ext uri="{BB962C8B-B14F-4D97-AF65-F5344CB8AC3E}">
        <p14:creationId xmlns:p14="http://schemas.microsoft.com/office/powerpoint/2010/main" val="474618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8E4DE9F-3268-024C-8790-AD3A885B915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alpha val="44000"/>
                </a:srgbClr>
              </a:solidFill>
              <a:effectLst/>
              <a:uLnTx/>
              <a:uFillTx/>
              <a:latin typeface="Century Gothic" panose="020F0302020204030204"/>
              <a:ea typeface="+mn-ea"/>
              <a:cs typeface="+mn-cs"/>
            </a:endParaRPr>
          </a:p>
        </p:txBody>
      </p:sp>
      <p:sp>
        <p:nvSpPr>
          <p:cNvPr id="13" name="Content Placeholder 6"/>
          <p:cNvSpPr txBox="1">
            <a:spLocks/>
          </p:cNvSpPr>
          <p:nvPr/>
        </p:nvSpPr>
        <p:spPr bwMode="auto">
          <a:xfrm>
            <a:off x="767700" y="2361225"/>
            <a:ext cx="10370200" cy="3413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230182" marR="0" lvl="0" indent="-230182" algn="l" defTabSz="914400" rtl="0" eaLnBrk="1" fontAlgn="base" latinLnBrk="0" hangingPunct="1">
              <a:lnSpc>
                <a:spcPct val="100000"/>
              </a:lnSpc>
              <a:spcBef>
                <a:spcPct val="20000"/>
              </a:spcBef>
              <a:spcAft>
                <a:spcPct val="0"/>
              </a:spcAft>
              <a:buClr>
                <a:srgbClr val="EBB700"/>
              </a:buClr>
              <a:buSzTx/>
              <a:buFont typeface="Arial"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charset="0"/>
                <a:ea typeface="Arial" charset="0"/>
                <a:cs typeface="Arial" charset="0"/>
              </a:rPr>
              <a:t>Final Report due 45 days after project ends</a:t>
            </a:r>
          </a:p>
          <a:p>
            <a:pPr marL="230182" marR="0" lvl="0" indent="-230182" algn="l" defTabSz="914400" rtl="0" eaLnBrk="1" fontAlgn="base" latinLnBrk="0" hangingPunct="1">
              <a:lnSpc>
                <a:spcPct val="100000"/>
              </a:lnSpc>
              <a:spcBef>
                <a:spcPct val="20000"/>
              </a:spcBef>
              <a:spcAft>
                <a:spcPct val="0"/>
              </a:spcAft>
              <a:buClr>
                <a:srgbClr val="EBB700"/>
              </a:buClr>
              <a:buSzTx/>
              <a:buFont typeface="Arial"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charset="0"/>
                <a:ea typeface="Arial" charset="0"/>
                <a:cs typeface="Arial" charset="0"/>
              </a:rPr>
              <a:t>If grant is disbursed in multiple installments:</a:t>
            </a:r>
          </a:p>
          <a:p>
            <a:pPr marL="746107" marR="0" lvl="1" indent="-230182" algn="l" defTabSz="914400" rtl="0" eaLnBrk="1" fontAlgn="base" latinLnBrk="0" hangingPunct="1">
              <a:lnSpc>
                <a:spcPct val="100000"/>
              </a:lnSpc>
              <a:spcBef>
                <a:spcPct val="20000"/>
              </a:spcBef>
              <a:spcAft>
                <a:spcPct val="0"/>
              </a:spcAft>
              <a:buClr>
                <a:srgbClr val="EBB700"/>
              </a:buClr>
              <a:buSzTx/>
              <a:buFont typeface="Arial" pitchFamily="34" charset="0"/>
              <a:buChar char="•"/>
              <a:tabLst/>
              <a:defRPr/>
            </a:pPr>
            <a:r>
              <a:rPr kumimoji="0" lang="en-US" sz="2200" b="0" i="0" u="none" strike="noStrike" kern="1200" cap="none" spc="0" normalizeH="0" baseline="0" noProof="0" dirty="0">
                <a:ln>
                  <a:noFill/>
                </a:ln>
                <a:solidFill>
                  <a:srgbClr val="FFFFFF"/>
                </a:solidFill>
                <a:effectLst/>
                <a:uLnTx/>
                <a:uFillTx/>
                <a:latin typeface="Arial" charset="0"/>
                <a:ea typeface="Arial" charset="0"/>
                <a:cs typeface="Arial" charset="0"/>
              </a:rPr>
              <a:t>Send LCIF an </a:t>
            </a:r>
            <a:r>
              <a:rPr kumimoji="0" lang="en-US" sz="2200" b="1" i="0" u="none" strike="noStrike" kern="1200" cap="none" spc="0" normalizeH="0" baseline="0" noProof="0" dirty="0">
                <a:ln>
                  <a:noFill/>
                </a:ln>
                <a:solidFill>
                  <a:srgbClr val="FFFFFF"/>
                </a:solidFill>
                <a:effectLst/>
                <a:uLnTx/>
                <a:uFillTx/>
                <a:latin typeface="Arial" charset="0"/>
                <a:ea typeface="Arial" charset="0"/>
                <a:cs typeface="Arial" charset="0"/>
              </a:rPr>
              <a:t>Interim Report </a:t>
            </a:r>
            <a:r>
              <a:rPr kumimoji="0" lang="en-US" sz="2200" b="0" i="0" u="none" strike="noStrike" kern="1200" cap="none" spc="0" normalizeH="0" baseline="0" noProof="0" dirty="0">
                <a:ln>
                  <a:noFill/>
                </a:ln>
                <a:solidFill>
                  <a:srgbClr val="FFFFFF"/>
                </a:solidFill>
                <a:effectLst/>
                <a:uLnTx/>
                <a:uFillTx/>
                <a:latin typeface="Arial" charset="0"/>
                <a:ea typeface="Arial" charset="0"/>
                <a:cs typeface="Arial" charset="0"/>
              </a:rPr>
              <a:t>after each installment is utilized, in order to receive a subsequent disbursement</a:t>
            </a:r>
          </a:p>
          <a:p>
            <a:pPr marL="519099" marR="0" lvl="1" indent="0" algn="l" defTabSz="914400" rtl="0" eaLnBrk="1" fontAlgn="base" latinLnBrk="0" hangingPunct="1">
              <a:lnSpc>
                <a:spcPct val="100000"/>
              </a:lnSpc>
              <a:spcBef>
                <a:spcPct val="20000"/>
              </a:spcBef>
              <a:spcAft>
                <a:spcPct val="0"/>
              </a:spcAft>
              <a:buClr>
                <a:srgbClr val="EBB700"/>
              </a:buClr>
              <a:buSzTx/>
              <a:buFont typeface="Segoe UI" panose="020B0502040204020203" pitchFamily="34" charset="0"/>
              <a:buNone/>
              <a:tabLst/>
              <a:defRPr/>
            </a:pPr>
            <a:endParaRPr kumimoji="0" lang="en-US" sz="2000" b="0"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16" name="Yellow Bar">
            <a:extLst>
              <a:ext uri="{FF2B5EF4-FFF2-40B4-BE49-F238E27FC236}">
                <a16:creationId xmlns:a16="http://schemas.microsoft.com/office/drawing/2014/main" id="{E8359C70-14F5-6C46-90FC-9DBF4B8C23E1}"/>
              </a:ext>
            </a:extLst>
          </p:cNvPr>
          <p:cNvSpPr/>
          <p:nvPr/>
        </p:nvSpPr>
        <p:spPr>
          <a:xfrm>
            <a:off x="877764" y="2193024"/>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Arial" charset="0"/>
                <a:cs typeface="Arial" charset="0"/>
              </a:rPr>
              <a:t> </a:t>
            </a:r>
          </a:p>
        </p:txBody>
      </p:sp>
      <p:sp>
        <p:nvSpPr>
          <p:cNvPr id="17" name="Headline">
            <a:extLst>
              <a:ext uri="{FF2B5EF4-FFF2-40B4-BE49-F238E27FC236}">
                <a16:creationId xmlns:a16="http://schemas.microsoft.com/office/drawing/2014/main" id="{8AEFA8D5-B4FE-5A46-8F07-02F281268636}"/>
              </a:ext>
            </a:extLst>
          </p:cNvPr>
          <p:cNvSpPr txBox="1">
            <a:spLocks/>
          </p:cNvSpPr>
          <p:nvPr/>
        </p:nvSpPr>
        <p:spPr>
          <a:xfrm>
            <a:off x="767700" y="1509980"/>
            <a:ext cx="5847079"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uLnTx/>
                <a:uFillTx/>
                <a:latin typeface="Helvetica Neue" charset="0"/>
              </a:rPr>
              <a:t>Due dates for Reports</a:t>
            </a:r>
          </a:p>
        </p:txBody>
      </p:sp>
      <p:sp>
        <p:nvSpPr>
          <p:cNvPr id="11" name="Page Number - White">
            <a:extLst>
              <a:ext uri="{FF2B5EF4-FFF2-40B4-BE49-F238E27FC236}">
                <a16:creationId xmlns:a16="http://schemas.microsoft.com/office/drawing/2014/main" id="{4EA6DF61-A665-A74E-BDD7-B627FF7D8471}"/>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FFFFFF"/>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26</a:t>
            </a:fld>
            <a:endParaRPr kumimoji="0" lang="en-US" sz="1000" b="0" i="0" u="none" strike="noStrike" kern="1200" cap="none" spc="0" normalizeH="0" baseline="0" noProof="0" dirty="0">
              <a:ln>
                <a:noFill/>
              </a:ln>
              <a:solidFill>
                <a:srgbClr val="FFFFFF"/>
              </a:solidFill>
              <a:effectLst/>
              <a:uLnTx/>
              <a:uFillTx/>
              <a:latin typeface="Arial" charset="0"/>
              <a:ea typeface="ヒラギノ角ゴ Pro W3" charset="0"/>
            </a:endParaRPr>
          </a:p>
        </p:txBody>
      </p:sp>
      <p:sp>
        <p:nvSpPr>
          <p:cNvPr id="2" name="Background - Solid">
            <a:extLst>
              <a:ext uri="{FF2B5EF4-FFF2-40B4-BE49-F238E27FC236}">
                <a16:creationId xmlns:a16="http://schemas.microsoft.com/office/drawing/2014/main" id="{A7E1EF9B-45DA-4A96-FB4B-2912C0357B1E}"/>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alpha val="44000"/>
                </a:srgbClr>
              </a:solidFill>
              <a:effectLst/>
              <a:uLnTx/>
              <a:uFillTx/>
              <a:latin typeface="Century Gothic" panose="020F0302020204030204"/>
              <a:ea typeface="+mn-ea"/>
              <a:cs typeface="+mn-cs"/>
            </a:endParaRPr>
          </a:p>
        </p:txBody>
      </p:sp>
      <p:sp>
        <p:nvSpPr>
          <p:cNvPr id="3" name="Background - Solid">
            <a:extLst>
              <a:ext uri="{FF2B5EF4-FFF2-40B4-BE49-F238E27FC236}">
                <a16:creationId xmlns:a16="http://schemas.microsoft.com/office/drawing/2014/main" id="{694C8774-7A68-D189-7027-6A6D65F82085}"/>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alpha val="44000"/>
                </a:srgbClr>
              </a:solidFill>
              <a:effectLst/>
              <a:uLnTx/>
              <a:uFillTx/>
              <a:latin typeface="Century Gothic" panose="020F0302020204030204"/>
              <a:ea typeface="+mn-ea"/>
              <a:cs typeface="+mn-cs"/>
            </a:endParaRPr>
          </a:p>
        </p:txBody>
      </p:sp>
      <p:pic>
        <p:nvPicPr>
          <p:cNvPr id="4" name="Picture 3">
            <a:extLst>
              <a:ext uri="{FF2B5EF4-FFF2-40B4-BE49-F238E27FC236}">
                <a16:creationId xmlns:a16="http://schemas.microsoft.com/office/drawing/2014/main" id="{6A08EA64-7EB6-D083-1298-79BA0C583438}"/>
              </a:ext>
            </a:extLst>
          </p:cNvPr>
          <p:cNvPicPr>
            <a:picLocks noChangeAspect="1"/>
          </p:cNvPicPr>
          <p:nvPr/>
        </p:nvPicPr>
        <p:blipFill>
          <a:blip r:embed="rId3"/>
          <a:srcRect/>
          <a:stretch/>
        </p:blipFill>
        <p:spPr>
          <a:xfrm>
            <a:off x="438822" y="201698"/>
            <a:ext cx="917472" cy="871598"/>
          </a:xfrm>
          <a:prstGeom prst="rect">
            <a:avLst/>
          </a:prstGeom>
        </p:spPr>
      </p:pic>
      <p:sp>
        <p:nvSpPr>
          <p:cNvPr id="7" name="TextBox 1">
            <a:extLst>
              <a:ext uri="{FF2B5EF4-FFF2-40B4-BE49-F238E27FC236}">
                <a16:creationId xmlns:a16="http://schemas.microsoft.com/office/drawing/2014/main" id="{F391BCB9-22E6-ECAD-7CC1-9B52B96D59E2}"/>
              </a:ext>
            </a:extLst>
          </p:cNvPr>
          <p:cNvSpPr txBox="1"/>
          <p:nvPr/>
        </p:nvSpPr>
        <p:spPr>
          <a:xfrm>
            <a:off x="0" y="6155411"/>
            <a:ext cx="11645900" cy="461665"/>
          </a:xfrm>
          <a:prstGeom prst="rect">
            <a:avLst/>
          </a:prstGeom>
          <a:solidFill>
            <a:schemeClr val="accent1">
              <a:lumMod val="75000"/>
              <a:lumOff val="25000"/>
            </a:schemeClr>
          </a:solidFill>
        </p:spPr>
        <p:txBody>
          <a:bodyPr wrap="squar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BB700"/>
                </a:solidFill>
                <a:effectLst/>
                <a:uLnTx/>
                <a:uFillTx/>
                <a:latin typeface="Arial" charset="0"/>
                <a:ea typeface="Arial" charset="0"/>
                <a:cs typeface="Arial" charset="0"/>
              </a:rPr>
              <a:t>Important: </a:t>
            </a:r>
            <a:r>
              <a:rPr kumimoji="0" lang="en-US" sz="2400" b="1" i="0" u="none" strike="noStrike" kern="1200" cap="none" spc="0" normalizeH="0" baseline="0" noProof="0" dirty="0">
                <a:ln>
                  <a:noFill/>
                </a:ln>
                <a:solidFill>
                  <a:srgbClr val="FFFFFF"/>
                </a:solidFill>
                <a:effectLst/>
                <a:uLnTx/>
                <a:uFillTx/>
                <a:latin typeface="Arial" charset="0"/>
                <a:ea typeface="Arial" charset="0"/>
                <a:cs typeface="Arial" charset="0"/>
              </a:rPr>
              <a:t>Every project report to LCIF must include Cabinet meeting minutes!</a:t>
            </a:r>
            <a:endParaRPr kumimoji="0" lang="en-US" sz="2400" b="1"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385594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diagram, white, design&#10;&#10;Description automatically generated">
            <a:extLst>
              <a:ext uri="{FF2B5EF4-FFF2-40B4-BE49-F238E27FC236}">
                <a16:creationId xmlns:a16="http://schemas.microsoft.com/office/drawing/2014/main" id="{44499FF1-A679-C567-95E8-562F034BF38A}"/>
              </a:ext>
            </a:extLst>
          </p:cNvPr>
          <p:cNvPicPr>
            <a:picLocks noChangeAspect="1"/>
          </p:cNvPicPr>
          <p:nvPr/>
        </p:nvPicPr>
        <p:blipFill rotWithShape="1">
          <a:blip r:embed="rId3"/>
          <a:srcRect l="33111" r="21515"/>
          <a:stretch/>
        </p:blipFill>
        <p:spPr>
          <a:xfrm>
            <a:off x="0" y="0"/>
            <a:ext cx="5532120" cy="6858000"/>
          </a:xfrm>
          <a:prstGeom prst="rect">
            <a:avLst/>
          </a:prstGeom>
        </p:spPr>
      </p:pic>
      <p:pic>
        <p:nvPicPr>
          <p:cNvPr id="7" name="Picture 6" descr="A person in a blue shirt with a group of kids&#10;&#10;Description automatically generated with low confidence">
            <a:extLst>
              <a:ext uri="{FF2B5EF4-FFF2-40B4-BE49-F238E27FC236}">
                <a16:creationId xmlns:a16="http://schemas.microsoft.com/office/drawing/2014/main" id="{743A8E36-7325-0B86-E999-926B79066E80}"/>
              </a:ext>
            </a:extLst>
          </p:cNvPr>
          <p:cNvPicPr>
            <a:picLocks noChangeAspect="1"/>
          </p:cNvPicPr>
          <p:nvPr/>
        </p:nvPicPr>
        <p:blipFill rotWithShape="1">
          <a:blip r:embed="rId4"/>
          <a:srcRect t="10972" b="6749"/>
          <a:stretch/>
        </p:blipFill>
        <p:spPr>
          <a:xfrm>
            <a:off x="0" y="1"/>
            <a:ext cx="5557063" cy="6857264"/>
          </a:xfrm>
          <a:prstGeom prst="rect">
            <a:avLst/>
          </a:prstGeom>
        </p:spPr>
      </p:pic>
      <p:sp>
        <p:nvSpPr>
          <p:cNvPr id="10" name="Freeform 9">
            <a:extLst>
              <a:ext uri="{FF2B5EF4-FFF2-40B4-BE49-F238E27FC236}">
                <a16:creationId xmlns:a16="http://schemas.microsoft.com/office/drawing/2014/main" id="{75DBCB89-8A64-6830-88A7-AF4F18431EED}"/>
              </a:ext>
            </a:extLst>
          </p:cNvPr>
          <p:cNvSpPr/>
          <p:nvPr/>
        </p:nvSpPr>
        <p:spPr>
          <a:xfrm>
            <a:off x="1574045" y="736"/>
            <a:ext cx="10617955" cy="6868150"/>
          </a:xfrm>
          <a:custGeom>
            <a:avLst/>
            <a:gdLst>
              <a:gd name="connsiteX0" fmla="*/ 3959471 w 10602263"/>
              <a:gd name="connsiteY0" fmla="*/ 0 h 6858000"/>
              <a:gd name="connsiteX1" fmla="*/ 6858000 w 10602263"/>
              <a:gd name="connsiteY1" fmla="*/ 0 h 6858000"/>
              <a:gd name="connsiteX2" fmla="*/ 6858000 w 10602263"/>
              <a:gd name="connsiteY2" fmla="*/ 0 h 6858000"/>
              <a:gd name="connsiteX3" fmla="*/ 7703734 w 10602263"/>
              <a:gd name="connsiteY3" fmla="*/ 0 h 6858000"/>
              <a:gd name="connsiteX4" fmla="*/ 8396868 w 10602263"/>
              <a:gd name="connsiteY4" fmla="*/ 0 h 6858000"/>
              <a:gd name="connsiteX5" fmla="*/ 10602263 w 10602263"/>
              <a:gd name="connsiteY5" fmla="*/ 0 h 6858000"/>
              <a:gd name="connsiteX6" fmla="*/ 10602263 w 10602263"/>
              <a:gd name="connsiteY6" fmla="*/ 6858000 h 6858000"/>
              <a:gd name="connsiteX7" fmla="*/ 8396868 w 10602263"/>
              <a:gd name="connsiteY7" fmla="*/ 6858000 h 6858000"/>
              <a:gd name="connsiteX8" fmla="*/ 6858000 w 10602263"/>
              <a:gd name="connsiteY8" fmla="*/ 6858000 h 6858000"/>
              <a:gd name="connsiteX9" fmla="*/ 3744263 w 10602263"/>
              <a:gd name="connsiteY9" fmla="*/ 6858000 h 6858000"/>
              <a:gd name="connsiteX10" fmla="*/ 1538868 w 10602263"/>
              <a:gd name="connsiteY10" fmla="*/ 6858000 h 6858000"/>
              <a:gd name="connsiteX11" fmla="*/ 0 w 10602263"/>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02263" h="6858000">
                <a:moveTo>
                  <a:pt x="3959471" y="0"/>
                </a:moveTo>
                <a:lnTo>
                  <a:pt x="6858000" y="0"/>
                </a:lnTo>
                <a:lnTo>
                  <a:pt x="6858000" y="0"/>
                </a:lnTo>
                <a:lnTo>
                  <a:pt x="7703734" y="0"/>
                </a:lnTo>
                <a:lnTo>
                  <a:pt x="8396868" y="0"/>
                </a:lnTo>
                <a:lnTo>
                  <a:pt x="10602263" y="0"/>
                </a:lnTo>
                <a:lnTo>
                  <a:pt x="10602263" y="6858000"/>
                </a:lnTo>
                <a:lnTo>
                  <a:pt x="8396868" y="6858000"/>
                </a:lnTo>
                <a:lnTo>
                  <a:pt x="6858000" y="6858000"/>
                </a:lnTo>
                <a:lnTo>
                  <a:pt x="3744263" y="6858000"/>
                </a:lnTo>
                <a:lnTo>
                  <a:pt x="1538868" y="6858000"/>
                </a:lnTo>
                <a:lnTo>
                  <a:pt x="0" y="6858000"/>
                </a:lnTo>
                <a:close/>
              </a:path>
            </a:pathLst>
          </a:custGeom>
          <a:solidFill>
            <a:schemeClr val="bg1"/>
          </a:solidFill>
          <a:ln w="7938"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73B"/>
              </a:solidFill>
              <a:effectLst/>
              <a:uLnTx/>
              <a:uFillTx/>
              <a:latin typeface="Arial" pitchFamily="34" charset="0"/>
              <a:ea typeface="ヒラギノ角ゴ Pro W3" pitchFamily="125" charset="-128"/>
              <a:cs typeface="+mn-cs"/>
            </a:endParaRPr>
          </a:p>
        </p:txBody>
      </p:sp>
      <p:sp>
        <p:nvSpPr>
          <p:cNvPr id="3" name="Large #">
            <a:extLst>
              <a:ext uri="{FF2B5EF4-FFF2-40B4-BE49-F238E27FC236}">
                <a16:creationId xmlns:a16="http://schemas.microsoft.com/office/drawing/2014/main" id="{299F2BA5-783E-B641-CFAF-E578489FDD6F}"/>
              </a:ext>
            </a:extLst>
          </p:cNvPr>
          <p:cNvSpPr txBox="1"/>
          <p:nvPr/>
        </p:nvSpPr>
        <p:spPr>
          <a:xfrm>
            <a:off x="5300299" y="1714140"/>
            <a:ext cx="6584158" cy="2657138"/>
          </a:xfrm>
          <a:prstGeom prst="rect">
            <a:avLst/>
          </a:prstGeom>
          <a:noFill/>
        </p:spPr>
        <p:txBody>
          <a:bodyPr wrap="square" rtlCol="0" anchor="t">
            <a:spAutoFit/>
          </a:bodyPr>
          <a:lstStyle/>
          <a:p>
            <a:pPr marL="0" marR="0" lvl="0" indent="0" algn="l" defTabSz="914400" rtl="0" eaLnBrk="1" fontAlgn="base" latinLnBrk="0" hangingPunct="1">
              <a:lnSpc>
                <a:spcPts val="10000"/>
              </a:lnSpc>
              <a:spcBef>
                <a:spcPct val="0"/>
              </a:spcBef>
              <a:spcAft>
                <a:spcPct val="0"/>
              </a:spcAft>
              <a:buClrTx/>
              <a:buSzTx/>
              <a:buFontTx/>
              <a:buNone/>
              <a:tabLst/>
              <a:defRPr/>
            </a:pPr>
            <a:r>
              <a:rPr kumimoji="0" lang="en-US" sz="8800" b="1" i="0" u="none" strike="noStrike" kern="1200" cap="none" spc="0" normalizeH="0" baseline="0" noProof="0" dirty="0">
                <a:ln>
                  <a:noFill/>
                </a:ln>
                <a:solidFill>
                  <a:srgbClr val="00338D"/>
                </a:solidFill>
                <a:effectLst/>
                <a:uLnTx/>
                <a:uFillTx/>
                <a:latin typeface="Arial" panose="020B0604020202020204" pitchFamily="34" charset="0"/>
                <a:ea typeface="Arial" charset="0"/>
                <a:cs typeface="Arial" panose="020B0604020202020204" pitchFamily="34" charset="0"/>
              </a:rPr>
              <a:t>Promoting Your Grants</a:t>
            </a:r>
          </a:p>
        </p:txBody>
      </p:sp>
      <p:sp>
        <p:nvSpPr>
          <p:cNvPr id="5" name="Yellow Bar">
            <a:extLst>
              <a:ext uri="{FF2B5EF4-FFF2-40B4-BE49-F238E27FC236}">
                <a16:creationId xmlns:a16="http://schemas.microsoft.com/office/drawing/2014/main" id="{DCE18917-35DA-21F8-D528-9FA620A78628}"/>
              </a:ext>
            </a:extLst>
          </p:cNvPr>
          <p:cNvSpPr/>
          <p:nvPr/>
        </p:nvSpPr>
        <p:spPr>
          <a:xfrm>
            <a:off x="5468519" y="4308739"/>
            <a:ext cx="3454918" cy="12507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Arial" charset="0"/>
                <a:cs typeface="Arial" charset="0"/>
              </a:rPr>
              <a:t> </a:t>
            </a:r>
          </a:p>
        </p:txBody>
      </p:sp>
      <p:sp>
        <p:nvSpPr>
          <p:cNvPr id="14" name="Page Number - White">
            <a:extLst>
              <a:ext uri="{FF2B5EF4-FFF2-40B4-BE49-F238E27FC236}">
                <a16:creationId xmlns:a16="http://schemas.microsoft.com/office/drawing/2014/main" id="{BE4E2719-3415-185C-6A0D-5C8359380F7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27</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sp>
        <p:nvSpPr>
          <p:cNvPr id="2" name="Graphic 35">
            <a:extLst>
              <a:ext uri="{FF2B5EF4-FFF2-40B4-BE49-F238E27FC236}">
                <a16:creationId xmlns:a16="http://schemas.microsoft.com/office/drawing/2014/main" id="{104A66D6-7476-D8D5-B8CA-B46F91299FE7}"/>
              </a:ext>
            </a:extLst>
          </p:cNvPr>
          <p:cNvSpPr/>
          <p:nvPr/>
        </p:nvSpPr>
        <p:spPr>
          <a:xfrm rot="10800000">
            <a:off x="-5444" y="-1"/>
            <a:ext cx="2487654" cy="4308740"/>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100000">
                <a:srgbClr val="00338D"/>
              </a:gs>
            </a:gsLst>
            <a:lin ang="19800000" scaled="0"/>
          </a:gradFill>
          <a:ln w="291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73B"/>
              </a:solidFill>
              <a:effectLst/>
              <a:uLnTx/>
              <a:uFillTx/>
              <a:latin typeface="Arial" pitchFamily="34" charset="0"/>
              <a:ea typeface="ヒラギノ角ゴ Pro W3" pitchFamily="125" charset="-128"/>
              <a:cs typeface="+mn-cs"/>
            </a:endParaRPr>
          </a:p>
        </p:txBody>
      </p:sp>
    </p:spTree>
    <p:extLst>
      <p:ext uri="{BB962C8B-B14F-4D97-AF65-F5344CB8AC3E}">
        <p14:creationId xmlns:p14="http://schemas.microsoft.com/office/powerpoint/2010/main" val="28013906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Background - Solid">
            <a:extLst>
              <a:ext uri="{FF2B5EF4-FFF2-40B4-BE49-F238E27FC236}">
                <a16:creationId xmlns:a16="http://schemas.microsoft.com/office/drawing/2014/main" id="{F99F03F7-71E6-ADD3-30A0-C0ACA0026C9E}"/>
              </a:ext>
            </a:extLst>
          </p:cNvPr>
          <p:cNvSpPr/>
          <p:nvPr/>
        </p:nvSpPr>
        <p:spPr>
          <a:xfrm>
            <a:off x="0" y="6410208"/>
            <a:ext cx="12192000" cy="457200"/>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10" name="Text Placeholder 8">
            <a:extLst>
              <a:ext uri="{FF2B5EF4-FFF2-40B4-BE49-F238E27FC236}">
                <a16:creationId xmlns:a16="http://schemas.microsoft.com/office/drawing/2014/main" id="{270FA5A7-644D-93C0-C7AE-16C8960C3577}"/>
              </a:ext>
            </a:extLst>
          </p:cNvPr>
          <p:cNvSpPr txBox="1">
            <a:spLocks/>
          </p:cNvSpPr>
          <p:nvPr/>
        </p:nvSpPr>
        <p:spPr>
          <a:xfrm>
            <a:off x="-474823" y="990600"/>
            <a:ext cx="11689839" cy="4485043"/>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687392" indent="0" algn="l" rtl="0" eaLnBrk="1" fontAlgn="base" hangingPunct="1">
              <a:spcBef>
                <a:spcPct val="20000"/>
              </a:spcBef>
              <a:spcAft>
                <a:spcPct val="0"/>
              </a:spcAft>
              <a:buFont typeface="Segoe UI" panose="020B0502040204020203" pitchFamily="34" charset="0"/>
              <a:buNone/>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257300" marR="0" lvl="1" indent="-342900" algn="l" defTabSz="914400" rtl="0" eaLnBrk="1" fontAlgn="base" latinLnBrk="0" hangingPunct="1">
              <a:lnSpc>
                <a:spcPct val="100000"/>
              </a:lnSpc>
              <a:spcBef>
                <a:spcPct val="20000"/>
              </a:spcBef>
              <a:spcAft>
                <a:spcPts val="3000"/>
              </a:spcAft>
              <a:buClr>
                <a:srgbClr val="EBB700"/>
              </a:buClr>
              <a:buSzPct val="50000"/>
              <a:buFont typeface="Wingdings" panose="05000000000000000000" pitchFamily="2" charset="2"/>
              <a:buChar char="ü"/>
              <a:tabLst/>
              <a:defRPr/>
            </a:pPr>
            <a:endParaRPr kumimoji="0" lang="en-US" sz="2000" b="0" i="0" u="none" strike="noStrike" kern="0" cap="none" spc="0" normalizeH="0" baseline="0" noProof="0" dirty="0">
              <a:ln>
                <a:noFill/>
              </a:ln>
              <a:solidFill>
                <a:srgbClr val="000000"/>
              </a:solidFill>
              <a:effectLst/>
              <a:uLnTx/>
              <a:uFillTx/>
              <a:latin typeface="Arial" charset="0"/>
              <a:ea typeface="Arial" charset="0"/>
              <a:cs typeface="Arial" charset="0"/>
            </a:endParaRPr>
          </a:p>
        </p:txBody>
      </p:sp>
      <p:sp>
        <p:nvSpPr>
          <p:cNvPr id="11" name="Yellow Bar">
            <a:extLst>
              <a:ext uri="{FF2B5EF4-FFF2-40B4-BE49-F238E27FC236}">
                <a16:creationId xmlns:a16="http://schemas.microsoft.com/office/drawing/2014/main" id="{CE8C223D-D21B-BF28-FB98-E272801AB929}"/>
              </a:ext>
            </a:extLst>
          </p:cNvPr>
          <p:cNvSpPr/>
          <p:nvPr/>
        </p:nvSpPr>
        <p:spPr>
          <a:xfrm>
            <a:off x="4632959" y="654951"/>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Arial" charset="0"/>
                <a:cs typeface="Arial" charset="0"/>
              </a:rPr>
              <a:t> </a:t>
            </a:r>
          </a:p>
        </p:txBody>
      </p:sp>
      <p:sp>
        <p:nvSpPr>
          <p:cNvPr id="12" name="Headline">
            <a:extLst>
              <a:ext uri="{FF2B5EF4-FFF2-40B4-BE49-F238E27FC236}">
                <a16:creationId xmlns:a16="http://schemas.microsoft.com/office/drawing/2014/main" id="{70D25A03-A755-DA69-2BEE-841625C7E5FE}"/>
              </a:ext>
            </a:extLst>
          </p:cNvPr>
          <p:cNvSpPr txBox="1">
            <a:spLocks/>
          </p:cNvSpPr>
          <p:nvPr/>
        </p:nvSpPr>
        <p:spPr>
          <a:xfrm>
            <a:off x="1931527" y="91734"/>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0338D"/>
                </a:solidFill>
                <a:effectLst/>
                <a:uLnTx/>
                <a:uFillTx/>
                <a:latin typeface="Helvetica Neue" charset="0"/>
              </a:rPr>
              <a:t>PROMOTING YOUR GRANT</a:t>
            </a:r>
          </a:p>
        </p:txBody>
      </p:sp>
      <p:sp>
        <p:nvSpPr>
          <p:cNvPr id="2" name="Graphic 8">
            <a:extLst>
              <a:ext uri="{FF2B5EF4-FFF2-40B4-BE49-F238E27FC236}">
                <a16:creationId xmlns:a16="http://schemas.microsoft.com/office/drawing/2014/main" id="{FF28C9AF-B5B4-C83C-8395-EBB13B17FB66}"/>
              </a:ext>
            </a:extLst>
          </p:cNvPr>
          <p:cNvSpPr/>
          <p:nvPr/>
        </p:nvSpPr>
        <p:spPr>
          <a:xfrm>
            <a:off x="10740193" y="4343400"/>
            <a:ext cx="1451806" cy="2514600"/>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solidFill>
            <a:srgbClr val="0D2240"/>
          </a:solidFill>
          <a:ln w="291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73B"/>
              </a:solidFill>
              <a:effectLst/>
              <a:uLnTx/>
              <a:uFillTx/>
              <a:latin typeface="Arial" pitchFamily="34" charset="0"/>
              <a:ea typeface="ヒラギノ角ゴ Pro W3" pitchFamily="125" charset="-128"/>
              <a:cs typeface="+mn-cs"/>
            </a:endParaRPr>
          </a:p>
        </p:txBody>
      </p:sp>
      <p:sp>
        <p:nvSpPr>
          <p:cNvPr id="13" name="Page Number - Blue">
            <a:extLst>
              <a:ext uri="{FF2B5EF4-FFF2-40B4-BE49-F238E27FC236}">
                <a16:creationId xmlns:a16="http://schemas.microsoft.com/office/drawing/2014/main" id="{6CBF1DB3-2122-C567-B698-84708D10EBDD}"/>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28</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sp>
        <p:nvSpPr>
          <p:cNvPr id="3" name="TextBox 2">
            <a:extLst>
              <a:ext uri="{FF2B5EF4-FFF2-40B4-BE49-F238E27FC236}">
                <a16:creationId xmlns:a16="http://schemas.microsoft.com/office/drawing/2014/main" id="{09B97FDA-35C9-7E95-67E5-CFB8DAF27AC4}"/>
              </a:ext>
            </a:extLst>
          </p:cNvPr>
          <p:cNvSpPr txBox="1"/>
          <p:nvPr/>
        </p:nvSpPr>
        <p:spPr>
          <a:xfrm>
            <a:off x="685800" y="1447800"/>
            <a:ext cx="9906000" cy="3785652"/>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4000" b="0" i="0" u="none" strike="noStrike" kern="1200" cap="none" spc="0" normalizeH="0" baseline="0" noProof="0" dirty="0">
                <a:ln>
                  <a:noFill/>
                </a:ln>
                <a:solidFill>
                  <a:srgbClr val="33373B"/>
                </a:solidFill>
                <a:effectLst/>
                <a:uLnTx/>
                <a:uFillTx/>
                <a:latin typeface="Segoe UI Semibold"/>
                <a:ea typeface="+mn-ea"/>
                <a:cs typeface="+mn-cs"/>
              </a:rPr>
              <a:t>Promote grant through social media or press release</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4000" b="0" i="0" u="none" strike="noStrike" kern="1200" cap="none" spc="0" normalizeH="0" baseline="0" noProof="0" dirty="0">
                <a:ln>
                  <a:noFill/>
                </a:ln>
                <a:solidFill>
                  <a:srgbClr val="33373B"/>
                </a:solidFill>
                <a:effectLst/>
                <a:uLnTx/>
                <a:uFillTx/>
                <a:latin typeface="Segoe UI Semibold"/>
                <a:ea typeface="+mn-ea"/>
                <a:cs typeface="+mn-cs"/>
              </a:rPr>
              <a:t>Take good photos</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4000" b="0" i="0" u="none" strike="noStrike" kern="1200" cap="none" spc="0" normalizeH="0" baseline="0" noProof="0" dirty="0">
                <a:ln>
                  <a:noFill/>
                </a:ln>
                <a:solidFill>
                  <a:srgbClr val="33373B"/>
                </a:solidFill>
                <a:effectLst/>
                <a:uLnTx/>
                <a:uFillTx/>
                <a:latin typeface="Segoe UI Semibold"/>
                <a:ea typeface="+mn-ea"/>
                <a:cs typeface="+mn-cs"/>
              </a:rPr>
              <a:t>Testimonials from beneficiaries</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4000" b="0" i="0" u="none" strike="noStrike" kern="1200" cap="none" spc="0" normalizeH="0" baseline="0" noProof="0" dirty="0">
                <a:ln>
                  <a:noFill/>
                </a:ln>
                <a:solidFill>
                  <a:srgbClr val="33373B"/>
                </a:solidFill>
                <a:effectLst/>
                <a:uLnTx/>
                <a:uFillTx/>
                <a:latin typeface="Segoe UI Semibold"/>
                <a:ea typeface="+mn-ea"/>
                <a:cs typeface="+mn-cs"/>
              </a:rPr>
              <a:t>Evoke emotion</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4000" b="0" i="0" u="none" strike="noStrike" kern="1200" cap="none" spc="0" normalizeH="0" baseline="0" noProof="0" dirty="0">
                <a:ln>
                  <a:noFill/>
                </a:ln>
                <a:solidFill>
                  <a:srgbClr val="33373B"/>
                </a:solidFill>
                <a:effectLst/>
                <a:uLnTx/>
                <a:uFillTx/>
                <a:latin typeface="Segoe UI Semibold"/>
                <a:ea typeface="+mn-ea"/>
                <a:cs typeface="+mn-cs"/>
              </a:rPr>
              <a:t>Include a clear call to action</a:t>
            </a:r>
          </a:p>
        </p:txBody>
      </p:sp>
    </p:spTree>
    <p:extLst>
      <p:ext uri="{BB962C8B-B14F-4D97-AF65-F5344CB8AC3E}">
        <p14:creationId xmlns:p14="http://schemas.microsoft.com/office/powerpoint/2010/main" val="12158692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Background - Solid">
            <a:extLst>
              <a:ext uri="{FF2B5EF4-FFF2-40B4-BE49-F238E27FC236}">
                <a16:creationId xmlns:a16="http://schemas.microsoft.com/office/drawing/2014/main" id="{F99F03F7-71E6-ADD3-30A0-C0ACA0026C9E}"/>
              </a:ext>
            </a:extLst>
          </p:cNvPr>
          <p:cNvSpPr/>
          <p:nvPr/>
        </p:nvSpPr>
        <p:spPr>
          <a:xfrm>
            <a:off x="0" y="6410208"/>
            <a:ext cx="12192000" cy="457200"/>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10" name="Text Placeholder 8">
            <a:extLst>
              <a:ext uri="{FF2B5EF4-FFF2-40B4-BE49-F238E27FC236}">
                <a16:creationId xmlns:a16="http://schemas.microsoft.com/office/drawing/2014/main" id="{270FA5A7-644D-93C0-C7AE-16C8960C3577}"/>
              </a:ext>
            </a:extLst>
          </p:cNvPr>
          <p:cNvSpPr txBox="1">
            <a:spLocks/>
          </p:cNvSpPr>
          <p:nvPr/>
        </p:nvSpPr>
        <p:spPr>
          <a:xfrm>
            <a:off x="-474823" y="990600"/>
            <a:ext cx="11689839" cy="4485043"/>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687392" indent="0" algn="l" rtl="0" eaLnBrk="1" fontAlgn="base" hangingPunct="1">
              <a:spcBef>
                <a:spcPct val="20000"/>
              </a:spcBef>
              <a:spcAft>
                <a:spcPct val="0"/>
              </a:spcAft>
              <a:buFont typeface="Segoe UI" panose="020B0502040204020203" pitchFamily="34" charset="0"/>
              <a:buNone/>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257300" marR="0" lvl="1" indent="-342900" algn="l" defTabSz="914400" rtl="0" eaLnBrk="1" fontAlgn="base" latinLnBrk="0" hangingPunct="1">
              <a:lnSpc>
                <a:spcPct val="100000"/>
              </a:lnSpc>
              <a:spcBef>
                <a:spcPct val="20000"/>
              </a:spcBef>
              <a:spcAft>
                <a:spcPts val="3000"/>
              </a:spcAft>
              <a:buClr>
                <a:srgbClr val="EBB700"/>
              </a:buClr>
              <a:buSzPct val="50000"/>
              <a:buFont typeface="Wingdings" panose="05000000000000000000" pitchFamily="2" charset="2"/>
              <a:buChar char="ü"/>
              <a:tabLst/>
              <a:defRPr/>
            </a:pPr>
            <a:endParaRPr kumimoji="0" lang="en-US" sz="2000" b="0" i="0" u="none" strike="noStrike" kern="0" cap="none" spc="0" normalizeH="0" baseline="0" noProof="0" dirty="0">
              <a:ln>
                <a:noFill/>
              </a:ln>
              <a:solidFill>
                <a:srgbClr val="000000"/>
              </a:solidFill>
              <a:effectLst/>
              <a:uLnTx/>
              <a:uFillTx/>
              <a:latin typeface="Arial" charset="0"/>
              <a:ea typeface="Arial" charset="0"/>
              <a:cs typeface="Arial" charset="0"/>
            </a:endParaRPr>
          </a:p>
        </p:txBody>
      </p:sp>
      <p:sp>
        <p:nvSpPr>
          <p:cNvPr id="11" name="Yellow Bar">
            <a:extLst>
              <a:ext uri="{FF2B5EF4-FFF2-40B4-BE49-F238E27FC236}">
                <a16:creationId xmlns:a16="http://schemas.microsoft.com/office/drawing/2014/main" id="{CE8C223D-D21B-BF28-FB98-E272801AB929}"/>
              </a:ext>
            </a:extLst>
          </p:cNvPr>
          <p:cNvSpPr/>
          <p:nvPr/>
        </p:nvSpPr>
        <p:spPr>
          <a:xfrm>
            <a:off x="4632959" y="654951"/>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Arial" charset="0"/>
                <a:cs typeface="Arial" charset="0"/>
              </a:rPr>
              <a:t> </a:t>
            </a:r>
          </a:p>
        </p:txBody>
      </p:sp>
      <p:sp>
        <p:nvSpPr>
          <p:cNvPr id="12" name="Headline">
            <a:extLst>
              <a:ext uri="{FF2B5EF4-FFF2-40B4-BE49-F238E27FC236}">
                <a16:creationId xmlns:a16="http://schemas.microsoft.com/office/drawing/2014/main" id="{70D25A03-A755-DA69-2BEE-841625C7E5FE}"/>
              </a:ext>
            </a:extLst>
          </p:cNvPr>
          <p:cNvSpPr txBox="1">
            <a:spLocks/>
          </p:cNvSpPr>
          <p:nvPr/>
        </p:nvSpPr>
        <p:spPr>
          <a:xfrm>
            <a:off x="1931527" y="91734"/>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0338D"/>
                </a:solidFill>
                <a:effectLst/>
                <a:uLnTx/>
                <a:uFillTx/>
                <a:latin typeface="Helvetica Neue" charset="0"/>
              </a:rPr>
              <a:t>PHOTOS</a:t>
            </a:r>
          </a:p>
        </p:txBody>
      </p:sp>
      <p:sp>
        <p:nvSpPr>
          <p:cNvPr id="2" name="Graphic 8">
            <a:extLst>
              <a:ext uri="{FF2B5EF4-FFF2-40B4-BE49-F238E27FC236}">
                <a16:creationId xmlns:a16="http://schemas.microsoft.com/office/drawing/2014/main" id="{FF28C9AF-B5B4-C83C-8395-EBB13B17FB66}"/>
              </a:ext>
            </a:extLst>
          </p:cNvPr>
          <p:cNvSpPr/>
          <p:nvPr/>
        </p:nvSpPr>
        <p:spPr>
          <a:xfrm>
            <a:off x="10740193" y="4343400"/>
            <a:ext cx="1451806" cy="2514600"/>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solidFill>
            <a:srgbClr val="0D2240"/>
          </a:solidFill>
          <a:ln w="291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73B"/>
              </a:solidFill>
              <a:effectLst/>
              <a:uLnTx/>
              <a:uFillTx/>
              <a:latin typeface="Arial" pitchFamily="34" charset="0"/>
              <a:ea typeface="ヒラギノ角ゴ Pro W3" pitchFamily="125" charset="-128"/>
              <a:cs typeface="+mn-cs"/>
            </a:endParaRPr>
          </a:p>
        </p:txBody>
      </p:sp>
      <p:sp>
        <p:nvSpPr>
          <p:cNvPr id="13" name="Page Number - Blue">
            <a:extLst>
              <a:ext uri="{FF2B5EF4-FFF2-40B4-BE49-F238E27FC236}">
                <a16:creationId xmlns:a16="http://schemas.microsoft.com/office/drawing/2014/main" id="{6CBF1DB3-2122-C567-B698-84708D10EBDD}"/>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29</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pic>
        <p:nvPicPr>
          <p:cNvPr id="15" name="Picture 14">
            <a:extLst>
              <a:ext uri="{FF2B5EF4-FFF2-40B4-BE49-F238E27FC236}">
                <a16:creationId xmlns:a16="http://schemas.microsoft.com/office/drawing/2014/main" id="{051CF535-BF12-71F8-1B8B-7CBF306599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219200"/>
            <a:ext cx="5029200" cy="3771900"/>
          </a:xfrm>
          <a:prstGeom prst="rect">
            <a:avLst/>
          </a:prstGeom>
        </p:spPr>
      </p:pic>
      <p:pic>
        <p:nvPicPr>
          <p:cNvPr id="19" name="Picture 18">
            <a:extLst>
              <a:ext uri="{FF2B5EF4-FFF2-40B4-BE49-F238E27FC236}">
                <a16:creationId xmlns:a16="http://schemas.microsoft.com/office/drawing/2014/main" id="{3E0BDFDF-25F8-0DE2-DE41-403118E6FB96}"/>
              </a:ext>
            </a:extLst>
          </p:cNvPr>
          <p:cNvPicPr>
            <a:picLocks noChangeAspect="1"/>
          </p:cNvPicPr>
          <p:nvPr/>
        </p:nvPicPr>
        <p:blipFill>
          <a:blip r:embed="rId5"/>
          <a:stretch>
            <a:fillRect/>
          </a:stretch>
        </p:blipFill>
        <p:spPr>
          <a:xfrm>
            <a:off x="5382453" y="1219200"/>
            <a:ext cx="6944028" cy="3771900"/>
          </a:xfrm>
          <a:prstGeom prst="rect">
            <a:avLst/>
          </a:prstGeom>
        </p:spPr>
      </p:pic>
    </p:spTree>
    <p:extLst>
      <p:ext uri="{BB962C8B-B14F-4D97-AF65-F5344CB8AC3E}">
        <p14:creationId xmlns:p14="http://schemas.microsoft.com/office/powerpoint/2010/main" val="2795791112"/>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ckground - Solid">
            <a:extLst>
              <a:ext uri="{FF2B5EF4-FFF2-40B4-BE49-F238E27FC236}">
                <a16:creationId xmlns:a16="http://schemas.microsoft.com/office/drawing/2014/main" id="{97EA3D49-5CE2-AFF1-224F-D34E5DAA76B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alpha val="44000"/>
                </a:srgbClr>
              </a:solidFill>
              <a:effectLst/>
              <a:uLnTx/>
              <a:uFillTx/>
              <a:latin typeface="Century Gothic" panose="020F0302020204030204"/>
              <a:ea typeface="+mn-ea"/>
              <a:cs typeface="+mn-cs"/>
            </a:endParaRPr>
          </a:p>
        </p:txBody>
      </p:sp>
      <p:pic>
        <p:nvPicPr>
          <p:cNvPr id="9" name="Picture 8"/>
          <p:cNvPicPr>
            <a:picLocks noChangeAspect="1"/>
          </p:cNvPicPr>
          <p:nvPr/>
        </p:nvPicPr>
        <p:blipFill rotWithShape="1">
          <a:blip r:embed="rId3" cstate="screen">
            <a:alphaModFix amt="8000"/>
            <a:extLst>
              <a:ext uri="{28A0092B-C50C-407E-A947-70E740481C1C}">
                <a14:useLocalDpi xmlns:a14="http://schemas.microsoft.com/office/drawing/2010/main"/>
              </a:ext>
            </a:extLst>
          </a:blip>
          <a:srcRect/>
          <a:stretch/>
        </p:blipFill>
        <p:spPr>
          <a:xfrm>
            <a:off x="-17419" y="0"/>
            <a:ext cx="12209418" cy="6858000"/>
          </a:xfrm>
          <a:prstGeom prst="rect">
            <a:avLst/>
          </a:prstGeom>
          <a:gradFill>
            <a:gsLst>
              <a:gs pos="0">
                <a:srgbClr val="00338D"/>
              </a:gs>
              <a:gs pos="95000">
                <a:srgbClr val="7A2582"/>
              </a:gs>
            </a:gsLst>
            <a:lin ang="18000000" scaled="0"/>
          </a:gradFill>
        </p:spPr>
      </p:pic>
      <p:sp>
        <p:nvSpPr>
          <p:cNvPr id="6" name="Text Placeholder 18">
            <a:extLst>
              <a:ext uri="{FF2B5EF4-FFF2-40B4-BE49-F238E27FC236}">
                <a16:creationId xmlns:a16="http://schemas.microsoft.com/office/drawing/2014/main" id="{680D04ED-33D5-4441-A25A-B311DD9280C3}"/>
              </a:ext>
            </a:extLst>
          </p:cNvPr>
          <p:cNvSpPr txBox="1">
            <a:spLocks/>
          </p:cNvSpPr>
          <p:nvPr/>
        </p:nvSpPr>
        <p:spPr>
          <a:xfrm>
            <a:off x="-17418" y="4294499"/>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en-US" sz="5400" b="1" i="0" u="none" strike="noStrike" kern="0" cap="none" spc="0" normalizeH="0" baseline="0" noProof="0" dirty="0">
              <a:ln>
                <a:noFill/>
              </a:ln>
              <a:solidFill>
                <a:srgbClr val="FFFFFF"/>
              </a:solidFill>
              <a:effectLst/>
              <a:uLnTx/>
              <a:uFillTx/>
              <a:latin typeface="Arial" charset="0"/>
              <a:ea typeface="Arial" charset="0"/>
              <a:cs typeface="Arial" charset="0"/>
            </a:endParaRPr>
          </a:p>
        </p:txBody>
      </p:sp>
      <p:pic>
        <p:nvPicPr>
          <p:cNvPr id="2" name="Picture 1" descr="A person in a suit&#10;&#10;Description automatically generated with medium confidence">
            <a:extLst>
              <a:ext uri="{FF2B5EF4-FFF2-40B4-BE49-F238E27FC236}">
                <a16:creationId xmlns:a16="http://schemas.microsoft.com/office/drawing/2014/main" id="{FD1EE8F2-0DEB-AD5D-9BA9-70B0F3AFCF7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351" r="13610" b="41583"/>
          <a:stretch/>
        </p:blipFill>
        <p:spPr>
          <a:xfrm>
            <a:off x="2960686" y="2563151"/>
            <a:ext cx="2677079" cy="2564682"/>
          </a:xfrm>
          <a:prstGeom prst="rect">
            <a:avLst/>
          </a:prstGeom>
        </p:spPr>
      </p:pic>
      <p:pic>
        <p:nvPicPr>
          <p:cNvPr id="4" name="Picture 3" descr="A person smiling for the camera&#10;&#10;Description automatically generated with low confidence">
            <a:extLst>
              <a:ext uri="{FF2B5EF4-FFF2-40B4-BE49-F238E27FC236}">
                <a16:creationId xmlns:a16="http://schemas.microsoft.com/office/drawing/2014/main" id="{BA4A231B-9970-6A21-2304-DC92DD6376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600" y="2531673"/>
            <a:ext cx="2514820" cy="2563828"/>
          </a:xfrm>
          <a:prstGeom prst="rect">
            <a:avLst/>
          </a:prstGeom>
        </p:spPr>
      </p:pic>
      <p:sp>
        <p:nvSpPr>
          <p:cNvPr id="14" name="TextBox 13">
            <a:extLst>
              <a:ext uri="{FF2B5EF4-FFF2-40B4-BE49-F238E27FC236}">
                <a16:creationId xmlns:a16="http://schemas.microsoft.com/office/drawing/2014/main" id="{9CB97A75-1C88-56E5-FE2D-14BFE8B62DEE}"/>
              </a:ext>
            </a:extLst>
          </p:cNvPr>
          <p:cNvSpPr txBox="1"/>
          <p:nvPr/>
        </p:nvSpPr>
        <p:spPr>
          <a:xfrm>
            <a:off x="464087" y="5142866"/>
            <a:ext cx="212641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Century Gothic" panose="020F0302020204030204"/>
                <a:ea typeface="+mn-ea"/>
                <a:cs typeface="+mn-cs"/>
              </a:rPr>
              <a:t>KaSondra Byrd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Century Gothic" panose="020F0302020204030204"/>
                <a:ea typeface="+mn-ea"/>
                <a:cs typeface="+mn-cs"/>
              </a:rPr>
              <a:t>Division Manager</a:t>
            </a:r>
          </a:p>
        </p:txBody>
      </p:sp>
      <p:sp>
        <p:nvSpPr>
          <p:cNvPr id="15" name="TextBox 14">
            <a:extLst>
              <a:ext uri="{FF2B5EF4-FFF2-40B4-BE49-F238E27FC236}">
                <a16:creationId xmlns:a16="http://schemas.microsoft.com/office/drawing/2014/main" id="{18B20B2C-4B3D-AC29-4472-212284292A57}"/>
              </a:ext>
            </a:extLst>
          </p:cNvPr>
          <p:cNvSpPr txBox="1"/>
          <p:nvPr/>
        </p:nvSpPr>
        <p:spPr>
          <a:xfrm>
            <a:off x="2960685" y="5176840"/>
            <a:ext cx="267707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Century Gothic" panose="020F0302020204030204"/>
                <a:ea typeface="+mn-ea"/>
                <a:cs typeface="+mn-cs"/>
              </a:rPr>
              <a:t>Ben Futransky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Century Gothic" panose="020F0302020204030204"/>
                <a:ea typeface="+mn-ea"/>
                <a:cs typeface="+mn-cs"/>
              </a:rPr>
              <a:t>Department Manager</a:t>
            </a:r>
          </a:p>
        </p:txBody>
      </p:sp>
      <p:sp>
        <p:nvSpPr>
          <p:cNvPr id="16" name="TextBox 15">
            <a:extLst>
              <a:ext uri="{FF2B5EF4-FFF2-40B4-BE49-F238E27FC236}">
                <a16:creationId xmlns:a16="http://schemas.microsoft.com/office/drawing/2014/main" id="{72B422E8-57D6-7C53-DB40-7CEDB3447E9D}"/>
              </a:ext>
            </a:extLst>
          </p:cNvPr>
          <p:cNvSpPr txBox="1"/>
          <p:nvPr/>
        </p:nvSpPr>
        <p:spPr>
          <a:xfrm>
            <a:off x="5898738" y="5176840"/>
            <a:ext cx="267707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Century Gothic" panose="020F0302020204030204"/>
                <a:ea typeface="+mn-ea"/>
                <a:cs typeface="+mn-cs"/>
              </a:rPr>
              <a:t>Julie Boonprasarn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Century Gothic" panose="020F0302020204030204"/>
                <a:ea typeface="+mn-ea"/>
                <a:cs typeface="+mn-cs"/>
              </a:rPr>
              <a:t>Specialist</a:t>
            </a:r>
          </a:p>
        </p:txBody>
      </p:sp>
      <p:sp>
        <p:nvSpPr>
          <p:cNvPr id="17" name="TextBox 16">
            <a:extLst>
              <a:ext uri="{FF2B5EF4-FFF2-40B4-BE49-F238E27FC236}">
                <a16:creationId xmlns:a16="http://schemas.microsoft.com/office/drawing/2014/main" id="{949B86CE-0883-7B9D-B4DE-4F1BDB594EB8}"/>
              </a:ext>
            </a:extLst>
          </p:cNvPr>
          <p:cNvSpPr txBox="1"/>
          <p:nvPr/>
        </p:nvSpPr>
        <p:spPr>
          <a:xfrm>
            <a:off x="8379998" y="5176840"/>
            <a:ext cx="267707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Century Gothic" panose="020F0302020204030204"/>
                <a:ea typeface="+mn-ea"/>
                <a:cs typeface="+mn-cs"/>
              </a:rPr>
              <a:t>Elaine Sine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Century Gothic" panose="020F0302020204030204"/>
                <a:ea typeface="+mn-ea"/>
                <a:cs typeface="+mn-cs"/>
              </a:rPr>
              <a:t>Specialist</a:t>
            </a:r>
          </a:p>
        </p:txBody>
      </p:sp>
      <p:sp>
        <p:nvSpPr>
          <p:cNvPr id="18" name="Text Placeholder 1">
            <a:extLst>
              <a:ext uri="{FF2B5EF4-FFF2-40B4-BE49-F238E27FC236}">
                <a16:creationId xmlns:a16="http://schemas.microsoft.com/office/drawing/2014/main" id="{AD758921-864F-A9C1-019D-102CC3D95701}"/>
              </a:ext>
            </a:extLst>
          </p:cNvPr>
          <p:cNvSpPr txBox="1">
            <a:spLocks/>
          </p:cNvSpPr>
          <p:nvPr/>
        </p:nvSpPr>
        <p:spPr>
          <a:xfrm>
            <a:off x="507799" y="315406"/>
            <a:ext cx="8106287" cy="1151080"/>
          </a:xfrm>
          <a:prstGeom prst="rect">
            <a:avLst/>
          </a:prstGeom>
        </p:spPr>
        <p:txBody>
          <a:bodyPr anchor="b" anchorCtr="0"/>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ts val="7000"/>
              </a:lnSpc>
              <a:spcBef>
                <a:spcPts val="0"/>
              </a:spcBef>
              <a:spcAft>
                <a:spcPts val="0"/>
              </a:spcAft>
              <a:buClrTx/>
              <a:buSzTx/>
              <a:buFont typeface="Arial" pitchFamily="34" charset="0"/>
              <a:buNone/>
              <a:tabLst/>
              <a:defRPr/>
            </a:pPr>
            <a:r>
              <a:rPr kumimoji="0" lang="en-US" sz="5000" b="1" i="0" u="none" strike="noStrike" kern="0" cap="none" spc="0" normalizeH="0" baseline="0" noProof="0" dirty="0">
                <a:ln>
                  <a:noFill/>
                </a:ln>
                <a:solidFill>
                  <a:srgbClr val="FFFFFF"/>
                </a:solidFill>
                <a:effectLst/>
                <a:uLnTx/>
                <a:uFillTx/>
                <a:latin typeface="Arial" charset="0"/>
                <a:ea typeface="Arial" charset="0"/>
                <a:cs typeface="Arial" charset="0"/>
              </a:rPr>
              <a:t>Global Grants Team CAIV</a:t>
            </a:r>
          </a:p>
        </p:txBody>
      </p:sp>
      <p:sp>
        <p:nvSpPr>
          <p:cNvPr id="19" name="Yellow Bar">
            <a:extLst>
              <a:ext uri="{FF2B5EF4-FFF2-40B4-BE49-F238E27FC236}">
                <a16:creationId xmlns:a16="http://schemas.microsoft.com/office/drawing/2014/main" id="{FEEBB67F-BAAD-55DF-8C79-83407EC8C596}"/>
              </a:ext>
            </a:extLst>
          </p:cNvPr>
          <p:cNvSpPr/>
          <p:nvPr/>
        </p:nvSpPr>
        <p:spPr>
          <a:xfrm>
            <a:off x="662644" y="1534606"/>
            <a:ext cx="2359756"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Arial" charset="0"/>
                <a:cs typeface="Arial" charset="0"/>
              </a:rPr>
              <a:t> </a:t>
            </a:r>
          </a:p>
        </p:txBody>
      </p:sp>
      <p:pic>
        <p:nvPicPr>
          <p:cNvPr id="8" name="Picture 7" descr="A person wearing glasses&#10;&#10;Description automatically generated with low confidence">
            <a:extLst>
              <a:ext uri="{FF2B5EF4-FFF2-40B4-BE49-F238E27FC236}">
                <a16:creationId xmlns:a16="http://schemas.microsoft.com/office/drawing/2014/main" id="{DBE271E7-3D24-9BD9-0238-02F1010B85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79868" y="2572806"/>
            <a:ext cx="2514820" cy="2570060"/>
          </a:xfrm>
          <a:prstGeom prst="rect">
            <a:avLst/>
          </a:prstGeom>
        </p:spPr>
      </p:pic>
      <p:pic>
        <p:nvPicPr>
          <p:cNvPr id="10" name="Picture 9">
            <a:extLst>
              <a:ext uri="{FF2B5EF4-FFF2-40B4-BE49-F238E27FC236}">
                <a16:creationId xmlns:a16="http://schemas.microsoft.com/office/drawing/2014/main" id="{E3AE44CB-E1FC-8AE0-EB39-B8F2196CACB9}"/>
              </a:ext>
            </a:extLst>
          </p:cNvPr>
          <p:cNvPicPr>
            <a:picLocks noChangeAspect="1"/>
          </p:cNvPicPr>
          <p:nvPr/>
        </p:nvPicPr>
        <p:blipFill>
          <a:blip r:embed="rId7"/>
          <a:stretch>
            <a:fillRect/>
          </a:stretch>
        </p:blipFill>
        <p:spPr>
          <a:xfrm>
            <a:off x="8614087" y="2575702"/>
            <a:ext cx="2208903" cy="2601138"/>
          </a:xfrm>
          <a:prstGeom prst="rect">
            <a:avLst/>
          </a:prstGeom>
        </p:spPr>
      </p:pic>
    </p:spTree>
    <p:extLst>
      <p:ext uri="{BB962C8B-B14F-4D97-AF65-F5344CB8AC3E}">
        <p14:creationId xmlns:p14="http://schemas.microsoft.com/office/powerpoint/2010/main" val="3388350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xEl>
                                              <p:pRg st="0" end="0"/>
                                            </p:txEl>
                                          </p:spTgt>
                                        </p:tgtEl>
                                        <p:attrNameLst>
                                          <p:attrName>style.visibility</p:attrName>
                                        </p:attrNameLst>
                                      </p:cBhvr>
                                      <p:to>
                                        <p:strVal val="visible"/>
                                      </p:to>
                                    </p:set>
                                    <p:animEffect transition="in" filter="fade">
                                      <p:cBhvr>
                                        <p:cTn id="10" dur="2000"/>
                                        <p:tgtEl>
                                          <p:spTgt spid="18">
                                            <p:txEl>
                                              <p:pRg st="0" end="0"/>
                                            </p:txEl>
                                          </p:spTgt>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 grpId="0" build="p"/>
      <p:bldP spid="1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Background - Solid">
            <a:extLst>
              <a:ext uri="{FF2B5EF4-FFF2-40B4-BE49-F238E27FC236}">
                <a16:creationId xmlns:a16="http://schemas.microsoft.com/office/drawing/2014/main" id="{F99F03F7-71E6-ADD3-30A0-C0ACA0026C9E}"/>
              </a:ext>
            </a:extLst>
          </p:cNvPr>
          <p:cNvSpPr/>
          <p:nvPr/>
        </p:nvSpPr>
        <p:spPr>
          <a:xfrm>
            <a:off x="16329" y="6410133"/>
            <a:ext cx="12192000" cy="457200"/>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10" name="Text Placeholder 8">
            <a:extLst>
              <a:ext uri="{FF2B5EF4-FFF2-40B4-BE49-F238E27FC236}">
                <a16:creationId xmlns:a16="http://schemas.microsoft.com/office/drawing/2014/main" id="{270FA5A7-644D-93C0-C7AE-16C8960C3577}"/>
              </a:ext>
            </a:extLst>
          </p:cNvPr>
          <p:cNvSpPr txBox="1">
            <a:spLocks/>
          </p:cNvSpPr>
          <p:nvPr/>
        </p:nvSpPr>
        <p:spPr>
          <a:xfrm>
            <a:off x="-474823" y="990600"/>
            <a:ext cx="11689839" cy="4485043"/>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687392" indent="0" algn="l" rtl="0" eaLnBrk="1" fontAlgn="base" hangingPunct="1">
              <a:spcBef>
                <a:spcPct val="20000"/>
              </a:spcBef>
              <a:spcAft>
                <a:spcPct val="0"/>
              </a:spcAft>
              <a:buFont typeface="Segoe UI" panose="020B0502040204020203" pitchFamily="34" charset="0"/>
              <a:buNone/>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257300" marR="0" lvl="1" indent="-342900" algn="l" defTabSz="914400" rtl="0" eaLnBrk="1" fontAlgn="base" latinLnBrk="0" hangingPunct="1">
              <a:lnSpc>
                <a:spcPct val="100000"/>
              </a:lnSpc>
              <a:spcBef>
                <a:spcPct val="20000"/>
              </a:spcBef>
              <a:spcAft>
                <a:spcPts val="3000"/>
              </a:spcAft>
              <a:buClr>
                <a:srgbClr val="EBB700"/>
              </a:buClr>
              <a:buSzPct val="50000"/>
              <a:buFont typeface="Wingdings" panose="05000000000000000000" pitchFamily="2" charset="2"/>
              <a:buChar char="ü"/>
              <a:tabLst/>
              <a:defRPr/>
            </a:pPr>
            <a:endParaRPr kumimoji="0" lang="en-US" sz="2000" b="0" i="0" u="none" strike="noStrike" kern="0" cap="none" spc="0" normalizeH="0" baseline="0" noProof="0" dirty="0">
              <a:ln>
                <a:noFill/>
              </a:ln>
              <a:solidFill>
                <a:srgbClr val="000000"/>
              </a:solidFill>
              <a:effectLst/>
              <a:uLnTx/>
              <a:uFillTx/>
              <a:latin typeface="Arial" charset="0"/>
              <a:ea typeface="Arial" charset="0"/>
              <a:cs typeface="Arial" charset="0"/>
            </a:endParaRPr>
          </a:p>
        </p:txBody>
      </p:sp>
      <p:sp>
        <p:nvSpPr>
          <p:cNvPr id="11" name="Yellow Bar">
            <a:extLst>
              <a:ext uri="{FF2B5EF4-FFF2-40B4-BE49-F238E27FC236}">
                <a16:creationId xmlns:a16="http://schemas.microsoft.com/office/drawing/2014/main" id="{CE8C223D-D21B-BF28-FB98-E272801AB929}"/>
              </a:ext>
            </a:extLst>
          </p:cNvPr>
          <p:cNvSpPr/>
          <p:nvPr/>
        </p:nvSpPr>
        <p:spPr>
          <a:xfrm>
            <a:off x="4632959" y="654951"/>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Arial" charset="0"/>
                <a:cs typeface="Arial" charset="0"/>
              </a:rPr>
              <a:t> </a:t>
            </a:r>
          </a:p>
        </p:txBody>
      </p:sp>
      <p:sp>
        <p:nvSpPr>
          <p:cNvPr id="12" name="Headline">
            <a:extLst>
              <a:ext uri="{FF2B5EF4-FFF2-40B4-BE49-F238E27FC236}">
                <a16:creationId xmlns:a16="http://schemas.microsoft.com/office/drawing/2014/main" id="{70D25A03-A755-DA69-2BEE-841625C7E5FE}"/>
              </a:ext>
            </a:extLst>
          </p:cNvPr>
          <p:cNvSpPr txBox="1">
            <a:spLocks/>
          </p:cNvSpPr>
          <p:nvPr/>
        </p:nvSpPr>
        <p:spPr>
          <a:xfrm>
            <a:off x="1931527" y="91734"/>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0338D"/>
                </a:solidFill>
                <a:effectLst/>
                <a:uLnTx/>
                <a:uFillTx/>
                <a:latin typeface="Helvetica Neue" charset="0"/>
              </a:rPr>
              <a:t>PHOTOS</a:t>
            </a:r>
          </a:p>
        </p:txBody>
      </p:sp>
      <p:sp>
        <p:nvSpPr>
          <p:cNvPr id="2" name="Graphic 8">
            <a:extLst>
              <a:ext uri="{FF2B5EF4-FFF2-40B4-BE49-F238E27FC236}">
                <a16:creationId xmlns:a16="http://schemas.microsoft.com/office/drawing/2014/main" id="{FF28C9AF-B5B4-C83C-8395-EBB13B17FB66}"/>
              </a:ext>
            </a:extLst>
          </p:cNvPr>
          <p:cNvSpPr/>
          <p:nvPr/>
        </p:nvSpPr>
        <p:spPr>
          <a:xfrm>
            <a:off x="10740193" y="4343400"/>
            <a:ext cx="1451806" cy="2514600"/>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solidFill>
            <a:srgbClr val="0D2240"/>
          </a:solidFill>
          <a:ln w="291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73B"/>
              </a:solidFill>
              <a:effectLst/>
              <a:uLnTx/>
              <a:uFillTx/>
              <a:latin typeface="Arial" pitchFamily="34" charset="0"/>
              <a:ea typeface="ヒラギノ角ゴ Pro W3" pitchFamily="125" charset="-128"/>
              <a:cs typeface="+mn-cs"/>
            </a:endParaRPr>
          </a:p>
        </p:txBody>
      </p:sp>
      <p:sp>
        <p:nvSpPr>
          <p:cNvPr id="13" name="Page Number - Blue">
            <a:extLst>
              <a:ext uri="{FF2B5EF4-FFF2-40B4-BE49-F238E27FC236}">
                <a16:creationId xmlns:a16="http://schemas.microsoft.com/office/drawing/2014/main" id="{6CBF1DB3-2122-C567-B698-84708D10EBDD}"/>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30</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pic>
        <p:nvPicPr>
          <p:cNvPr id="4" name="Picture 3" descr="A group of people in safety vests&#10;&#10;Description automatically generated">
            <a:extLst>
              <a:ext uri="{FF2B5EF4-FFF2-40B4-BE49-F238E27FC236}">
                <a16:creationId xmlns:a16="http://schemas.microsoft.com/office/drawing/2014/main" id="{50A40292-5762-8667-04CC-5E02FFDD02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406" y="1676474"/>
            <a:ext cx="5255008" cy="3505049"/>
          </a:xfrm>
          <a:prstGeom prst="rect">
            <a:avLst/>
          </a:prstGeom>
        </p:spPr>
      </p:pic>
      <p:pic>
        <p:nvPicPr>
          <p:cNvPr id="6" name="Picture 5" descr="A group of people in reflective vests&#10;&#10;Description automatically generated">
            <a:extLst>
              <a:ext uri="{FF2B5EF4-FFF2-40B4-BE49-F238E27FC236}">
                <a16:creationId xmlns:a16="http://schemas.microsoft.com/office/drawing/2014/main" id="{FDAC34ED-F175-9F46-FFF7-3E0D920C60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95386" y="1676475"/>
            <a:ext cx="5255009" cy="3505050"/>
          </a:xfrm>
          <a:prstGeom prst="rect">
            <a:avLst/>
          </a:prstGeom>
        </p:spPr>
      </p:pic>
    </p:spTree>
    <p:extLst>
      <p:ext uri="{BB962C8B-B14F-4D97-AF65-F5344CB8AC3E}">
        <p14:creationId xmlns:p14="http://schemas.microsoft.com/office/powerpoint/2010/main" val="36246418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collage of images of people&#10;&#10;Description automatically generated">
            <a:extLst>
              <a:ext uri="{FF2B5EF4-FFF2-40B4-BE49-F238E27FC236}">
                <a16:creationId xmlns:a16="http://schemas.microsoft.com/office/drawing/2014/main" id="{B25525B8-D338-5FE8-1E38-991ABF4EE4A6}"/>
              </a:ext>
            </a:extLst>
          </p:cNvPr>
          <p:cNvPicPr>
            <a:picLocks noChangeAspect="1"/>
          </p:cNvPicPr>
          <p:nvPr/>
        </p:nvPicPr>
        <p:blipFill>
          <a:blip r:embed="rId3"/>
          <a:stretch>
            <a:fillRect/>
          </a:stretch>
        </p:blipFill>
        <p:spPr>
          <a:xfrm>
            <a:off x="-5576" y="2484"/>
            <a:ext cx="8170126" cy="6853033"/>
          </a:xfrm>
          <a:prstGeom prst="rect">
            <a:avLst/>
          </a:prstGeom>
        </p:spPr>
      </p:pic>
      <p:sp>
        <p:nvSpPr>
          <p:cNvPr id="5" name="Freeform 9">
            <a:extLst>
              <a:ext uri="{FF2B5EF4-FFF2-40B4-BE49-F238E27FC236}">
                <a16:creationId xmlns:a16="http://schemas.microsoft.com/office/drawing/2014/main" id="{809F6D85-D7CF-C52F-121F-3442B0E3D67F}"/>
              </a:ext>
            </a:extLst>
          </p:cNvPr>
          <p:cNvSpPr/>
          <p:nvPr/>
        </p:nvSpPr>
        <p:spPr>
          <a:xfrm>
            <a:off x="924760" y="736"/>
            <a:ext cx="11267240" cy="6856777"/>
          </a:xfrm>
          <a:custGeom>
            <a:avLst/>
            <a:gdLst>
              <a:gd name="connsiteX0" fmla="*/ 3959471 w 10602263"/>
              <a:gd name="connsiteY0" fmla="*/ 0 h 6858000"/>
              <a:gd name="connsiteX1" fmla="*/ 6858000 w 10602263"/>
              <a:gd name="connsiteY1" fmla="*/ 0 h 6858000"/>
              <a:gd name="connsiteX2" fmla="*/ 6858000 w 10602263"/>
              <a:gd name="connsiteY2" fmla="*/ 0 h 6858000"/>
              <a:gd name="connsiteX3" fmla="*/ 7703734 w 10602263"/>
              <a:gd name="connsiteY3" fmla="*/ 0 h 6858000"/>
              <a:gd name="connsiteX4" fmla="*/ 8396868 w 10602263"/>
              <a:gd name="connsiteY4" fmla="*/ 0 h 6858000"/>
              <a:gd name="connsiteX5" fmla="*/ 10602263 w 10602263"/>
              <a:gd name="connsiteY5" fmla="*/ 0 h 6858000"/>
              <a:gd name="connsiteX6" fmla="*/ 10602263 w 10602263"/>
              <a:gd name="connsiteY6" fmla="*/ 6858000 h 6858000"/>
              <a:gd name="connsiteX7" fmla="*/ 8396868 w 10602263"/>
              <a:gd name="connsiteY7" fmla="*/ 6858000 h 6858000"/>
              <a:gd name="connsiteX8" fmla="*/ 6858000 w 10602263"/>
              <a:gd name="connsiteY8" fmla="*/ 6858000 h 6858000"/>
              <a:gd name="connsiteX9" fmla="*/ 3744263 w 10602263"/>
              <a:gd name="connsiteY9" fmla="*/ 6858000 h 6858000"/>
              <a:gd name="connsiteX10" fmla="*/ 1538868 w 10602263"/>
              <a:gd name="connsiteY10" fmla="*/ 6858000 h 6858000"/>
              <a:gd name="connsiteX11" fmla="*/ 0 w 10602263"/>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02263" h="6858000">
                <a:moveTo>
                  <a:pt x="3959471" y="0"/>
                </a:moveTo>
                <a:lnTo>
                  <a:pt x="6858000" y="0"/>
                </a:lnTo>
                <a:lnTo>
                  <a:pt x="6858000" y="0"/>
                </a:lnTo>
                <a:lnTo>
                  <a:pt x="7703734" y="0"/>
                </a:lnTo>
                <a:lnTo>
                  <a:pt x="8396868" y="0"/>
                </a:lnTo>
                <a:lnTo>
                  <a:pt x="10602263" y="0"/>
                </a:lnTo>
                <a:lnTo>
                  <a:pt x="10602263" y="6858000"/>
                </a:lnTo>
                <a:lnTo>
                  <a:pt x="8396868" y="6858000"/>
                </a:lnTo>
                <a:lnTo>
                  <a:pt x="6858000" y="6858000"/>
                </a:lnTo>
                <a:lnTo>
                  <a:pt x="3744263" y="6858000"/>
                </a:lnTo>
                <a:lnTo>
                  <a:pt x="1538868" y="6858000"/>
                </a:lnTo>
                <a:lnTo>
                  <a:pt x="0" y="6858000"/>
                </a:lnTo>
                <a:close/>
              </a:path>
            </a:pathLst>
          </a:custGeom>
          <a:solidFill>
            <a:srgbClr val="0D2240"/>
          </a:solidFill>
          <a:ln w="7938" cap="flat">
            <a:noFill/>
            <a:prstDash val="solid"/>
            <a:miter/>
          </a:ln>
        </p:spPr>
        <p:txBody>
          <a:bodyPr rtlCol="0" anchor="ctr"/>
          <a:ls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55659"/>
              </a:solidFill>
              <a:effectLst/>
              <a:uLnTx/>
              <a:uFillTx/>
              <a:latin typeface="Arial" pitchFamily="34" charset="0"/>
              <a:ea typeface="ヒラギノ角ゴ Pro W3" pitchFamily="125" charset="-128"/>
              <a:cs typeface="+mn-cs"/>
            </a:endParaRPr>
          </a:p>
        </p:txBody>
      </p:sp>
      <p:sp>
        <p:nvSpPr>
          <p:cNvPr id="9" name="Graphic 35">
            <a:extLst>
              <a:ext uri="{FF2B5EF4-FFF2-40B4-BE49-F238E27FC236}">
                <a16:creationId xmlns:a16="http://schemas.microsoft.com/office/drawing/2014/main" id="{9358D69D-8FA6-2209-8E35-2098FA7DCC06}"/>
              </a:ext>
            </a:extLst>
          </p:cNvPr>
          <p:cNvSpPr/>
          <p:nvPr/>
        </p:nvSpPr>
        <p:spPr>
          <a:xfrm rot="10800000">
            <a:off x="-5444" y="2234"/>
            <a:ext cx="1830654" cy="2843841"/>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100000">
                <a:srgbClr val="00338D"/>
              </a:gs>
            </a:gsLst>
            <a:lin ang="19800000" scaled="0"/>
          </a:gradFill>
          <a:ln w="2910" cap="flat">
            <a:noFill/>
            <a:prstDash val="solid"/>
            <a:miter/>
          </a:ln>
        </p:spPr>
        <p:txBody>
          <a:bodyPr rtlCol="0" anchor="ctr"/>
          <a:ls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55659"/>
              </a:solidFill>
              <a:effectLst/>
              <a:uLnTx/>
              <a:uFillTx/>
              <a:latin typeface="Arial" pitchFamily="34" charset="0"/>
              <a:ea typeface="ヒラギノ角ゴ Pro W3" pitchFamily="125" charset="-128"/>
              <a:cs typeface="+mn-cs"/>
            </a:endParaRPr>
          </a:p>
        </p:txBody>
      </p:sp>
      <p:sp>
        <p:nvSpPr>
          <p:cNvPr id="12" name="Large #">
            <a:extLst>
              <a:ext uri="{FF2B5EF4-FFF2-40B4-BE49-F238E27FC236}">
                <a16:creationId xmlns:a16="http://schemas.microsoft.com/office/drawing/2014/main" id="{A66D78CA-ABB4-70BC-6BED-A0EEB790936C}"/>
              </a:ext>
            </a:extLst>
          </p:cNvPr>
          <p:cNvSpPr txBox="1"/>
          <p:nvPr/>
        </p:nvSpPr>
        <p:spPr>
          <a:xfrm>
            <a:off x="6293017" y="1823462"/>
            <a:ext cx="4096032" cy="1569660"/>
          </a:xfrm>
          <a:prstGeom prst="rect">
            <a:avLst/>
          </a:prstGeom>
          <a:noFill/>
        </p:spPr>
        <p:txBody>
          <a:bodyPr wrap="square" lIns="91440" tIns="45720" rIns="91440" bIns="45720" rtlCol="0" anchor="t">
            <a:spAutoFit/>
          </a:bodyPr>
          <a:ls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EFFFF"/>
                </a:solidFill>
                <a:effectLst/>
                <a:uLnTx/>
                <a:uFillTx/>
                <a:latin typeface="Helvetica Neue"/>
                <a:ea typeface="ヒラギノ角ゴ Pro W3"/>
                <a:cs typeface="Arial"/>
              </a:rPr>
              <a:t>Share Your Grant Story</a:t>
            </a:r>
            <a:endParaRPr kumimoji="0" lang="en-US" sz="4800" b="0" i="0" u="none" strike="noStrike" kern="1200" cap="none" spc="0" normalizeH="0" baseline="0" noProof="0" dirty="0">
              <a:ln>
                <a:noFill/>
              </a:ln>
              <a:solidFill>
                <a:srgbClr val="FEFFFF"/>
              </a:solidFill>
              <a:effectLst/>
              <a:uLnTx/>
              <a:uFillTx/>
              <a:latin typeface="Arial" pitchFamily="34" charset="0"/>
              <a:ea typeface="ヒラギノ角ゴ Pro W3" pitchFamily="125" charset="-128"/>
              <a:cs typeface="+mn-cs"/>
            </a:endParaRPr>
          </a:p>
        </p:txBody>
      </p:sp>
      <p:sp>
        <p:nvSpPr>
          <p:cNvPr id="14" name="Yellow Bar">
            <a:extLst>
              <a:ext uri="{FF2B5EF4-FFF2-40B4-BE49-F238E27FC236}">
                <a16:creationId xmlns:a16="http://schemas.microsoft.com/office/drawing/2014/main" id="{A3FA418B-5834-0F93-49B8-D5B9BA95ABCE}"/>
              </a:ext>
            </a:extLst>
          </p:cNvPr>
          <p:cNvSpPr/>
          <p:nvPr/>
        </p:nvSpPr>
        <p:spPr>
          <a:xfrm>
            <a:off x="6437442" y="3569756"/>
            <a:ext cx="1859647" cy="89633"/>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EFFFF"/>
                </a:solidFill>
                <a:effectLst/>
                <a:uLnTx/>
                <a:uFillTx/>
                <a:latin typeface="Arial" charset="0"/>
                <a:ea typeface="Arial" charset="0"/>
                <a:cs typeface="Arial" charset="0"/>
              </a:rPr>
              <a:t> </a:t>
            </a:r>
          </a:p>
        </p:txBody>
      </p:sp>
      <p:sp>
        <p:nvSpPr>
          <p:cNvPr id="15" name="Large #">
            <a:extLst>
              <a:ext uri="{FF2B5EF4-FFF2-40B4-BE49-F238E27FC236}">
                <a16:creationId xmlns:a16="http://schemas.microsoft.com/office/drawing/2014/main" id="{4926A1C8-978B-71BF-FC8E-CABBD6E8D55B}"/>
              </a:ext>
            </a:extLst>
          </p:cNvPr>
          <p:cNvSpPr txBox="1"/>
          <p:nvPr/>
        </p:nvSpPr>
        <p:spPr>
          <a:xfrm>
            <a:off x="5541380" y="4883205"/>
            <a:ext cx="4096032" cy="707886"/>
          </a:xfrm>
          <a:prstGeom prst="rect">
            <a:avLst/>
          </a:prstGeom>
          <a:noFill/>
        </p:spPr>
        <p:txBody>
          <a:bodyPr wrap="square" lIns="91440" tIns="45720" rIns="91440" bIns="45720" rtlCol="0" anchor="t">
            <a:spAutoFit/>
          </a:bodyPr>
          <a:ls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EFFFF"/>
              </a:solidFill>
              <a:effectLst/>
              <a:uLnTx/>
              <a:uFillTx/>
              <a:latin typeface="Helvetica Neue"/>
              <a:ea typeface="ヒラギノ角ゴ Pro W3" pitchFamily="125" charset="-128"/>
              <a:cs typeface="Arial"/>
            </a:endParaRPr>
          </a:p>
        </p:txBody>
      </p:sp>
      <p:sp>
        <p:nvSpPr>
          <p:cNvPr id="16" name="Large #">
            <a:extLst>
              <a:ext uri="{FF2B5EF4-FFF2-40B4-BE49-F238E27FC236}">
                <a16:creationId xmlns:a16="http://schemas.microsoft.com/office/drawing/2014/main" id="{D3FEAC7D-311E-A93A-51D2-3E3DCDEAF141}"/>
              </a:ext>
            </a:extLst>
          </p:cNvPr>
          <p:cNvSpPr txBox="1"/>
          <p:nvPr/>
        </p:nvSpPr>
        <p:spPr>
          <a:xfrm>
            <a:off x="4779381" y="5903741"/>
            <a:ext cx="4096032" cy="646331"/>
          </a:xfrm>
          <a:prstGeom prst="rect">
            <a:avLst/>
          </a:prstGeom>
          <a:noFill/>
        </p:spPr>
        <p:txBody>
          <a:bodyPr wrap="square" lIns="91440" tIns="45720" rIns="91440" bIns="45720" rtlCol="0" anchor="t">
            <a:spAutoFit/>
          </a:bodyPr>
          <a:ls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EFFFF"/>
                </a:solidFill>
                <a:effectLst/>
                <a:uLnTx/>
                <a:uFillTx/>
                <a:latin typeface="Helvetica Neue"/>
                <a:ea typeface="ヒラギノ角ゴ Pro W3"/>
                <a:cs typeface="Arial"/>
              </a:rPr>
              <a:t>lcifpride.org</a:t>
            </a:r>
            <a:endParaRPr kumimoji="0" lang="en-US" sz="3600" b="1" i="0" u="none" strike="noStrike" kern="1200" cap="none" spc="0" normalizeH="0" baseline="0" noProof="0" dirty="0">
              <a:ln>
                <a:noFill/>
              </a:ln>
              <a:solidFill>
                <a:srgbClr val="FEFFFF"/>
              </a:solidFill>
              <a:effectLst/>
              <a:uLnTx/>
              <a:uFillTx/>
              <a:latin typeface="Helvetica Neue"/>
              <a:ea typeface="ヒラギノ角ゴ Pro W3" pitchFamily="125" charset="-128"/>
              <a:cs typeface="Arial"/>
            </a:endParaRPr>
          </a:p>
        </p:txBody>
      </p:sp>
      <p:sp>
        <p:nvSpPr>
          <p:cNvPr id="18" name="TextBox 17">
            <a:extLst>
              <a:ext uri="{FF2B5EF4-FFF2-40B4-BE49-F238E27FC236}">
                <a16:creationId xmlns:a16="http://schemas.microsoft.com/office/drawing/2014/main" id="{6CB83F6F-DA65-EBB5-82E8-ADD767452587}"/>
              </a:ext>
            </a:extLst>
          </p:cNvPr>
          <p:cNvSpPr txBox="1"/>
          <p:nvPr/>
        </p:nvSpPr>
        <p:spPr>
          <a:xfrm>
            <a:off x="6399405" y="3889816"/>
            <a:ext cx="4610782" cy="120032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EFFFF"/>
                </a:solidFill>
                <a:effectLst/>
                <a:uLnTx/>
                <a:uFillTx/>
                <a:latin typeface="Helvetica Neue"/>
                <a:ea typeface="+mn-lt"/>
                <a:cs typeface="Arial"/>
              </a:rPr>
              <a:t>Tell your story from the front lines and share how you are changing lives through service. </a:t>
            </a:r>
            <a:endParaRPr kumimoji="0" lang="en-US" sz="2400" b="0" i="0" u="none" strike="noStrike" kern="1200" cap="none" spc="0" normalizeH="0" baseline="0" noProof="0" dirty="0">
              <a:ln>
                <a:noFill/>
              </a:ln>
              <a:solidFill>
                <a:srgbClr val="FEFFFF"/>
              </a:solidFill>
              <a:effectLst/>
              <a:uLnTx/>
              <a:uFillTx/>
              <a:latin typeface="Helvetica Neue"/>
              <a:ea typeface="+mn-ea"/>
              <a:cs typeface="Arial"/>
            </a:endParaRPr>
          </a:p>
        </p:txBody>
      </p:sp>
      <p:sp>
        <p:nvSpPr>
          <p:cNvPr id="20" name="Page Number - White">
            <a:extLst>
              <a:ext uri="{FF2B5EF4-FFF2-40B4-BE49-F238E27FC236}">
                <a16:creationId xmlns:a16="http://schemas.microsoft.com/office/drawing/2014/main" id="{DB39D95E-4079-91F7-8C53-75F84835E67A}"/>
              </a:ext>
            </a:extLst>
          </p:cNvPr>
          <p:cNvSpPr txBox="1">
            <a:spLocks noChangeArrowheads="1"/>
          </p:cNvSpPr>
          <p:nvPr/>
        </p:nvSpPr>
        <p:spPr bwMode="auto">
          <a:xfrm>
            <a:off x="11541728"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dirty="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31</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pic>
        <p:nvPicPr>
          <p:cNvPr id="2" name="Picture 3" descr="A yellow and blue sign with white text&#10;&#10;Description automatically generated">
            <a:extLst>
              <a:ext uri="{FF2B5EF4-FFF2-40B4-BE49-F238E27FC236}">
                <a16:creationId xmlns:a16="http://schemas.microsoft.com/office/drawing/2014/main" id="{8B3F961A-0DE0-A61C-DFCE-BD95D78956F7}"/>
              </a:ext>
            </a:extLst>
          </p:cNvPr>
          <p:cNvPicPr>
            <a:picLocks noChangeAspect="1"/>
          </p:cNvPicPr>
          <p:nvPr/>
        </p:nvPicPr>
        <p:blipFill>
          <a:blip r:embed="rId4"/>
          <a:stretch>
            <a:fillRect/>
          </a:stretch>
        </p:blipFill>
        <p:spPr>
          <a:xfrm>
            <a:off x="690880" y="404269"/>
            <a:ext cx="4368800" cy="3550102"/>
          </a:xfrm>
          <a:prstGeom prst="rect">
            <a:avLst/>
          </a:prstGeom>
        </p:spPr>
      </p:pic>
    </p:spTree>
    <p:extLst>
      <p:ext uri="{BB962C8B-B14F-4D97-AF65-F5344CB8AC3E}">
        <p14:creationId xmlns:p14="http://schemas.microsoft.com/office/powerpoint/2010/main" val="13506377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Background - Solid">
            <a:extLst>
              <a:ext uri="{FF2B5EF4-FFF2-40B4-BE49-F238E27FC236}">
                <a16:creationId xmlns:a16="http://schemas.microsoft.com/office/drawing/2014/main" id="{F99F03F7-71E6-ADD3-30A0-C0ACA0026C9E}"/>
              </a:ext>
            </a:extLst>
          </p:cNvPr>
          <p:cNvSpPr/>
          <p:nvPr/>
        </p:nvSpPr>
        <p:spPr>
          <a:xfrm>
            <a:off x="0" y="6410208"/>
            <a:ext cx="12192000" cy="457200"/>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10" name="Text Placeholder 8">
            <a:extLst>
              <a:ext uri="{FF2B5EF4-FFF2-40B4-BE49-F238E27FC236}">
                <a16:creationId xmlns:a16="http://schemas.microsoft.com/office/drawing/2014/main" id="{270FA5A7-644D-93C0-C7AE-16C8960C3577}"/>
              </a:ext>
            </a:extLst>
          </p:cNvPr>
          <p:cNvSpPr txBox="1">
            <a:spLocks/>
          </p:cNvSpPr>
          <p:nvPr/>
        </p:nvSpPr>
        <p:spPr>
          <a:xfrm>
            <a:off x="-381000" y="1361280"/>
            <a:ext cx="11689839" cy="4495800"/>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687392" indent="0" algn="l" rtl="0" eaLnBrk="1" fontAlgn="base" hangingPunct="1">
              <a:spcBef>
                <a:spcPct val="20000"/>
              </a:spcBef>
              <a:spcAft>
                <a:spcPct val="0"/>
              </a:spcAft>
              <a:buFont typeface="Segoe UI" panose="020B0502040204020203" pitchFamily="34" charset="0"/>
              <a:buNone/>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257300" marR="0" lvl="1" indent="-342900" algn="l" defTabSz="914400" rtl="0" eaLnBrk="1" fontAlgn="base" latinLnBrk="0" hangingPunct="1">
              <a:lnSpc>
                <a:spcPct val="100000"/>
              </a:lnSpc>
              <a:spcBef>
                <a:spcPct val="20000"/>
              </a:spcBef>
              <a:spcAft>
                <a:spcPts val="3000"/>
              </a:spcAft>
              <a:buClr>
                <a:srgbClr val="EBB700"/>
              </a:buClr>
              <a:buSzPct val="50000"/>
              <a:buFont typeface="Wingdings" panose="05000000000000000000" pitchFamily="2" charset="2"/>
              <a:buChar char="ü"/>
              <a:tabLst/>
              <a:defRPr/>
            </a:pPr>
            <a:r>
              <a:rPr kumimoji="0" lang="en-US" sz="3200" b="0" i="0" u="none" strike="noStrike" kern="0" cap="none" spc="0" normalizeH="0" baseline="0" noProof="0" dirty="0">
                <a:ln>
                  <a:noFill/>
                </a:ln>
                <a:solidFill>
                  <a:srgbClr val="000000"/>
                </a:solidFill>
                <a:effectLst/>
                <a:uLnTx/>
                <a:uFillTx/>
                <a:latin typeface="Arial" charset="0"/>
                <a:ea typeface="Arial" charset="0"/>
                <a:cs typeface="Arial" charset="0"/>
              </a:rPr>
              <a:t>Post about your grant on Facebook and tag LCIF</a:t>
            </a:r>
          </a:p>
          <a:p>
            <a:pPr marL="1257300" marR="0" lvl="1" indent="-342900" algn="l" defTabSz="914400" rtl="0" eaLnBrk="1" fontAlgn="base" latinLnBrk="0" hangingPunct="1">
              <a:lnSpc>
                <a:spcPct val="100000"/>
              </a:lnSpc>
              <a:spcBef>
                <a:spcPct val="20000"/>
              </a:spcBef>
              <a:spcAft>
                <a:spcPts val="3000"/>
              </a:spcAft>
              <a:buClr>
                <a:srgbClr val="EBB700"/>
              </a:buClr>
              <a:buSzPct val="50000"/>
              <a:buFont typeface="Wingdings" panose="05000000000000000000" pitchFamily="2" charset="2"/>
              <a:buChar char="ü"/>
              <a:tabLst/>
              <a:defRPr/>
            </a:pPr>
            <a:r>
              <a:rPr kumimoji="0" lang="en-US" sz="3200" b="0" i="0" u="none" strike="noStrike" kern="0" cap="none" spc="0" normalizeH="0" baseline="0" noProof="0" dirty="0">
                <a:ln>
                  <a:noFill/>
                </a:ln>
                <a:solidFill>
                  <a:srgbClr val="000000"/>
                </a:solidFill>
                <a:effectLst/>
                <a:uLnTx/>
                <a:uFillTx/>
                <a:latin typeface="Arial" charset="0"/>
                <a:ea typeface="Arial" charset="0"/>
                <a:cs typeface="Arial" charset="0"/>
              </a:rPr>
              <a:t>Share your grant story when you visit a club</a:t>
            </a:r>
          </a:p>
          <a:p>
            <a:pPr marL="1257300" marR="0" lvl="1" indent="-342900" algn="l" defTabSz="914400" rtl="0" eaLnBrk="1" fontAlgn="base" latinLnBrk="0" hangingPunct="1">
              <a:lnSpc>
                <a:spcPct val="100000"/>
              </a:lnSpc>
              <a:spcBef>
                <a:spcPct val="20000"/>
              </a:spcBef>
              <a:spcAft>
                <a:spcPts val="3000"/>
              </a:spcAft>
              <a:buClr>
                <a:srgbClr val="EBB700"/>
              </a:buClr>
              <a:buSzPct val="50000"/>
              <a:buFont typeface="Wingdings" panose="05000000000000000000" pitchFamily="2" charset="2"/>
              <a:buChar char="ü"/>
              <a:tabLst/>
              <a:defRPr/>
            </a:pPr>
            <a:r>
              <a:rPr kumimoji="0" lang="en-US" sz="3200" b="0" i="0" u="none" strike="noStrike" kern="0" cap="none" spc="0" normalizeH="0" baseline="0" noProof="0" dirty="0">
                <a:ln>
                  <a:noFill/>
                </a:ln>
                <a:solidFill>
                  <a:srgbClr val="000000"/>
                </a:solidFill>
                <a:effectLst/>
                <a:uLnTx/>
                <a:uFillTx/>
                <a:latin typeface="Arial" charset="0"/>
                <a:ea typeface="Arial" charset="0"/>
                <a:cs typeface="Arial" charset="0"/>
              </a:rPr>
              <a:t>Share your grant stories on the Stories of PRIDE website</a:t>
            </a:r>
          </a:p>
          <a:p>
            <a:pPr marL="1257300" marR="0" lvl="1" indent="-342900" algn="l" defTabSz="914400" rtl="0" eaLnBrk="1" fontAlgn="base" latinLnBrk="0" hangingPunct="1">
              <a:lnSpc>
                <a:spcPct val="100000"/>
              </a:lnSpc>
              <a:spcBef>
                <a:spcPct val="20000"/>
              </a:spcBef>
              <a:spcAft>
                <a:spcPts val="3000"/>
              </a:spcAft>
              <a:buClr>
                <a:srgbClr val="EBB700"/>
              </a:buClr>
              <a:buSzPct val="50000"/>
              <a:buFont typeface="Wingdings" panose="05000000000000000000" pitchFamily="2" charset="2"/>
              <a:buChar char="ü"/>
              <a:tabLst/>
              <a:defRPr/>
            </a:pPr>
            <a:endParaRPr kumimoji="0" lang="en-US" sz="2800" b="0" i="0" u="none" strike="noStrike" kern="0" cap="none" spc="0" normalizeH="0" baseline="0" noProof="0" dirty="0">
              <a:ln>
                <a:noFill/>
              </a:ln>
              <a:solidFill>
                <a:srgbClr val="000000"/>
              </a:solidFill>
              <a:effectLst/>
              <a:uLnTx/>
              <a:uFillTx/>
              <a:latin typeface="Arial" charset="0"/>
              <a:ea typeface="Arial" charset="0"/>
              <a:cs typeface="Arial" charset="0"/>
            </a:endParaRPr>
          </a:p>
          <a:p>
            <a:pPr marL="914400" marR="0" lvl="1" indent="0" algn="l" defTabSz="914400" rtl="0" eaLnBrk="1" fontAlgn="base" latinLnBrk="0" hangingPunct="1">
              <a:lnSpc>
                <a:spcPct val="100000"/>
              </a:lnSpc>
              <a:spcBef>
                <a:spcPct val="20000"/>
              </a:spcBef>
              <a:spcAft>
                <a:spcPts val="3000"/>
              </a:spcAft>
              <a:buClr>
                <a:srgbClr val="EBB700"/>
              </a:buClr>
              <a:buSzPct val="50000"/>
              <a:buFont typeface="Segoe UI" panose="020B0502040204020203" pitchFamily="34" charset="0"/>
              <a:buNone/>
              <a:tabLst/>
              <a:defRPr/>
            </a:pPr>
            <a:r>
              <a:rPr kumimoji="0" lang="en-US" sz="2800" b="1" i="0" u="none" strike="noStrike" kern="0" cap="none" spc="0" normalizeH="0" baseline="0" noProof="0" dirty="0">
                <a:ln>
                  <a:noFill/>
                </a:ln>
                <a:solidFill>
                  <a:srgbClr val="002F87"/>
                </a:solidFill>
                <a:effectLst/>
                <a:uLnTx/>
                <a:uFillTx/>
                <a:latin typeface="Arial" charset="0"/>
                <a:ea typeface="Arial" charset="0"/>
                <a:cs typeface="Arial" charset="0"/>
              </a:rPr>
              <a:t>TIP: </a:t>
            </a:r>
            <a:r>
              <a:rPr kumimoji="0" lang="en-US" sz="2800" b="0" i="0" u="none" strike="noStrike" kern="0" cap="none" spc="0" normalizeH="0" baseline="0" noProof="0" dirty="0">
                <a:ln>
                  <a:noFill/>
                </a:ln>
                <a:solidFill>
                  <a:srgbClr val="000000"/>
                </a:solidFill>
                <a:effectLst/>
                <a:uLnTx/>
                <a:uFillTx/>
                <a:latin typeface="Arial" charset="0"/>
                <a:ea typeface="Arial" charset="0"/>
                <a:cs typeface="Arial" charset="0"/>
              </a:rPr>
              <a:t>If your district has not received a LCIF grant recently, how can you provide resources and encourage your district to apply?</a:t>
            </a:r>
          </a:p>
        </p:txBody>
      </p:sp>
      <p:sp>
        <p:nvSpPr>
          <p:cNvPr id="11" name="Yellow Bar">
            <a:extLst>
              <a:ext uri="{FF2B5EF4-FFF2-40B4-BE49-F238E27FC236}">
                <a16:creationId xmlns:a16="http://schemas.microsoft.com/office/drawing/2014/main" id="{CE8C223D-D21B-BF28-FB98-E272801AB929}"/>
              </a:ext>
            </a:extLst>
          </p:cNvPr>
          <p:cNvSpPr/>
          <p:nvPr/>
        </p:nvSpPr>
        <p:spPr>
          <a:xfrm>
            <a:off x="4632959" y="654951"/>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Arial" charset="0"/>
                <a:cs typeface="Arial" charset="0"/>
              </a:rPr>
              <a:t> </a:t>
            </a:r>
          </a:p>
        </p:txBody>
      </p:sp>
      <p:sp>
        <p:nvSpPr>
          <p:cNvPr id="12" name="Headline">
            <a:extLst>
              <a:ext uri="{FF2B5EF4-FFF2-40B4-BE49-F238E27FC236}">
                <a16:creationId xmlns:a16="http://schemas.microsoft.com/office/drawing/2014/main" id="{70D25A03-A755-DA69-2BEE-841625C7E5FE}"/>
              </a:ext>
            </a:extLst>
          </p:cNvPr>
          <p:cNvSpPr txBox="1">
            <a:spLocks/>
          </p:cNvSpPr>
          <p:nvPr/>
        </p:nvSpPr>
        <p:spPr>
          <a:xfrm>
            <a:off x="1931527" y="91734"/>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0338D"/>
                </a:solidFill>
                <a:effectLst/>
                <a:uLnTx/>
                <a:uFillTx/>
                <a:latin typeface="Helvetica Neue" charset="0"/>
              </a:rPr>
              <a:t>CALL TO ACTION</a:t>
            </a:r>
          </a:p>
        </p:txBody>
      </p:sp>
      <p:sp>
        <p:nvSpPr>
          <p:cNvPr id="2" name="Graphic 8">
            <a:extLst>
              <a:ext uri="{FF2B5EF4-FFF2-40B4-BE49-F238E27FC236}">
                <a16:creationId xmlns:a16="http://schemas.microsoft.com/office/drawing/2014/main" id="{FF28C9AF-B5B4-C83C-8395-EBB13B17FB66}"/>
              </a:ext>
            </a:extLst>
          </p:cNvPr>
          <p:cNvSpPr/>
          <p:nvPr/>
        </p:nvSpPr>
        <p:spPr>
          <a:xfrm>
            <a:off x="10740193" y="4343400"/>
            <a:ext cx="1451806" cy="2514600"/>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solidFill>
            <a:srgbClr val="0D2240"/>
          </a:solidFill>
          <a:ln w="291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73B"/>
              </a:solidFill>
              <a:effectLst/>
              <a:uLnTx/>
              <a:uFillTx/>
              <a:latin typeface="Arial" pitchFamily="34" charset="0"/>
              <a:ea typeface="ヒラギノ角ゴ Pro W3" pitchFamily="125" charset="-128"/>
              <a:cs typeface="+mn-cs"/>
            </a:endParaRPr>
          </a:p>
        </p:txBody>
      </p:sp>
      <p:sp>
        <p:nvSpPr>
          <p:cNvPr id="13" name="Page Number - Blue">
            <a:extLst>
              <a:ext uri="{FF2B5EF4-FFF2-40B4-BE49-F238E27FC236}">
                <a16:creationId xmlns:a16="http://schemas.microsoft.com/office/drawing/2014/main" id="{6CBF1DB3-2122-C567-B698-84708D10EBDD}"/>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32</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spTree>
    <p:extLst>
      <p:ext uri="{BB962C8B-B14F-4D97-AF65-F5344CB8AC3E}">
        <p14:creationId xmlns:p14="http://schemas.microsoft.com/office/powerpoint/2010/main" val="18695116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ckground - Overlay">
            <a:extLst>
              <a:ext uri="{FF2B5EF4-FFF2-40B4-BE49-F238E27FC236}">
                <a16:creationId xmlns:a16="http://schemas.microsoft.com/office/drawing/2014/main" id="{556C90B0-9C7D-8D4F-866C-362FA58528D1}"/>
              </a:ext>
            </a:extLst>
          </p:cNvPr>
          <p:cNvSpPr/>
          <p:nvPr/>
        </p:nvSpPr>
        <p:spPr>
          <a:xfrm>
            <a:off x="-2" y="0"/>
            <a:ext cx="12192002" cy="6858000"/>
          </a:xfrm>
          <a:prstGeom prst="rect">
            <a:avLst/>
          </a:pr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3123" tIns="31562" rIns="63123" bIns="31562"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white">
                  <a:alpha val="44000"/>
                </a:prstClr>
              </a:solidFill>
              <a:effectLst/>
              <a:uLnTx/>
              <a:uFillTx/>
              <a:latin typeface="Century Gothic" panose="020F0302020204030204"/>
              <a:ea typeface="+mn-ea"/>
              <a:cs typeface="+mn-cs"/>
            </a:endParaRPr>
          </a:p>
        </p:txBody>
      </p:sp>
      <p:sp>
        <p:nvSpPr>
          <p:cNvPr id="6" name="Freeform 5"/>
          <p:cNvSpPr/>
          <p:nvPr/>
        </p:nvSpPr>
        <p:spPr>
          <a:xfrm>
            <a:off x="50800" y="25400"/>
            <a:ext cx="1270000" cy="1215617"/>
          </a:xfrm>
          <a:custGeom>
            <a:avLst/>
            <a:gdLst/>
            <a:ahLst/>
            <a:cxnLst/>
            <a:rect l="l" t="t" r="r" b="b"/>
            <a:pathLst>
              <a:path w="2660432" h="2546509">
                <a:moveTo>
                  <a:pt x="0" y="0"/>
                </a:moveTo>
                <a:lnTo>
                  <a:pt x="2660432" y="0"/>
                </a:lnTo>
                <a:lnTo>
                  <a:pt x="2660432" y="2546509"/>
                </a:lnTo>
                <a:lnTo>
                  <a:pt x="0" y="2546509"/>
                </a:lnTo>
                <a:lnTo>
                  <a:pt x="0" y="0"/>
                </a:lnTo>
                <a:close/>
              </a:path>
            </a:pathLst>
          </a:custGeom>
          <a:blipFill>
            <a:blip r:embed="rId3"/>
            <a:stretch>
              <a:fillRect l="-3092" t="-5219" r="-2854" b="-546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338D"/>
              </a:solidFill>
              <a:effectLst/>
              <a:uLnTx/>
              <a:uFillTx/>
              <a:latin typeface="Century Gothic" panose="020F0302020204030204"/>
              <a:ea typeface="+mn-ea"/>
              <a:cs typeface="+mn-cs"/>
            </a:endParaRPr>
          </a:p>
        </p:txBody>
      </p:sp>
      <p:sp>
        <p:nvSpPr>
          <p:cNvPr id="10" name="Freeform 4"/>
          <p:cNvSpPr/>
          <p:nvPr/>
        </p:nvSpPr>
        <p:spPr>
          <a:xfrm>
            <a:off x="11059874" y="25400"/>
            <a:ext cx="979726" cy="1423608"/>
          </a:xfrm>
          <a:custGeom>
            <a:avLst/>
            <a:gdLst/>
            <a:ahLst/>
            <a:cxnLst/>
            <a:rect l="l" t="t" r="r" b="b"/>
            <a:pathLst>
              <a:path w="1726522" h="2546509">
                <a:moveTo>
                  <a:pt x="0" y="0"/>
                </a:moveTo>
                <a:lnTo>
                  <a:pt x="1726522" y="0"/>
                </a:lnTo>
                <a:lnTo>
                  <a:pt x="1726522" y="2546509"/>
                </a:lnTo>
                <a:lnTo>
                  <a:pt x="0" y="2546509"/>
                </a:lnTo>
                <a:lnTo>
                  <a:pt x="0" y="0"/>
                </a:lnTo>
                <a:close/>
              </a:path>
            </a:pathLst>
          </a:custGeom>
          <a:blipFill>
            <a:blip r:embed="rId4"/>
            <a:srcRect/>
            <a:stretch>
              <a:fillRect t="-1506" b="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338D"/>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103A2DB8-10BF-AF6C-8909-211FB7872AC9}"/>
              </a:ext>
            </a:extLst>
          </p:cNvPr>
          <p:cNvSpPr txBox="1">
            <a:spLocks/>
          </p:cNvSpPr>
          <p:nvPr/>
        </p:nvSpPr>
        <p:spPr>
          <a:xfrm>
            <a:off x="-673443" y="4790227"/>
            <a:ext cx="7772400" cy="681783"/>
          </a:xfrm>
          <a:prstGeom prst="rect">
            <a:avLst/>
          </a:prstGeom>
        </p:spPr>
        <p:txBody>
          <a:bodyPr vert="horz" lIns="81527" tIns="40763" rIns="81527" bIns="40763" rtlCol="0" anchor="t">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marL="0" marR="0" lvl="0" indent="0" algn="ctr" defTabSz="407690" rtl="0" eaLnBrk="1" fontAlgn="auto" latinLnBrk="0" hangingPunct="1">
              <a:lnSpc>
                <a:spcPct val="80000"/>
              </a:lnSpc>
              <a:spcBef>
                <a:spcPct val="0"/>
              </a:spcBef>
              <a:spcAft>
                <a:spcPts val="60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Helvetica Neue" charset="0"/>
                <a:ea typeface="Helvetica Neue" charset="0"/>
                <a:cs typeface="Helvetica Neue" charset="0"/>
              </a:rPr>
              <a:t>Thank You</a:t>
            </a:r>
          </a:p>
        </p:txBody>
      </p:sp>
      <p:pic>
        <p:nvPicPr>
          <p:cNvPr id="3" name="Picture 2">
            <a:extLst>
              <a:ext uri="{FF2B5EF4-FFF2-40B4-BE49-F238E27FC236}">
                <a16:creationId xmlns:a16="http://schemas.microsoft.com/office/drawing/2014/main" id="{C3830ED2-5422-1A2B-A23A-CA3F9868E03D}"/>
              </a:ext>
            </a:extLst>
          </p:cNvPr>
          <p:cNvPicPr>
            <a:picLocks noChangeAspect="1"/>
          </p:cNvPicPr>
          <p:nvPr/>
        </p:nvPicPr>
        <p:blipFill>
          <a:blip r:embed="rId5"/>
          <a:stretch>
            <a:fillRect/>
          </a:stretch>
        </p:blipFill>
        <p:spPr>
          <a:xfrm>
            <a:off x="1456845" y="1357421"/>
            <a:ext cx="3661502" cy="2796580"/>
          </a:xfrm>
          <a:prstGeom prst="rect">
            <a:avLst/>
          </a:prstGeom>
        </p:spPr>
      </p:pic>
      <p:sp>
        <p:nvSpPr>
          <p:cNvPr id="4" name="Rectangle 3">
            <a:extLst>
              <a:ext uri="{FF2B5EF4-FFF2-40B4-BE49-F238E27FC236}">
                <a16:creationId xmlns:a16="http://schemas.microsoft.com/office/drawing/2014/main" id="{7B4D7351-4330-F4AD-492E-52F0468612DB}"/>
              </a:ext>
            </a:extLst>
          </p:cNvPr>
          <p:cNvSpPr/>
          <p:nvPr/>
        </p:nvSpPr>
        <p:spPr>
          <a:xfrm>
            <a:off x="2562669" y="4505425"/>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7" name="Headline">
            <a:extLst>
              <a:ext uri="{FF2B5EF4-FFF2-40B4-BE49-F238E27FC236}">
                <a16:creationId xmlns:a16="http://schemas.microsoft.com/office/drawing/2014/main" id="{57E9B35C-973F-3690-2EE6-53B8FF6E1183}"/>
              </a:ext>
            </a:extLst>
          </p:cNvPr>
          <p:cNvSpPr txBox="1">
            <a:spLocks/>
          </p:cNvSpPr>
          <p:nvPr/>
        </p:nvSpPr>
        <p:spPr>
          <a:xfrm>
            <a:off x="6542772" y="4663669"/>
            <a:ext cx="4636195" cy="810668"/>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F0C300"/>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3000" b="1"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rPr>
              <a:t>Best Practices Guide for LCIF Grants </a:t>
            </a:r>
          </a:p>
        </p:txBody>
      </p:sp>
      <p:pic>
        <p:nvPicPr>
          <p:cNvPr id="8" name="Picture 7" descr="A qr code on a white background&#10;&#10;Description automatically generated">
            <a:extLst>
              <a:ext uri="{FF2B5EF4-FFF2-40B4-BE49-F238E27FC236}">
                <a16:creationId xmlns:a16="http://schemas.microsoft.com/office/drawing/2014/main" id="{7F4926F2-D7E5-5672-0A63-612C73A92D70}"/>
              </a:ext>
            </a:extLst>
          </p:cNvPr>
          <p:cNvPicPr>
            <a:picLocks noChangeAspect="1"/>
          </p:cNvPicPr>
          <p:nvPr/>
        </p:nvPicPr>
        <p:blipFill rotWithShape="1">
          <a:blip r:embed="rId6">
            <a:extLst>
              <a:ext uri="{28A0092B-C50C-407E-A947-70E740481C1C}">
                <a14:useLocalDpi xmlns:a14="http://schemas.microsoft.com/office/drawing/2010/main" val="0"/>
              </a:ext>
            </a:extLst>
          </a:blip>
          <a:srcRect l="5726" t="6417"/>
          <a:stretch/>
        </p:blipFill>
        <p:spPr>
          <a:xfrm>
            <a:off x="7394513" y="1357421"/>
            <a:ext cx="2932714" cy="2972915"/>
          </a:xfrm>
          <a:prstGeom prst="rect">
            <a:avLst/>
          </a:prstGeom>
        </p:spPr>
      </p:pic>
    </p:spTree>
    <p:extLst>
      <p:ext uri="{BB962C8B-B14F-4D97-AF65-F5344CB8AC3E}">
        <p14:creationId xmlns:p14="http://schemas.microsoft.com/office/powerpoint/2010/main" val="512102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ckground - Solid">
            <a:extLst>
              <a:ext uri="{FF2B5EF4-FFF2-40B4-BE49-F238E27FC236}">
                <a16:creationId xmlns:a16="http://schemas.microsoft.com/office/drawing/2014/main" id="{97EA3D49-5CE2-AFF1-224F-D34E5DAA76B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alpha val="44000"/>
                </a:srgbClr>
              </a:solidFill>
              <a:effectLst/>
              <a:uLnTx/>
              <a:uFillTx/>
              <a:latin typeface="Century Gothic" panose="020F0302020204030204"/>
              <a:ea typeface="+mn-ea"/>
              <a:cs typeface="+mn-cs"/>
            </a:endParaRPr>
          </a:p>
        </p:txBody>
      </p:sp>
      <p:pic>
        <p:nvPicPr>
          <p:cNvPr id="9" name="Picture 8"/>
          <p:cNvPicPr>
            <a:picLocks noChangeAspect="1"/>
          </p:cNvPicPr>
          <p:nvPr/>
        </p:nvPicPr>
        <p:blipFill rotWithShape="1">
          <a:blip r:embed="rId3" cstate="screen">
            <a:alphaModFix amt="8000"/>
            <a:extLst>
              <a:ext uri="{28A0092B-C50C-407E-A947-70E740481C1C}">
                <a14:useLocalDpi xmlns:a14="http://schemas.microsoft.com/office/drawing/2010/main"/>
              </a:ext>
            </a:extLst>
          </a:blip>
          <a:srcRect/>
          <a:stretch/>
        </p:blipFill>
        <p:spPr>
          <a:xfrm>
            <a:off x="-17418" y="0"/>
            <a:ext cx="12209418" cy="6858000"/>
          </a:xfrm>
          <a:prstGeom prst="rect">
            <a:avLst/>
          </a:prstGeom>
          <a:gradFill>
            <a:gsLst>
              <a:gs pos="0">
                <a:srgbClr val="00338D"/>
              </a:gs>
              <a:gs pos="95000">
                <a:srgbClr val="7A2582"/>
              </a:gs>
            </a:gsLst>
            <a:lin ang="18000000" scaled="0"/>
          </a:gradFill>
        </p:spPr>
      </p:pic>
      <p:sp>
        <p:nvSpPr>
          <p:cNvPr id="6" name="Text Placeholder 18">
            <a:extLst>
              <a:ext uri="{FF2B5EF4-FFF2-40B4-BE49-F238E27FC236}">
                <a16:creationId xmlns:a16="http://schemas.microsoft.com/office/drawing/2014/main" id="{680D04ED-33D5-4441-A25A-B311DD9280C3}"/>
              </a:ext>
            </a:extLst>
          </p:cNvPr>
          <p:cNvSpPr txBox="1">
            <a:spLocks/>
          </p:cNvSpPr>
          <p:nvPr/>
        </p:nvSpPr>
        <p:spPr>
          <a:xfrm>
            <a:off x="-17418" y="4294499"/>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en-US" sz="5400" b="1" i="0" u="none" strike="noStrike" kern="0" cap="none" spc="0" normalizeH="0" baseline="0" noProof="0" dirty="0">
              <a:ln>
                <a:noFill/>
              </a:ln>
              <a:solidFill>
                <a:srgbClr val="FFFFFF"/>
              </a:solidFill>
              <a:effectLst/>
              <a:uLnTx/>
              <a:uFillTx/>
              <a:latin typeface="Arial" charset="0"/>
              <a:ea typeface="Arial" charset="0"/>
              <a:cs typeface="Arial" charset="0"/>
            </a:endParaRPr>
          </a:p>
        </p:txBody>
      </p:sp>
      <p:sp>
        <p:nvSpPr>
          <p:cNvPr id="18" name="Text Placeholder 1">
            <a:extLst>
              <a:ext uri="{FF2B5EF4-FFF2-40B4-BE49-F238E27FC236}">
                <a16:creationId xmlns:a16="http://schemas.microsoft.com/office/drawing/2014/main" id="{AD758921-864F-A9C1-019D-102CC3D95701}"/>
              </a:ext>
            </a:extLst>
          </p:cNvPr>
          <p:cNvSpPr txBox="1">
            <a:spLocks/>
          </p:cNvSpPr>
          <p:nvPr/>
        </p:nvSpPr>
        <p:spPr>
          <a:xfrm>
            <a:off x="507799" y="315406"/>
            <a:ext cx="7899123" cy="1151080"/>
          </a:xfrm>
          <a:prstGeom prst="rect">
            <a:avLst/>
          </a:prstGeom>
        </p:spPr>
        <p:txBody>
          <a:bodyPr anchor="b" anchorCtr="0"/>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ts val="7000"/>
              </a:lnSpc>
              <a:spcBef>
                <a:spcPts val="0"/>
              </a:spcBef>
              <a:spcAft>
                <a:spcPts val="0"/>
              </a:spcAft>
              <a:buClrTx/>
              <a:buSzTx/>
              <a:buFont typeface="Arial" pitchFamily="34" charset="0"/>
              <a:buNone/>
              <a:tabLst/>
              <a:defRPr/>
            </a:pPr>
            <a:r>
              <a:rPr kumimoji="0" lang="en-US" sz="5000" b="1" i="0" u="none" strike="noStrike" kern="0" cap="none" spc="0" normalizeH="0" baseline="0" noProof="0" dirty="0">
                <a:ln>
                  <a:noFill/>
                </a:ln>
                <a:solidFill>
                  <a:srgbClr val="FFFFFF"/>
                </a:solidFill>
                <a:effectLst/>
                <a:uLnTx/>
                <a:uFillTx/>
                <a:latin typeface="Arial" charset="0"/>
                <a:ea typeface="Arial" charset="0"/>
                <a:cs typeface="Arial" charset="0"/>
              </a:rPr>
              <a:t>Primary Responsibilities</a:t>
            </a:r>
          </a:p>
        </p:txBody>
      </p:sp>
      <p:sp>
        <p:nvSpPr>
          <p:cNvPr id="19" name="Yellow Bar">
            <a:extLst>
              <a:ext uri="{FF2B5EF4-FFF2-40B4-BE49-F238E27FC236}">
                <a16:creationId xmlns:a16="http://schemas.microsoft.com/office/drawing/2014/main" id="{FEEBB67F-BAAD-55DF-8C79-83407EC8C596}"/>
              </a:ext>
            </a:extLst>
          </p:cNvPr>
          <p:cNvSpPr/>
          <p:nvPr/>
        </p:nvSpPr>
        <p:spPr>
          <a:xfrm>
            <a:off x="662644" y="1534606"/>
            <a:ext cx="2359756"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Arial" charset="0"/>
                <a:cs typeface="Arial" charset="0"/>
              </a:rPr>
              <a:t> </a:t>
            </a:r>
          </a:p>
        </p:txBody>
      </p:sp>
      <p:graphicFrame>
        <p:nvGraphicFramePr>
          <p:cNvPr id="10" name="Diagram 9">
            <a:extLst>
              <a:ext uri="{FF2B5EF4-FFF2-40B4-BE49-F238E27FC236}">
                <a16:creationId xmlns:a16="http://schemas.microsoft.com/office/drawing/2014/main" id="{E9B2DA77-9B2B-7BAE-7FC0-EEEC87FF0EF5}"/>
              </a:ext>
            </a:extLst>
          </p:cNvPr>
          <p:cNvGraphicFramePr/>
          <p:nvPr/>
        </p:nvGraphicFramePr>
        <p:xfrm>
          <a:off x="1012948" y="1466486"/>
          <a:ext cx="10516408" cy="52010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84597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xEl>
                                              <p:pRg st="0" end="0"/>
                                            </p:txEl>
                                          </p:spTgt>
                                        </p:tgtEl>
                                        <p:attrNameLst>
                                          <p:attrName>style.visibility</p:attrName>
                                        </p:attrNameLst>
                                      </p:cBhvr>
                                      <p:to>
                                        <p:strVal val="visible"/>
                                      </p:to>
                                    </p:set>
                                    <p:animEffect transition="in" filter="fade">
                                      <p:cBhvr>
                                        <p:cTn id="10" dur="2000"/>
                                        <p:tgtEl>
                                          <p:spTgt spid="18">
                                            <p:txEl>
                                              <p:pRg st="0" end="0"/>
                                            </p:txEl>
                                          </p:spTgt>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 grpId="0" build="p"/>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diagram, white, design&#10;&#10;Description automatically generated">
            <a:extLst>
              <a:ext uri="{FF2B5EF4-FFF2-40B4-BE49-F238E27FC236}">
                <a16:creationId xmlns:a16="http://schemas.microsoft.com/office/drawing/2014/main" id="{44499FF1-A679-C567-95E8-562F034BF38A}"/>
              </a:ext>
            </a:extLst>
          </p:cNvPr>
          <p:cNvPicPr>
            <a:picLocks noChangeAspect="1"/>
          </p:cNvPicPr>
          <p:nvPr/>
        </p:nvPicPr>
        <p:blipFill rotWithShape="1">
          <a:blip r:embed="rId3"/>
          <a:srcRect l="25000" r="10625"/>
          <a:stretch/>
        </p:blipFill>
        <p:spPr>
          <a:xfrm>
            <a:off x="0" y="5443"/>
            <a:ext cx="7848600" cy="6858000"/>
          </a:xfrm>
          <a:prstGeom prst="rect">
            <a:avLst/>
          </a:prstGeom>
        </p:spPr>
      </p:pic>
      <p:pic>
        <p:nvPicPr>
          <p:cNvPr id="3" name="Picture 2">
            <a:extLst>
              <a:ext uri="{FF2B5EF4-FFF2-40B4-BE49-F238E27FC236}">
                <a16:creationId xmlns:a16="http://schemas.microsoft.com/office/drawing/2014/main" id="{7EA59712-1E71-D73E-BF19-05D142F141EF}"/>
              </a:ext>
            </a:extLst>
          </p:cNvPr>
          <p:cNvPicPr>
            <a:picLocks noChangeAspect="1"/>
          </p:cNvPicPr>
          <p:nvPr/>
        </p:nvPicPr>
        <p:blipFill rotWithShape="1">
          <a:blip r:embed="rId4"/>
          <a:srcRect l="32144" t="24307" r="11155"/>
          <a:stretch/>
        </p:blipFill>
        <p:spPr>
          <a:xfrm>
            <a:off x="0" y="-5443"/>
            <a:ext cx="7718324" cy="6868886"/>
          </a:xfrm>
          <a:prstGeom prst="rect">
            <a:avLst/>
          </a:prstGeom>
        </p:spPr>
      </p:pic>
      <p:sp>
        <p:nvSpPr>
          <p:cNvPr id="17" name="Page Number - Blue">
            <a:extLst>
              <a:ext uri="{FF2B5EF4-FFF2-40B4-BE49-F238E27FC236}">
                <a16:creationId xmlns:a16="http://schemas.microsoft.com/office/drawing/2014/main" id="{3C1A4821-6138-D1AF-632A-A54943FC094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base" latinLnBrk="0" hangingPunct="0">
                <a:lnSpc>
                  <a:spcPct val="100000"/>
                </a:lnSpc>
                <a:spcBef>
                  <a:spcPct val="50000"/>
                </a:spcBef>
                <a:spcAft>
                  <a:spcPct val="0"/>
                </a:spcAft>
                <a:buClrTx/>
                <a:buSzTx/>
                <a:buFontTx/>
                <a:buNone/>
                <a:tabLst/>
                <a:defRPr/>
              </a:pPr>
              <a:t>5</a:t>
            </a:fld>
            <a:endParaRPr kumimoji="0" lang="en-US" sz="1000" b="0" i="0" u="none" strike="noStrike" kern="1200" cap="none" spc="0" normalizeH="0" baseline="0" noProof="0" dirty="0">
              <a:ln>
                <a:noFill/>
              </a:ln>
              <a:solidFill>
                <a:srgbClr val="00338D"/>
              </a:solidFill>
              <a:effectLst/>
              <a:uLnTx/>
              <a:uFillTx/>
              <a:latin typeface="Arial" charset="0"/>
              <a:ea typeface="ヒラギノ角ゴ Pro W3" charset="0"/>
            </a:endParaRPr>
          </a:p>
        </p:txBody>
      </p:sp>
      <p:sp>
        <p:nvSpPr>
          <p:cNvPr id="7" name="Freeform 6">
            <a:extLst>
              <a:ext uri="{FF2B5EF4-FFF2-40B4-BE49-F238E27FC236}">
                <a16:creationId xmlns:a16="http://schemas.microsoft.com/office/drawing/2014/main" id="{42C4E923-F3C4-D3AB-BE8A-DA44825B3BDA}"/>
              </a:ext>
            </a:extLst>
          </p:cNvPr>
          <p:cNvSpPr/>
          <p:nvPr/>
        </p:nvSpPr>
        <p:spPr>
          <a:xfrm>
            <a:off x="3747093" y="5443"/>
            <a:ext cx="8444907" cy="6858000"/>
          </a:xfrm>
          <a:custGeom>
            <a:avLst/>
            <a:gdLst>
              <a:gd name="connsiteX0" fmla="*/ 3959471 w 8444907"/>
              <a:gd name="connsiteY0" fmla="*/ 0 h 6858000"/>
              <a:gd name="connsiteX1" fmla="*/ 8444907 w 8444907"/>
              <a:gd name="connsiteY1" fmla="*/ 0 h 6858000"/>
              <a:gd name="connsiteX2" fmla="*/ 8444907 w 8444907"/>
              <a:gd name="connsiteY2" fmla="*/ 6858000 h 6858000"/>
              <a:gd name="connsiteX3" fmla="*/ 0 w 844490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444907" h="6858000">
                <a:moveTo>
                  <a:pt x="3959471" y="0"/>
                </a:moveTo>
                <a:lnTo>
                  <a:pt x="8444907" y="0"/>
                </a:lnTo>
                <a:lnTo>
                  <a:pt x="8444907" y="6858000"/>
                </a:lnTo>
                <a:lnTo>
                  <a:pt x="0" y="6858000"/>
                </a:lnTo>
                <a:close/>
              </a:path>
            </a:pathLst>
          </a:custGeom>
          <a:solidFill>
            <a:srgbClr val="FFFFFF"/>
          </a:solidFill>
          <a:ln w="7938"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73B"/>
              </a:solidFill>
              <a:effectLst/>
              <a:uLnTx/>
              <a:uFillTx/>
              <a:latin typeface="Arial" pitchFamily="34" charset="0"/>
              <a:ea typeface="ヒラギノ角ゴ Pro W3" pitchFamily="125" charset="-128"/>
              <a:cs typeface="+mn-cs"/>
            </a:endParaRPr>
          </a:p>
        </p:txBody>
      </p:sp>
      <p:sp>
        <p:nvSpPr>
          <p:cNvPr id="5" name="Page Number - Blue">
            <a:extLst>
              <a:ext uri="{FF2B5EF4-FFF2-40B4-BE49-F238E27FC236}">
                <a16:creationId xmlns:a16="http://schemas.microsoft.com/office/drawing/2014/main" id="{8BE5315B-AF14-35C9-BECF-CC5E42EE238E}"/>
              </a:ext>
            </a:extLst>
          </p:cNvPr>
          <p:cNvSpPr txBox="1">
            <a:spLocks noChangeArrowheads="1"/>
          </p:cNvSpPr>
          <p:nvPr/>
        </p:nvSpPr>
        <p:spPr bwMode="auto">
          <a:xfrm>
            <a:off x="11528689" y="6392258"/>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fld id="{CD81962F-67D4-FD44-86D5-55EBF96E0DB7}" type="slidenum">
              <a:rPr kumimoji="0" lang="en-US" sz="1000" b="0" i="0" u="none" strike="noStrike" kern="1200" cap="none" spc="0" normalizeH="0" baseline="0" noProof="0" dirty="0" smtClean="0">
                <a:ln>
                  <a:noFill/>
                </a:ln>
                <a:solidFill>
                  <a:srgbClr val="00338D"/>
                </a:solidFill>
                <a:effectLst/>
                <a:uLnTx/>
                <a:uFillTx/>
                <a:latin typeface="Arial"/>
                <a:ea typeface="ヒラギノ角ゴ Pro W3"/>
              </a:rPr>
              <a:pPr marL="0" marR="0" lvl="0" indent="0" algn="l" defTabSz="914400" rtl="0" eaLnBrk="0" fontAlgn="base" latinLnBrk="0" hangingPunct="0">
                <a:lnSpc>
                  <a:spcPct val="100000"/>
                </a:lnSpc>
                <a:spcBef>
                  <a:spcPct val="50000"/>
                </a:spcBef>
                <a:spcAft>
                  <a:spcPct val="0"/>
                </a:spcAft>
                <a:buClrTx/>
                <a:buSzTx/>
                <a:buFontTx/>
                <a:buNone/>
                <a:tabLst/>
                <a:defRPr/>
              </a:pPr>
              <a:t>5</a:t>
            </a:fld>
            <a:endParaRPr kumimoji="0" lang="en-US" sz="1000" b="0" i="0" u="none" strike="noStrike" kern="1200" cap="none" spc="0" normalizeH="0" baseline="0" noProof="0" dirty="0">
              <a:ln>
                <a:noFill/>
              </a:ln>
              <a:solidFill>
                <a:srgbClr val="00338D"/>
              </a:solidFill>
              <a:effectLst/>
              <a:uLnTx/>
              <a:uFillTx/>
              <a:latin typeface="Arial"/>
              <a:ea typeface="ヒラギノ角ゴ Pro W3"/>
            </a:endParaRPr>
          </a:p>
        </p:txBody>
      </p:sp>
      <p:sp>
        <p:nvSpPr>
          <p:cNvPr id="6" name="Body Copy">
            <a:extLst>
              <a:ext uri="{FF2B5EF4-FFF2-40B4-BE49-F238E27FC236}">
                <a16:creationId xmlns:a16="http://schemas.microsoft.com/office/drawing/2014/main" id="{863AD4A4-AD42-C52A-4527-4FD4CDD934FC}"/>
              </a:ext>
            </a:extLst>
          </p:cNvPr>
          <p:cNvSpPr txBox="1">
            <a:spLocks/>
          </p:cNvSpPr>
          <p:nvPr/>
        </p:nvSpPr>
        <p:spPr>
          <a:xfrm>
            <a:off x="6887945" y="3430618"/>
            <a:ext cx="4618255" cy="167029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20000"/>
              <a:buFont typeface="Arial" pitchFamily="34" charset="0"/>
              <a:buNone/>
              <a:tabLst/>
              <a:defRPr/>
            </a:pPr>
            <a:endParaRPr kumimoji="0" lang="en-US" sz="2800" b="0" i="0" u="none" strike="noStrike" kern="0" cap="none" spc="0" normalizeH="0" baseline="0" noProof="0" dirty="0">
              <a:ln>
                <a:noFill/>
              </a:ln>
              <a:solidFill>
                <a:srgbClr val="000000"/>
              </a:solidFill>
              <a:effectLst/>
              <a:uLnTx/>
              <a:uFillTx/>
              <a:latin typeface="Arial" charset="0"/>
              <a:ea typeface="Arial" charset="0"/>
              <a:cs typeface="Arial" charset="0"/>
            </a:endParaRPr>
          </a:p>
        </p:txBody>
      </p:sp>
      <p:sp>
        <p:nvSpPr>
          <p:cNvPr id="8" name="Body Copy">
            <a:extLst>
              <a:ext uri="{FF2B5EF4-FFF2-40B4-BE49-F238E27FC236}">
                <a16:creationId xmlns:a16="http://schemas.microsoft.com/office/drawing/2014/main" id="{D307D181-26C2-AADA-DD22-E0641EFE1ECF}"/>
              </a:ext>
            </a:extLst>
          </p:cNvPr>
          <p:cNvSpPr txBox="1">
            <a:spLocks/>
          </p:cNvSpPr>
          <p:nvPr/>
        </p:nvSpPr>
        <p:spPr>
          <a:xfrm>
            <a:off x="6266047" y="3325343"/>
            <a:ext cx="5472986"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en-US" sz="4400" b="1" i="0" u="none" strike="noStrike" kern="0" cap="none" spc="0" normalizeH="0" baseline="0" noProof="0" dirty="0">
                <a:ln>
                  <a:noFill/>
                </a:ln>
                <a:solidFill>
                  <a:srgbClr val="00338D"/>
                </a:solidFill>
                <a:effectLst/>
                <a:uLnTx/>
                <a:uFillTx/>
                <a:latin typeface="Arial" charset="0"/>
                <a:ea typeface="Arial" charset="0"/>
                <a:cs typeface="Arial" charset="0"/>
              </a:rPr>
              <a:t>LCIF Grant Process</a:t>
            </a:r>
          </a:p>
        </p:txBody>
      </p:sp>
      <p:sp>
        <p:nvSpPr>
          <p:cNvPr id="9" name="Rectangle 8">
            <a:extLst>
              <a:ext uri="{FF2B5EF4-FFF2-40B4-BE49-F238E27FC236}">
                <a16:creationId xmlns:a16="http://schemas.microsoft.com/office/drawing/2014/main" id="{C0816763-4EE9-4C49-0A8F-D0183DE4F8EE}"/>
              </a:ext>
            </a:extLst>
          </p:cNvPr>
          <p:cNvSpPr/>
          <p:nvPr/>
        </p:nvSpPr>
        <p:spPr>
          <a:xfrm rot="5400000" flipH="1">
            <a:off x="8710110" y="2187551"/>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2348175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lice - Solid">
            <a:extLst>
              <a:ext uri="{FF2B5EF4-FFF2-40B4-BE49-F238E27FC236}">
                <a16:creationId xmlns:a16="http://schemas.microsoft.com/office/drawing/2014/main" id="{C034BE64-F7C4-0A4E-8FEC-2ECE9FF0DA31}"/>
              </a:ext>
            </a:extLst>
          </p:cNvPr>
          <p:cNvSpPr/>
          <p:nvPr/>
        </p:nvSpPr>
        <p:spPr>
          <a:xfrm>
            <a:off x="1004872" y="-8021"/>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34" name="Body Copy">
            <a:extLst>
              <a:ext uri="{FF2B5EF4-FFF2-40B4-BE49-F238E27FC236}">
                <a16:creationId xmlns:a16="http://schemas.microsoft.com/office/drawing/2014/main" id="{1132C406-3CC6-0345-9E27-27D0677D775F}"/>
              </a:ext>
            </a:extLst>
          </p:cNvPr>
          <p:cNvSpPr txBox="1">
            <a:spLocks/>
          </p:cNvSpPr>
          <p:nvPr/>
        </p:nvSpPr>
        <p:spPr>
          <a:xfrm>
            <a:off x="3234687" y="1731402"/>
            <a:ext cx="7408477" cy="167029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en-US" sz="2600" b="0" i="0" u="none" strike="noStrike" kern="0" cap="none" spc="0" normalizeH="0" baseline="0" noProof="0" dirty="0">
                <a:ln>
                  <a:noFill/>
                </a:ln>
                <a:solidFill>
                  <a:prstClr val="white"/>
                </a:solidFill>
                <a:effectLst/>
                <a:uLnTx/>
                <a:uFillTx/>
                <a:latin typeface="Arial" charset="0"/>
                <a:ea typeface="Arial" charset="0"/>
                <a:cs typeface="Arial" charset="0"/>
              </a:rPr>
              <a:t>Most grants follow a similar approval process. </a:t>
            </a:r>
          </a:p>
        </p:txBody>
      </p:sp>
      <p:sp>
        <p:nvSpPr>
          <p:cNvPr id="35" name="Body Copy">
            <a:extLst>
              <a:ext uri="{FF2B5EF4-FFF2-40B4-BE49-F238E27FC236}">
                <a16:creationId xmlns:a16="http://schemas.microsoft.com/office/drawing/2014/main" id="{89F29842-D656-6348-AFA3-DD72E03922A0}"/>
              </a:ext>
            </a:extLst>
          </p:cNvPr>
          <p:cNvSpPr txBox="1">
            <a:spLocks/>
          </p:cNvSpPr>
          <p:nvPr/>
        </p:nvSpPr>
        <p:spPr>
          <a:xfrm>
            <a:off x="3234687" y="533193"/>
            <a:ext cx="8891052"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en-US" sz="4400" b="1" i="0" u="none" strike="noStrike" kern="0" cap="none" spc="0" normalizeH="0" baseline="0" noProof="0" dirty="0">
                <a:ln>
                  <a:noFill/>
                </a:ln>
                <a:solidFill>
                  <a:prstClr val="white"/>
                </a:solidFill>
                <a:effectLst/>
                <a:uLnTx/>
                <a:uFillTx/>
                <a:latin typeface="Arial" charset="0"/>
                <a:ea typeface="Arial" charset="0"/>
                <a:cs typeface="Arial" charset="0"/>
              </a:rPr>
              <a:t>How an Application is Approved</a:t>
            </a:r>
          </a:p>
        </p:txBody>
      </p:sp>
      <p:sp>
        <p:nvSpPr>
          <p:cNvPr id="36" name="Rectangle 35">
            <a:extLst>
              <a:ext uri="{FF2B5EF4-FFF2-40B4-BE49-F238E27FC236}">
                <a16:creationId xmlns:a16="http://schemas.microsoft.com/office/drawing/2014/main" id="{C6F5EF6D-03B1-D140-9871-49939C9E6EEC}"/>
              </a:ext>
            </a:extLst>
          </p:cNvPr>
          <p:cNvSpPr/>
          <p:nvPr/>
        </p:nvSpPr>
        <p:spPr>
          <a:xfrm rot="5400000" flipH="1">
            <a:off x="5450086" y="-572672"/>
            <a:ext cx="87738" cy="4247574"/>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20" name="Page Number - Blue">
            <a:extLst>
              <a:ext uri="{FF2B5EF4-FFF2-40B4-BE49-F238E27FC236}">
                <a16:creationId xmlns:a16="http://schemas.microsoft.com/office/drawing/2014/main" id="{5B79561B-C68A-9748-BD1F-4B43E431BBA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6</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grpSp>
        <p:nvGrpSpPr>
          <p:cNvPr id="8" name="Group 7">
            <a:extLst>
              <a:ext uri="{FF2B5EF4-FFF2-40B4-BE49-F238E27FC236}">
                <a16:creationId xmlns:a16="http://schemas.microsoft.com/office/drawing/2014/main" id="{8405ED3A-E979-A547-A6E1-1B6520F1E342}"/>
              </a:ext>
            </a:extLst>
          </p:cNvPr>
          <p:cNvGrpSpPr/>
          <p:nvPr/>
        </p:nvGrpSpPr>
        <p:grpSpPr>
          <a:xfrm>
            <a:off x="835415" y="3538114"/>
            <a:ext cx="10521170" cy="2560607"/>
            <a:chOff x="1071642" y="3467100"/>
            <a:chExt cx="9856714" cy="2398894"/>
          </a:xfrm>
        </p:grpSpPr>
        <p:sp>
          <p:nvSpPr>
            <p:cNvPr id="11" name="Oval 10">
              <a:extLst>
                <a:ext uri="{FF2B5EF4-FFF2-40B4-BE49-F238E27FC236}">
                  <a16:creationId xmlns:a16="http://schemas.microsoft.com/office/drawing/2014/main" id="{328A8129-BE2E-1C4A-8A9B-691E7D980676}"/>
                </a:ext>
              </a:extLst>
            </p:cNvPr>
            <p:cNvSpPr/>
            <p:nvPr/>
          </p:nvSpPr>
          <p:spPr bwMode="auto">
            <a:xfrm>
              <a:off x="8529462" y="3467100"/>
              <a:ext cx="2398894" cy="2398894"/>
            </a:xfrm>
            <a:prstGeom prst="ellipse">
              <a:avLst/>
            </a:prstGeom>
            <a:solidFill>
              <a:srgbClr val="B3B2B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lvl="0" indent="-609600" algn="ctr" defTabSz="914400" rtl="0" eaLnBrk="1" fontAlgn="auto" latinLnBrk="0" hangingPunct="1">
                <a:lnSpc>
                  <a:spcPct val="100000"/>
                </a:lnSpc>
                <a:spcBef>
                  <a:spcPts val="0"/>
                </a:spcBef>
                <a:spcAft>
                  <a:spcPts val="0"/>
                </a:spcAft>
                <a:buClrTx/>
                <a:buSzTx/>
                <a:buFont typeface="Helvetica" pitchFamily="84" charset="0"/>
                <a:buNone/>
                <a:tabLst/>
                <a:defRPr/>
              </a:pPr>
              <a:endParaRPr kumimoji="0" lang="en-US" sz="2500" b="0" i="0" u="none" strike="noStrike" kern="1200" cap="none" spc="0" normalizeH="0" baseline="0" noProof="0" dirty="0" err="1">
                <a:ln>
                  <a:noFill/>
                </a:ln>
                <a:solidFill>
                  <a:srgbClr val="404040"/>
                </a:solidFill>
                <a:effectLst/>
                <a:uLnTx/>
                <a:uFillTx/>
                <a:latin typeface="Arial" charset="0"/>
                <a:ea typeface="Arial" charset="0"/>
                <a:cs typeface="Arial" charset="0"/>
              </a:endParaRPr>
            </a:p>
          </p:txBody>
        </p:sp>
        <p:sp>
          <p:nvSpPr>
            <p:cNvPr id="10" name="Oval 9">
              <a:extLst>
                <a:ext uri="{FF2B5EF4-FFF2-40B4-BE49-F238E27FC236}">
                  <a16:creationId xmlns:a16="http://schemas.microsoft.com/office/drawing/2014/main" id="{9D663DF4-83E2-904A-8703-E0CB46178C8E}"/>
                </a:ext>
              </a:extLst>
            </p:cNvPr>
            <p:cNvSpPr/>
            <p:nvPr/>
          </p:nvSpPr>
          <p:spPr bwMode="auto">
            <a:xfrm>
              <a:off x="6043522" y="3467100"/>
              <a:ext cx="2398894" cy="2398894"/>
            </a:xfrm>
            <a:prstGeom prst="ellipse">
              <a:avLst/>
            </a:prstGeom>
            <a:solidFill>
              <a:srgbClr val="FF5C35"/>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lvl="0" indent="-609600" algn="ctr" defTabSz="914400" rtl="0" eaLnBrk="1" fontAlgn="auto" latinLnBrk="0" hangingPunct="1">
                <a:lnSpc>
                  <a:spcPct val="100000"/>
                </a:lnSpc>
                <a:spcBef>
                  <a:spcPts val="0"/>
                </a:spcBef>
                <a:spcAft>
                  <a:spcPts val="0"/>
                </a:spcAft>
                <a:buClrTx/>
                <a:buSzTx/>
                <a:buFont typeface="Helvetica" pitchFamily="84" charset="0"/>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Arial" charset="0"/>
                <a:cs typeface="Arial" panose="020B0604020202020204" pitchFamily="34" charset="0"/>
              </a:endParaRPr>
            </a:p>
          </p:txBody>
        </p:sp>
        <p:sp>
          <p:nvSpPr>
            <p:cNvPr id="12" name="Oval 11">
              <a:extLst>
                <a:ext uri="{FF2B5EF4-FFF2-40B4-BE49-F238E27FC236}">
                  <a16:creationId xmlns:a16="http://schemas.microsoft.com/office/drawing/2014/main" id="{DEBFB3DD-AB1A-3B43-9859-33E24E44FB9D}"/>
                </a:ext>
              </a:extLst>
            </p:cNvPr>
            <p:cNvSpPr/>
            <p:nvPr/>
          </p:nvSpPr>
          <p:spPr bwMode="auto">
            <a:xfrm>
              <a:off x="3557582" y="3467100"/>
              <a:ext cx="2398894" cy="2398894"/>
            </a:xfrm>
            <a:prstGeom prst="ellipse">
              <a:avLst/>
            </a:prstGeom>
            <a:solidFill>
              <a:srgbClr val="407CC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lvl="0" indent="-609600" algn="ctr" defTabSz="914400" rtl="0" eaLnBrk="1" fontAlgn="auto" latinLnBrk="0" hangingPunct="1">
                <a:lnSpc>
                  <a:spcPct val="100000"/>
                </a:lnSpc>
                <a:spcBef>
                  <a:spcPts val="0"/>
                </a:spcBef>
                <a:spcAft>
                  <a:spcPts val="0"/>
                </a:spcAft>
                <a:buClrTx/>
                <a:buSzTx/>
                <a:buFont typeface="Helvetica" pitchFamily="84" charset="0"/>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Arial" charset="0"/>
                <a:cs typeface="Arial" panose="020B0604020202020204" pitchFamily="34" charset="0"/>
              </a:endParaRPr>
            </a:p>
          </p:txBody>
        </p:sp>
        <p:sp>
          <p:nvSpPr>
            <p:cNvPr id="15" name="Oval 14">
              <a:extLst>
                <a:ext uri="{FF2B5EF4-FFF2-40B4-BE49-F238E27FC236}">
                  <a16:creationId xmlns:a16="http://schemas.microsoft.com/office/drawing/2014/main" id="{C917FC6D-ED39-D845-A63B-061B23F7B7D1}"/>
                </a:ext>
              </a:extLst>
            </p:cNvPr>
            <p:cNvSpPr/>
            <p:nvPr/>
          </p:nvSpPr>
          <p:spPr bwMode="auto">
            <a:xfrm>
              <a:off x="1071642" y="3467100"/>
              <a:ext cx="2398894" cy="2398894"/>
            </a:xfrm>
            <a:prstGeom prst="ellipse">
              <a:avLst/>
            </a:prstGeom>
            <a:solidFill>
              <a:srgbClr val="F0C3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lvl="0" indent="-609600" algn="ctr" defTabSz="914400" rtl="0" eaLnBrk="1" fontAlgn="auto" latinLnBrk="0" hangingPunct="1">
                <a:lnSpc>
                  <a:spcPct val="100000"/>
                </a:lnSpc>
                <a:spcBef>
                  <a:spcPts val="0"/>
                </a:spcBef>
                <a:spcAft>
                  <a:spcPts val="0"/>
                </a:spcAft>
                <a:buClrTx/>
                <a:buSzTx/>
                <a:buFont typeface="Helvetica" pitchFamily="84" charset="0"/>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Arial" charset="0"/>
                <a:cs typeface="Arial" panose="020B0604020202020204" pitchFamily="34" charset="0"/>
              </a:endParaRPr>
            </a:p>
          </p:txBody>
        </p:sp>
        <p:sp>
          <p:nvSpPr>
            <p:cNvPr id="4" name="Right Arrow 3">
              <a:extLst>
                <a:ext uri="{FF2B5EF4-FFF2-40B4-BE49-F238E27FC236}">
                  <a16:creationId xmlns:a16="http://schemas.microsoft.com/office/drawing/2014/main" id="{77BD8820-7B02-BA48-ADAE-67B2BC5CDCE4}"/>
                </a:ext>
              </a:extLst>
            </p:cNvPr>
            <p:cNvSpPr/>
            <p:nvPr/>
          </p:nvSpPr>
          <p:spPr>
            <a:xfrm>
              <a:off x="3024223" y="4368802"/>
              <a:ext cx="1046549" cy="600780"/>
            </a:xfrm>
            <a:prstGeom prst="rightArrow">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ight Arrow 22">
              <a:extLst>
                <a:ext uri="{FF2B5EF4-FFF2-40B4-BE49-F238E27FC236}">
                  <a16:creationId xmlns:a16="http://schemas.microsoft.com/office/drawing/2014/main" id="{EEED92C2-C99E-9047-B6F5-7C7024D6AAA6}"/>
                </a:ext>
              </a:extLst>
            </p:cNvPr>
            <p:cNvSpPr/>
            <p:nvPr/>
          </p:nvSpPr>
          <p:spPr>
            <a:xfrm>
              <a:off x="5516808" y="4368802"/>
              <a:ext cx="1046549" cy="600780"/>
            </a:xfrm>
            <a:prstGeom prst="rightArrow">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ight Arrow 23">
              <a:extLst>
                <a:ext uri="{FF2B5EF4-FFF2-40B4-BE49-F238E27FC236}">
                  <a16:creationId xmlns:a16="http://schemas.microsoft.com/office/drawing/2014/main" id="{FA65ECBC-BED0-6A47-BC1B-39EDC86B00C8}"/>
                </a:ext>
              </a:extLst>
            </p:cNvPr>
            <p:cNvSpPr/>
            <p:nvPr/>
          </p:nvSpPr>
          <p:spPr>
            <a:xfrm>
              <a:off x="7995847" y="4368802"/>
              <a:ext cx="1046549" cy="600780"/>
            </a:xfrm>
            <a:prstGeom prst="rightArrow">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Headline">
            <a:extLst>
              <a:ext uri="{FF2B5EF4-FFF2-40B4-BE49-F238E27FC236}">
                <a16:creationId xmlns:a16="http://schemas.microsoft.com/office/drawing/2014/main" id="{409CD724-8920-E24F-871C-C3CBE7DEA81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EBB700"/>
                </a:solidFill>
                <a:effectLst/>
                <a:uLnTx/>
                <a:uFillTx/>
                <a:latin typeface="Helvetica Neue" charset="0"/>
              </a:rPr>
              <a:t>Grant Lifecycle</a:t>
            </a:r>
          </a:p>
        </p:txBody>
      </p:sp>
      <p:sp>
        <p:nvSpPr>
          <p:cNvPr id="2" name="TextBox 1">
            <a:extLst>
              <a:ext uri="{FF2B5EF4-FFF2-40B4-BE49-F238E27FC236}">
                <a16:creationId xmlns:a16="http://schemas.microsoft.com/office/drawing/2014/main" id="{C3ED0522-7CC8-43BB-8F4B-0B4CD16732A4}"/>
              </a:ext>
            </a:extLst>
          </p:cNvPr>
          <p:cNvSpPr txBox="1"/>
          <p:nvPr/>
        </p:nvSpPr>
        <p:spPr>
          <a:xfrm>
            <a:off x="1240403" y="3988571"/>
            <a:ext cx="1679219" cy="14003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D2140"/>
                </a:solidFill>
                <a:effectLst/>
                <a:uLnTx/>
                <a:uFillTx/>
                <a:latin typeface="Arial" panose="020B0604020202020204" pitchFamily="34" charset="0"/>
                <a:ea typeface="+mn-ea"/>
                <a:cs typeface="Arial" panose="020B0604020202020204" pitchFamily="34" charset="0"/>
              </a:rPr>
              <a:t>Grant application submitted to Global Grants Department</a:t>
            </a:r>
          </a:p>
        </p:txBody>
      </p:sp>
      <p:sp>
        <p:nvSpPr>
          <p:cNvPr id="17" name="TextBox 16">
            <a:extLst>
              <a:ext uri="{FF2B5EF4-FFF2-40B4-BE49-F238E27FC236}">
                <a16:creationId xmlns:a16="http://schemas.microsoft.com/office/drawing/2014/main" id="{E696E6EE-E627-4473-90A4-BEC538E6D592}"/>
              </a:ext>
            </a:extLst>
          </p:cNvPr>
          <p:cNvSpPr txBox="1"/>
          <p:nvPr/>
        </p:nvSpPr>
        <p:spPr>
          <a:xfrm>
            <a:off x="3894692" y="4138238"/>
            <a:ext cx="1692047" cy="14003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Staff and Technical Advisors review application</a:t>
            </a:r>
          </a:p>
        </p:txBody>
      </p:sp>
      <p:sp>
        <p:nvSpPr>
          <p:cNvPr id="18" name="TextBox 17">
            <a:extLst>
              <a:ext uri="{FF2B5EF4-FFF2-40B4-BE49-F238E27FC236}">
                <a16:creationId xmlns:a16="http://schemas.microsoft.com/office/drawing/2014/main" id="{F2F6B6D3-EF43-4578-9168-E5D29A5441B2}"/>
              </a:ext>
            </a:extLst>
          </p:cNvPr>
          <p:cNvSpPr txBox="1"/>
          <p:nvPr/>
        </p:nvSpPr>
        <p:spPr>
          <a:xfrm>
            <a:off x="6525943" y="4276886"/>
            <a:ext cx="1798622" cy="8771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Staff asks Lions for additional information</a:t>
            </a:r>
          </a:p>
        </p:txBody>
      </p:sp>
      <p:sp>
        <p:nvSpPr>
          <p:cNvPr id="19" name="TextBox 18">
            <a:extLst>
              <a:ext uri="{FF2B5EF4-FFF2-40B4-BE49-F238E27FC236}">
                <a16:creationId xmlns:a16="http://schemas.microsoft.com/office/drawing/2014/main" id="{88092E81-DCBC-4CDE-9986-2559E94EDE47}"/>
              </a:ext>
            </a:extLst>
          </p:cNvPr>
          <p:cNvSpPr txBox="1"/>
          <p:nvPr/>
        </p:nvSpPr>
        <p:spPr>
          <a:xfrm>
            <a:off x="9272378" y="3985371"/>
            <a:ext cx="1914750" cy="16619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D2140"/>
                </a:solidFill>
                <a:effectLst/>
                <a:uLnTx/>
                <a:uFillTx/>
                <a:latin typeface="Arial" panose="020B0604020202020204" pitchFamily="34" charset="0"/>
                <a:ea typeface="+mn-ea"/>
                <a:cs typeface="Arial" panose="020B0604020202020204" pitchFamily="34" charset="0"/>
              </a:rPr>
              <a:t>Application is summarized and presented to Board of Trustees for their final approval</a:t>
            </a:r>
          </a:p>
        </p:txBody>
      </p:sp>
    </p:spTree>
    <p:extLst>
      <p:ext uri="{BB962C8B-B14F-4D97-AF65-F5344CB8AC3E}">
        <p14:creationId xmlns:p14="http://schemas.microsoft.com/office/powerpoint/2010/main" val="31134494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
            <a:extLst>
              <a:ext uri="{FF2B5EF4-FFF2-40B4-BE49-F238E27FC236}">
                <a16:creationId xmlns:a16="http://schemas.microsoft.com/office/drawing/2014/main" id="{1ED94040-EFD4-1947-24EE-3F08C323E780}"/>
              </a:ext>
            </a:extLst>
          </p:cNvPr>
          <p:cNvSpPr/>
          <p:nvPr/>
        </p:nvSpPr>
        <p:spPr>
          <a:xfrm>
            <a:off x="624027" y="1962172"/>
            <a:ext cx="5226995" cy="4320374"/>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5" name="Rounded Rectangle 1">
            <a:extLst>
              <a:ext uri="{FF2B5EF4-FFF2-40B4-BE49-F238E27FC236}">
                <a16:creationId xmlns:a16="http://schemas.microsoft.com/office/drawing/2014/main" id="{F4047C1D-C7CD-2DF9-5BFC-1DB792C37364}"/>
              </a:ext>
            </a:extLst>
          </p:cNvPr>
          <p:cNvSpPr/>
          <p:nvPr/>
        </p:nvSpPr>
        <p:spPr>
          <a:xfrm>
            <a:off x="6628381" y="1938970"/>
            <a:ext cx="4875196" cy="4317817"/>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pic>
        <p:nvPicPr>
          <p:cNvPr id="16" name="Picture 15">
            <a:extLst>
              <a:ext uri="{FF2B5EF4-FFF2-40B4-BE49-F238E27FC236}">
                <a16:creationId xmlns:a16="http://schemas.microsoft.com/office/drawing/2014/main" id="{21C4B301-E61F-2FEC-DBC3-D9712A51EA23}"/>
              </a:ext>
            </a:extLst>
          </p:cNvPr>
          <p:cNvPicPr>
            <a:picLocks noChangeAspect="1"/>
          </p:cNvPicPr>
          <p:nvPr/>
        </p:nvPicPr>
        <p:blipFill>
          <a:blip r:embed="rId3"/>
          <a:stretch>
            <a:fillRect/>
          </a:stretch>
        </p:blipFill>
        <p:spPr>
          <a:xfrm>
            <a:off x="7524081" y="4161124"/>
            <a:ext cx="1370500" cy="1773133"/>
          </a:xfrm>
          <a:prstGeom prst="rect">
            <a:avLst/>
          </a:prstGeom>
        </p:spPr>
      </p:pic>
      <p:sp>
        <p:nvSpPr>
          <p:cNvPr id="21" name="TextBox 20">
            <a:extLst>
              <a:ext uri="{FF2B5EF4-FFF2-40B4-BE49-F238E27FC236}">
                <a16:creationId xmlns:a16="http://schemas.microsoft.com/office/drawing/2014/main" id="{5C606A87-A11B-F1DD-562D-F6F81C71A72D}"/>
              </a:ext>
            </a:extLst>
          </p:cNvPr>
          <p:cNvSpPr txBox="1"/>
          <p:nvPr/>
        </p:nvSpPr>
        <p:spPr>
          <a:xfrm>
            <a:off x="1046810" y="1253475"/>
            <a:ext cx="435972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BB700"/>
                </a:solidFill>
                <a:effectLst/>
                <a:uLnTx/>
                <a:uFillTx/>
                <a:latin typeface="Arial" panose="020B0604020202020204"/>
                <a:ea typeface="+mn-ea"/>
                <a:cs typeface="+mn-cs"/>
              </a:rPr>
              <a:t>Approved at Board Meeting</a:t>
            </a:r>
          </a:p>
        </p:txBody>
      </p:sp>
      <p:sp>
        <p:nvSpPr>
          <p:cNvPr id="23" name="TextBox 22">
            <a:extLst>
              <a:ext uri="{FF2B5EF4-FFF2-40B4-BE49-F238E27FC236}">
                <a16:creationId xmlns:a16="http://schemas.microsoft.com/office/drawing/2014/main" id="{C4FFE785-0230-B3DC-7D2E-E3B617B11996}"/>
              </a:ext>
            </a:extLst>
          </p:cNvPr>
          <p:cNvSpPr txBox="1"/>
          <p:nvPr/>
        </p:nvSpPr>
        <p:spPr>
          <a:xfrm>
            <a:off x="7241276" y="1178196"/>
            <a:ext cx="3514952"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BB700"/>
                </a:solidFill>
                <a:effectLst/>
                <a:uLnTx/>
                <a:uFillTx/>
                <a:latin typeface="Arial" panose="020B0604020202020204"/>
                <a:ea typeface="+mn-ea"/>
                <a:cs typeface="+mn-cs"/>
              </a:rPr>
              <a:t>LCIF Chairperson Approval</a:t>
            </a:r>
          </a:p>
        </p:txBody>
      </p:sp>
      <p:pic>
        <p:nvPicPr>
          <p:cNvPr id="24" name="Picture 23" descr="A screenshot of a computer&#10;&#10;Description automatically generated with low confidence">
            <a:extLst>
              <a:ext uri="{FF2B5EF4-FFF2-40B4-BE49-F238E27FC236}">
                <a16:creationId xmlns:a16="http://schemas.microsoft.com/office/drawing/2014/main" id="{0684D299-CC75-838F-45E3-7917BE7CE838}"/>
              </a:ext>
            </a:extLst>
          </p:cNvPr>
          <p:cNvPicPr>
            <a:picLocks noChangeAspect="1"/>
          </p:cNvPicPr>
          <p:nvPr/>
        </p:nvPicPr>
        <p:blipFill rotWithShape="1">
          <a:blip r:embed="rId4"/>
          <a:srcRect l="54103" t="14535" r="27634" b="7050"/>
          <a:stretch/>
        </p:blipFill>
        <p:spPr bwMode="auto">
          <a:xfrm>
            <a:off x="9173771" y="4161124"/>
            <a:ext cx="1370500" cy="1762990"/>
          </a:xfrm>
          <a:prstGeom prst="rect">
            <a:avLst/>
          </a:prstGeom>
          <a:ln>
            <a:noFill/>
          </a:ln>
          <a:extLst>
            <a:ext uri="{53640926-AAD7-44D8-BBD7-CCE9431645EC}">
              <a14:shadowObscured xmlns:a14="http://schemas.microsoft.com/office/drawing/2010/main"/>
            </a:ext>
          </a:extLst>
        </p:spPr>
      </p:pic>
      <p:sp>
        <p:nvSpPr>
          <p:cNvPr id="2" name="Rectangle 1">
            <a:extLst>
              <a:ext uri="{FF2B5EF4-FFF2-40B4-BE49-F238E27FC236}">
                <a16:creationId xmlns:a16="http://schemas.microsoft.com/office/drawing/2014/main" id="{CD4AC6CA-6BE7-8034-54B0-9A4C26221F3D}"/>
              </a:ext>
            </a:extLst>
          </p:cNvPr>
          <p:cNvSpPr/>
          <p:nvPr/>
        </p:nvSpPr>
        <p:spPr>
          <a:xfrm>
            <a:off x="8457130" y="6348283"/>
            <a:ext cx="2707341" cy="482318"/>
          </a:xfrm>
          <a:prstGeom prst="rect">
            <a:avLst/>
          </a:prstGeom>
          <a:solidFill>
            <a:srgbClr val="0D21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9" name="Background - Solid">
            <a:extLst>
              <a:ext uri="{FF2B5EF4-FFF2-40B4-BE49-F238E27FC236}">
                <a16:creationId xmlns:a16="http://schemas.microsoft.com/office/drawing/2014/main" id="{39ABDB25-2F54-B60A-6DC9-D838A3E68D25}"/>
              </a:ext>
            </a:extLst>
          </p:cNvPr>
          <p:cNvSpPr/>
          <p:nvPr/>
        </p:nvSpPr>
        <p:spPr>
          <a:xfrm>
            <a:off x="-2558" y="11385"/>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EFFFF">
                  <a:alpha val="44000"/>
                </a:srgbClr>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04E99499-9E69-0D91-6FC4-265CDFAF938F}"/>
              </a:ext>
            </a:extLst>
          </p:cNvPr>
          <p:cNvSpPr txBox="1"/>
          <p:nvPr/>
        </p:nvSpPr>
        <p:spPr>
          <a:xfrm>
            <a:off x="624027" y="226601"/>
            <a:ext cx="902900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EFFFF"/>
                </a:solidFill>
                <a:effectLst/>
                <a:uLnTx/>
                <a:uFillTx/>
                <a:latin typeface="Arial" panose="020B0604020202020204"/>
                <a:ea typeface="Arial" charset="0"/>
                <a:cs typeface="Arial"/>
              </a:rPr>
              <a:t>GRANT APPROVALS</a:t>
            </a:r>
          </a:p>
        </p:txBody>
      </p:sp>
      <p:pic>
        <p:nvPicPr>
          <p:cNvPr id="3" name="Picture 2">
            <a:extLst>
              <a:ext uri="{FF2B5EF4-FFF2-40B4-BE49-F238E27FC236}">
                <a16:creationId xmlns:a16="http://schemas.microsoft.com/office/drawing/2014/main" id="{40D1210E-8972-F99B-762E-0A90EA468180}"/>
              </a:ext>
            </a:extLst>
          </p:cNvPr>
          <p:cNvPicPr>
            <a:picLocks noChangeAspect="1"/>
          </p:cNvPicPr>
          <p:nvPr/>
        </p:nvPicPr>
        <p:blipFill>
          <a:blip r:embed="rId5"/>
          <a:stretch>
            <a:fillRect/>
          </a:stretch>
        </p:blipFill>
        <p:spPr>
          <a:xfrm>
            <a:off x="990198" y="4285224"/>
            <a:ext cx="1270890" cy="1649033"/>
          </a:xfrm>
          <a:prstGeom prst="rect">
            <a:avLst/>
          </a:prstGeom>
        </p:spPr>
      </p:pic>
      <p:pic>
        <p:nvPicPr>
          <p:cNvPr id="13" name="Picture 12">
            <a:extLst>
              <a:ext uri="{FF2B5EF4-FFF2-40B4-BE49-F238E27FC236}">
                <a16:creationId xmlns:a16="http://schemas.microsoft.com/office/drawing/2014/main" id="{44398BDE-5BE9-4D45-3A6E-EC7375C3D932}"/>
              </a:ext>
            </a:extLst>
          </p:cNvPr>
          <p:cNvPicPr>
            <a:picLocks noChangeAspect="1"/>
          </p:cNvPicPr>
          <p:nvPr/>
        </p:nvPicPr>
        <p:blipFill rotWithShape="1">
          <a:blip r:embed="rId6"/>
          <a:srcRect l="1298" r="-1" b="2214"/>
          <a:stretch/>
        </p:blipFill>
        <p:spPr>
          <a:xfrm>
            <a:off x="2652008" y="4285224"/>
            <a:ext cx="1283819" cy="1649033"/>
          </a:xfrm>
          <a:prstGeom prst="rect">
            <a:avLst/>
          </a:prstGeom>
        </p:spPr>
      </p:pic>
      <p:pic>
        <p:nvPicPr>
          <p:cNvPr id="15" name="Picture 14">
            <a:extLst>
              <a:ext uri="{FF2B5EF4-FFF2-40B4-BE49-F238E27FC236}">
                <a16:creationId xmlns:a16="http://schemas.microsoft.com/office/drawing/2014/main" id="{5DCAEC1E-87DA-EED3-0392-25C49F9614D4}"/>
              </a:ext>
            </a:extLst>
          </p:cNvPr>
          <p:cNvPicPr>
            <a:picLocks noChangeAspect="1"/>
          </p:cNvPicPr>
          <p:nvPr/>
        </p:nvPicPr>
        <p:blipFill rotWithShape="1">
          <a:blip r:embed="rId7"/>
          <a:srcRect r="2796"/>
          <a:stretch/>
        </p:blipFill>
        <p:spPr>
          <a:xfrm>
            <a:off x="1000616" y="2439637"/>
            <a:ext cx="1250053" cy="1666202"/>
          </a:xfrm>
          <a:prstGeom prst="rect">
            <a:avLst/>
          </a:prstGeom>
        </p:spPr>
      </p:pic>
      <p:pic>
        <p:nvPicPr>
          <p:cNvPr id="22" name="Picture 21" descr="A close-up of a diabetes application&#10;&#10;Description automatically generated">
            <a:extLst>
              <a:ext uri="{FF2B5EF4-FFF2-40B4-BE49-F238E27FC236}">
                <a16:creationId xmlns:a16="http://schemas.microsoft.com/office/drawing/2014/main" id="{04594DA0-0B39-509A-1C95-95262246BFB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49410" y="2439637"/>
            <a:ext cx="1286417" cy="1666202"/>
          </a:xfrm>
          <a:prstGeom prst="rect">
            <a:avLst/>
          </a:prstGeom>
        </p:spPr>
      </p:pic>
      <p:pic>
        <p:nvPicPr>
          <p:cNvPr id="25" name="Picture 24">
            <a:extLst>
              <a:ext uri="{FF2B5EF4-FFF2-40B4-BE49-F238E27FC236}">
                <a16:creationId xmlns:a16="http://schemas.microsoft.com/office/drawing/2014/main" id="{C3F593D8-C83B-6A88-6CFE-0827FDD540AB}"/>
              </a:ext>
            </a:extLst>
          </p:cNvPr>
          <p:cNvPicPr>
            <a:picLocks noChangeAspect="1"/>
          </p:cNvPicPr>
          <p:nvPr/>
        </p:nvPicPr>
        <p:blipFill>
          <a:blip r:embed="rId9"/>
          <a:stretch>
            <a:fillRect/>
          </a:stretch>
        </p:blipFill>
        <p:spPr>
          <a:xfrm>
            <a:off x="4218340" y="2435617"/>
            <a:ext cx="1286418" cy="1686742"/>
          </a:xfrm>
          <a:prstGeom prst="rect">
            <a:avLst/>
          </a:prstGeom>
        </p:spPr>
      </p:pic>
      <p:pic>
        <p:nvPicPr>
          <p:cNvPr id="26" name="Picture 25">
            <a:extLst>
              <a:ext uri="{FF2B5EF4-FFF2-40B4-BE49-F238E27FC236}">
                <a16:creationId xmlns:a16="http://schemas.microsoft.com/office/drawing/2014/main" id="{1E1E22A1-8019-4D87-5C38-4E2C50A7C4BB}"/>
              </a:ext>
            </a:extLst>
          </p:cNvPr>
          <p:cNvPicPr>
            <a:picLocks noChangeAspect="1"/>
          </p:cNvPicPr>
          <p:nvPr/>
        </p:nvPicPr>
        <p:blipFill>
          <a:blip r:embed="rId10"/>
          <a:stretch>
            <a:fillRect/>
          </a:stretch>
        </p:blipFill>
        <p:spPr>
          <a:xfrm>
            <a:off x="7530140" y="2252863"/>
            <a:ext cx="1391401" cy="1773134"/>
          </a:xfrm>
          <a:prstGeom prst="rect">
            <a:avLst/>
          </a:prstGeom>
        </p:spPr>
      </p:pic>
      <p:pic>
        <p:nvPicPr>
          <p:cNvPr id="27" name="Picture 26">
            <a:extLst>
              <a:ext uri="{FF2B5EF4-FFF2-40B4-BE49-F238E27FC236}">
                <a16:creationId xmlns:a16="http://schemas.microsoft.com/office/drawing/2014/main" id="{A38A9636-648D-A028-FCA3-FECC1456F05B}"/>
              </a:ext>
            </a:extLst>
          </p:cNvPr>
          <p:cNvPicPr>
            <a:picLocks noChangeAspect="1"/>
          </p:cNvPicPr>
          <p:nvPr/>
        </p:nvPicPr>
        <p:blipFill>
          <a:blip r:embed="rId11"/>
          <a:stretch>
            <a:fillRect/>
          </a:stretch>
        </p:blipFill>
        <p:spPr>
          <a:xfrm>
            <a:off x="9167853" y="2243885"/>
            <a:ext cx="1376418" cy="1802478"/>
          </a:xfrm>
          <a:prstGeom prst="rect">
            <a:avLst/>
          </a:prstGeom>
        </p:spPr>
      </p:pic>
      <p:pic>
        <p:nvPicPr>
          <p:cNvPr id="6" name="Picture 5">
            <a:extLst>
              <a:ext uri="{FF2B5EF4-FFF2-40B4-BE49-F238E27FC236}">
                <a16:creationId xmlns:a16="http://schemas.microsoft.com/office/drawing/2014/main" id="{3EE9B484-CBD2-3330-30A9-D3BF1A022FA4}"/>
              </a:ext>
            </a:extLst>
          </p:cNvPr>
          <p:cNvPicPr>
            <a:picLocks noChangeAspect="1"/>
          </p:cNvPicPr>
          <p:nvPr/>
        </p:nvPicPr>
        <p:blipFill>
          <a:blip r:embed="rId12"/>
          <a:stretch>
            <a:fillRect/>
          </a:stretch>
        </p:blipFill>
        <p:spPr>
          <a:xfrm>
            <a:off x="4215017" y="4285224"/>
            <a:ext cx="1265677" cy="1638890"/>
          </a:xfrm>
          <a:prstGeom prst="rect">
            <a:avLst/>
          </a:prstGeom>
        </p:spPr>
      </p:pic>
    </p:spTree>
    <p:extLst>
      <p:ext uri="{BB962C8B-B14F-4D97-AF65-F5344CB8AC3E}">
        <p14:creationId xmlns:p14="http://schemas.microsoft.com/office/powerpoint/2010/main" val="42834123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
            <a:extLst>
              <a:ext uri="{FF2B5EF4-FFF2-40B4-BE49-F238E27FC236}">
                <a16:creationId xmlns:a16="http://schemas.microsoft.com/office/drawing/2014/main" id="{F4047C1D-C7CD-2DF9-5BFC-1DB792C37364}"/>
              </a:ext>
            </a:extLst>
          </p:cNvPr>
          <p:cNvSpPr/>
          <p:nvPr/>
        </p:nvSpPr>
        <p:spPr>
          <a:xfrm>
            <a:off x="6681744" y="1449015"/>
            <a:ext cx="4719318" cy="4494585"/>
          </a:xfrm>
          <a:prstGeom prst="round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Completed narrative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Budget</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Cabinet/Council approval via meeting minutes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District Governor/Council Chairperson Endorsement</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Proof of local match</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Pro-forma invoices or quotes</a:t>
            </a:r>
          </a:p>
        </p:txBody>
      </p:sp>
      <p:sp>
        <p:nvSpPr>
          <p:cNvPr id="11" name="TextBox 10">
            <a:extLst>
              <a:ext uri="{FF2B5EF4-FFF2-40B4-BE49-F238E27FC236}">
                <a16:creationId xmlns:a16="http://schemas.microsoft.com/office/drawing/2014/main" id="{2D44DE66-8F37-148A-13FA-EF6872ED2C5B}"/>
              </a:ext>
            </a:extLst>
          </p:cNvPr>
          <p:cNvSpPr txBox="1"/>
          <p:nvPr/>
        </p:nvSpPr>
        <p:spPr>
          <a:xfrm>
            <a:off x="7962076" y="1550126"/>
            <a:ext cx="215865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BB700"/>
                </a:solidFill>
                <a:effectLst/>
                <a:uLnTx/>
                <a:uFillTx/>
                <a:latin typeface="Arial" panose="020B0604020202020204"/>
                <a:ea typeface="+mn-ea"/>
                <a:cs typeface="+mn-cs"/>
              </a:rPr>
              <a:t>Items Required for Submission</a:t>
            </a:r>
          </a:p>
        </p:txBody>
      </p:sp>
      <p:sp>
        <p:nvSpPr>
          <p:cNvPr id="13" name="TextBox 12">
            <a:extLst>
              <a:ext uri="{FF2B5EF4-FFF2-40B4-BE49-F238E27FC236}">
                <a16:creationId xmlns:a16="http://schemas.microsoft.com/office/drawing/2014/main" id="{40233664-7712-8669-9FCA-266518CA4692}"/>
              </a:ext>
            </a:extLst>
          </p:cNvPr>
          <p:cNvSpPr txBox="1"/>
          <p:nvPr/>
        </p:nvSpPr>
        <p:spPr>
          <a:xfrm>
            <a:off x="5993403" y="4999339"/>
            <a:ext cx="60960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BB700"/>
                </a:solidFill>
                <a:effectLst/>
                <a:uLnTx/>
                <a:uFillTx/>
                <a:latin typeface="Arial" panose="020B0604020202020204"/>
                <a:ea typeface="+mn-ea"/>
                <a:cs typeface="+mn-cs"/>
              </a:rPr>
              <a:t>Grant Deadlines</a:t>
            </a:r>
            <a:br>
              <a:rPr kumimoji="0" lang="en-US" sz="1800" b="0" i="0" u="none" strike="noStrike" kern="1200" cap="none" spc="0" normalizeH="0" baseline="0" noProof="0" dirty="0">
                <a:ln>
                  <a:noFill/>
                </a:ln>
                <a:solidFill>
                  <a:srgbClr val="FEFFFF"/>
                </a:solidFill>
                <a:effectLst/>
                <a:uLnTx/>
                <a:uFillTx/>
                <a:latin typeface="Arial" panose="020B0604020202020204"/>
                <a:ea typeface="+mn-ea"/>
                <a:cs typeface="+mn-cs"/>
              </a:rPr>
            </a:br>
            <a:r>
              <a:rPr kumimoji="0" lang="en-US" sz="1800" b="0" i="0" u="none" strike="noStrike" kern="1200" cap="none" spc="0" normalizeH="0" baseline="0" noProof="0" dirty="0">
                <a:ln>
                  <a:noFill/>
                </a:ln>
                <a:solidFill>
                  <a:srgbClr val="FEFFFF"/>
                </a:solidFill>
                <a:effectLst/>
                <a:uLnTx/>
                <a:uFillTx/>
                <a:latin typeface="Arial" panose="020B0604020202020204"/>
                <a:ea typeface="+mn-ea"/>
                <a:cs typeface="+mn-cs"/>
              </a:rPr>
              <a:t>October 1 </a:t>
            </a:r>
            <a:r>
              <a:rPr kumimoji="0" lang="en-US" sz="1800" b="1" i="0" u="none" strike="noStrike" kern="1200" cap="none" spc="0" normalizeH="0" baseline="0" noProof="0" dirty="0">
                <a:ln>
                  <a:noFill/>
                </a:ln>
                <a:solidFill>
                  <a:srgbClr val="EBB700"/>
                </a:solidFill>
                <a:effectLst/>
                <a:uLnTx/>
                <a:uFillTx/>
                <a:latin typeface="Arial" panose="020B0604020202020204"/>
                <a:ea typeface="+mn-ea"/>
                <a:cs typeface="+mn-cs"/>
              </a:rPr>
              <a:t>||</a:t>
            </a:r>
            <a:r>
              <a:rPr kumimoji="0" lang="en-US" sz="1800" b="0" i="0" u="none" strike="noStrike" kern="1200" cap="none" spc="0" normalizeH="0" baseline="0" noProof="0" dirty="0">
                <a:ln>
                  <a:noFill/>
                </a:ln>
                <a:solidFill>
                  <a:srgbClr val="FEFFFF"/>
                </a:solidFill>
                <a:effectLst/>
                <a:uLnTx/>
                <a:uFillTx/>
                <a:latin typeface="Arial" panose="020B0604020202020204"/>
                <a:ea typeface="+mn-ea"/>
                <a:cs typeface="+mn-cs"/>
              </a:rPr>
              <a:t> February 1 </a:t>
            </a:r>
            <a:r>
              <a:rPr kumimoji="0" lang="en-US" sz="1800" b="1" i="0" u="none" strike="noStrike" kern="1200" cap="none" spc="0" normalizeH="0" baseline="0" noProof="0" dirty="0">
                <a:ln>
                  <a:noFill/>
                </a:ln>
                <a:solidFill>
                  <a:srgbClr val="EBB700"/>
                </a:solidFill>
                <a:effectLst/>
                <a:uLnTx/>
                <a:uFillTx/>
                <a:latin typeface="Arial" panose="020B0604020202020204"/>
                <a:ea typeface="+mn-ea"/>
                <a:cs typeface="+mn-cs"/>
              </a:rPr>
              <a:t>||</a:t>
            </a:r>
            <a:r>
              <a:rPr kumimoji="0" lang="en-US" sz="1800" b="0" i="0" u="none" strike="noStrike" kern="1200" cap="none" spc="0" normalizeH="0" baseline="0" noProof="0" dirty="0">
                <a:ln>
                  <a:noFill/>
                </a:ln>
                <a:solidFill>
                  <a:srgbClr val="FEFFFF"/>
                </a:solidFill>
                <a:effectLst/>
                <a:uLnTx/>
                <a:uFillTx/>
                <a:latin typeface="Arial" panose="020B0604020202020204"/>
                <a:ea typeface="+mn-ea"/>
                <a:cs typeface="+mn-cs"/>
              </a:rPr>
              <a:t> May 1</a:t>
            </a:r>
          </a:p>
        </p:txBody>
      </p:sp>
      <p:sp>
        <p:nvSpPr>
          <p:cNvPr id="14" name="TextBox 13">
            <a:extLst>
              <a:ext uri="{FF2B5EF4-FFF2-40B4-BE49-F238E27FC236}">
                <a16:creationId xmlns:a16="http://schemas.microsoft.com/office/drawing/2014/main" id="{55564E26-1808-CD51-B4CB-75AEDA617670}"/>
              </a:ext>
            </a:extLst>
          </p:cNvPr>
          <p:cNvSpPr txBox="1"/>
          <p:nvPr/>
        </p:nvSpPr>
        <p:spPr>
          <a:xfrm>
            <a:off x="4354949" y="5786924"/>
            <a:ext cx="153369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ヒラギノ角ゴ Pro W3" pitchFamily="125" charset="-128"/>
                <a:cs typeface="Arial" panose="020B0604020202020204" pitchFamily="34" charset="0"/>
              </a:rPr>
              <a:t>Vision</a:t>
            </a:r>
          </a:p>
        </p:txBody>
      </p:sp>
      <p:sp>
        <p:nvSpPr>
          <p:cNvPr id="15" name="TextBox 14">
            <a:extLst>
              <a:ext uri="{FF2B5EF4-FFF2-40B4-BE49-F238E27FC236}">
                <a16:creationId xmlns:a16="http://schemas.microsoft.com/office/drawing/2014/main" id="{2999C841-5DE7-D436-093E-51CB5E24CC0F}"/>
              </a:ext>
            </a:extLst>
          </p:cNvPr>
          <p:cNvSpPr txBox="1"/>
          <p:nvPr/>
        </p:nvSpPr>
        <p:spPr>
          <a:xfrm>
            <a:off x="2885877" y="3098182"/>
            <a:ext cx="100507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ヒラギノ角ゴ Pro W3" pitchFamily="125" charset="-128"/>
                <a:cs typeface="Arial" panose="020B0604020202020204" pitchFamily="34" charset="0"/>
              </a:rPr>
              <a:t>Diabetes</a:t>
            </a:r>
          </a:p>
        </p:txBody>
      </p:sp>
      <p:sp>
        <p:nvSpPr>
          <p:cNvPr id="4" name="TextBox 3">
            <a:extLst>
              <a:ext uri="{FF2B5EF4-FFF2-40B4-BE49-F238E27FC236}">
                <a16:creationId xmlns:a16="http://schemas.microsoft.com/office/drawing/2014/main" id="{BD49773A-011D-1F95-37F2-65CF87F9192C}"/>
              </a:ext>
            </a:extLst>
          </p:cNvPr>
          <p:cNvSpPr txBox="1"/>
          <p:nvPr/>
        </p:nvSpPr>
        <p:spPr>
          <a:xfrm>
            <a:off x="946542" y="2990460"/>
            <a:ext cx="153369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ヒラギノ角ゴ Pro W3" pitchFamily="125" charset="-128"/>
                <a:cs typeface="Arial" panose="020B0604020202020204" pitchFamily="34" charset="0"/>
              </a:rPr>
              <a:t>Childhood Cancer</a:t>
            </a:r>
          </a:p>
        </p:txBody>
      </p:sp>
      <p:sp>
        <p:nvSpPr>
          <p:cNvPr id="12" name="TextBox 11">
            <a:extLst>
              <a:ext uri="{FF2B5EF4-FFF2-40B4-BE49-F238E27FC236}">
                <a16:creationId xmlns:a16="http://schemas.microsoft.com/office/drawing/2014/main" id="{AE9A3FAB-8BDB-8F97-F51D-CD10BD5F04FD}"/>
              </a:ext>
            </a:extLst>
          </p:cNvPr>
          <p:cNvSpPr txBox="1"/>
          <p:nvPr/>
        </p:nvSpPr>
        <p:spPr>
          <a:xfrm>
            <a:off x="4654525" y="3098183"/>
            <a:ext cx="85473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ヒラギノ角ゴ Pro W3" pitchFamily="125" charset="-128"/>
                <a:cs typeface="Arial" panose="020B0604020202020204" pitchFamily="34" charset="0"/>
              </a:rPr>
              <a:t>Hunger</a:t>
            </a:r>
          </a:p>
        </p:txBody>
      </p:sp>
      <p:sp>
        <p:nvSpPr>
          <p:cNvPr id="16" name="TextBox 15">
            <a:extLst>
              <a:ext uri="{FF2B5EF4-FFF2-40B4-BE49-F238E27FC236}">
                <a16:creationId xmlns:a16="http://schemas.microsoft.com/office/drawing/2014/main" id="{663C264C-2ACE-5C1F-7DE2-BD1783B3D36B}"/>
              </a:ext>
            </a:extLst>
          </p:cNvPr>
          <p:cNvSpPr txBox="1"/>
          <p:nvPr/>
        </p:nvSpPr>
        <p:spPr>
          <a:xfrm>
            <a:off x="1169435" y="5786924"/>
            <a:ext cx="105482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ヒラギノ角ゴ Pro W3" pitchFamily="125" charset="-128"/>
                <a:cs typeface="Arial" panose="020B0604020202020204" pitchFamily="34" charset="0"/>
              </a:rPr>
              <a:t>Matching</a:t>
            </a:r>
          </a:p>
        </p:txBody>
      </p:sp>
      <p:sp>
        <p:nvSpPr>
          <p:cNvPr id="19" name="Background - Solid">
            <a:extLst>
              <a:ext uri="{FF2B5EF4-FFF2-40B4-BE49-F238E27FC236}">
                <a16:creationId xmlns:a16="http://schemas.microsoft.com/office/drawing/2014/main" id="{D7A00A3F-8C47-DED2-49B8-FCA64B54AB86}"/>
              </a:ext>
            </a:extLst>
          </p:cNvPr>
          <p:cNvSpPr/>
          <p:nvPr/>
        </p:nvSpPr>
        <p:spPr>
          <a:xfrm>
            <a:off x="12032" y="0"/>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EFFFF">
                  <a:alpha val="44000"/>
                </a:srgbClr>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72972A3B-9FA6-80E4-E28B-D15DA268F81F}"/>
              </a:ext>
            </a:extLst>
          </p:cNvPr>
          <p:cNvSpPr txBox="1"/>
          <p:nvPr/>
        </p:nvSpPr>
        <p:spPr>
          <a:xfrm>
            <a:off x="2877152" y="5731783"/>
            <a:ext cx="99559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ヒラギノ角ゴ Pro W3" pitchFamily="125" charset="-128"/>
                <a:cs typeface="Arial" panose="020B0604020202020204" pitchFamily="34" charset="0"/>
              </a:rPr>
              <a:t>Lions Quest</a:t>
            </a:r>
          </a:p>
        </p:txBody>
      </p:sp>
      <p:sp>
        <p:nvSpPr>
          <p:cNvPr id="20" name="Rectangle 19">
            <a:extLst>
              <a:ext uri="{FF2B5EF4-FFF2-40B4-BE49-F238E27FC236}">
                <a16:creationId xmlns:a16="http://schemas.microsoft.com/office/drawing/2014/main" id="{8A80C002-1233-2C5F-EB0B-DF9313E384C9}"/>
              </a:ext>
            </a:extLst>
          </p:cNvPr>
          <p:cNvSpPr>
            <a:spLocks noGrp="1" noRot="1" noMove="1" noResize="1" noEditPoints="1" noAdjustHandles="1" noChangeArrowheads="1" noChangeShapeType="1"/>
          </p:cNvSpPr>
          <p:nvPr/>
        </p:nvSpPr>
        <p:spPr>
          <a:xfrm>
            <a:off x="8839200" y="6194780"/>
            <a:ext cx="2707341" cy="609600"/>
          </a:xfrm>
          <a:prstGeom prst="rect">
            <a:avLst/>
          </a:prstGeom>
          <a:solidFill>
            <a:srgbClr val="0D21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21" name="TextBox 20">
            <a:extLst>
              <a:ext uri="{FF2B5EF4-FFF2-40B4-BE49-F238E27FC236}">
                <a16:creationId xmlns:a16="http://schemas.microsoft.com/office/drawing/2014/main" id="{E50AC1C8-9E09-AF5A-E3A8-000A5F331380}"/>
              </a:ext>
            </a:extLst>
          </p:cNvPr>
          <p:cNvSpPr txBox="1"/>
          <p:nvPr/>
        </p:nvSpPr>
        <p:spPr>
          <a:xfrm>
            <a:off x="762000" y="238780"/>
            <a:ext cx="683622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EFFFF"/>
                </a:solidFill>
                <a:effectLst/>
                <a:uLnTx/>
                <a:uFillTx/>
                <a:latin typeface="Arial" panose="020B0604020202020204"/>
                <a:ea typeface="Arial" charset="0"/>
                <a:cs typeface="Arial"/>
              </a:rPr>
              <a:t>APPROVED AT BOARD MEETINGS</a:t>
            </a:r>
          </a:p>
        </p:txBody>
      </p:sp>
      <p:pic>
        <p:nvPicPr>
          <p:cNvPr id="3" name="Picture 2">
            <a:extLst>
              <a:ext uri="{FF2B5EF4-FFF2-40B4-BE49-F238E27FC236}">
                <a16:creationId xmlns:a16="http://schemas.microsoft.com/office/drawing/2014/main" id="{B67A1667-53C8-F0B9-8663-B66037410E94}"/>
              </a:ext>
            </a:extLst>
          </p:cNvPr>
          <p:cNvPicPr>
            <a:picLocks noChangeAspect="1"/>
          </p:cNvPicPr>
          <p:nvPr/>
        </p:nvPicPr>
        <p:blipFill>
          <a:blip r:embed="rId3"/>
          <a:stretch>
            <a:fillRect/>
          </a:stretch>
        </p:blipFill>
        <p:spPr>
          <a:xfrm>
            <a:off x="4446447" y="1207192"/>
            <a:ext cx="1270890" cy="1649033"/>
          </a:xfrm>
          <a:prstGeom prst="rect">
            <a:avLst/>
          </a:prstGeom>
        </p:spPr>
      </p:pic>
      <p:pic>
        <p:nvPicPr>
          <p:cNvPr id="18" name="Picture 17">
            <a:extLst>
              <a:ext uri="{FF2B5EF4-FFF2-40B4-BE49-F238E27FC236}">
                <a16:creationId xmlns:a16="http://schemas.microsoft.com/office/drawing/2014/main" id="{2CE12B0A-870B-E689-F143-F416C7703425}"/>
              </a:ext>
            </a:extLst>
          </p:cNvPr>
          <p:cNvPicPr>
            <a:picLocks noChangeAspect="1"/>
          </p:cNvPicPr>
          <p:nvPr/>
        </p:nvPicPr>
        <p:blipFill rotWithShape="1">
          <a:blip r:embed="rId4"/>
          <a:srcRect l="1298" r="-1" b="2214"/>
          <a:stretch/>
        </p:blipFill>
        <p:spPr>
          <a:xfrm>
            <a:off x="1095895" y="1212330"/>
            <a:ext cx="1283819" cy="1649033"/>
          </a:xfrm>
          <a:prstGeom prst="rect">
            <a:avLst/>
          </a:prstGeom>
        </p:spPr>
      </p:pic>
      <p:pic>
        <p:nvPicPr>
          <p:cNvPr id="22" name="Picture 21">
            <a:extLst>
              <a:ext uri="{FF2B5EF4-FFF2-40B4-BE49-F238E27FC236}">
                <a16:creationId xmlns:a16="http://schemas.microsoft.com/office/drawing/2014/main" id="{10DFEFAC-AE61-0EC6-0541-40BBF3115D99}"/>
              </a:ext>
            </a:extLst>
          </p:cNvPr>
          <p:cNvPicPr>
            <a:picLocks noChangeAspect="1"/>
          </p:cNvPicPr>
          <p:nvPr/>
        </p:nvPicPr>
        <p:blipFill rotWithShape="1">
          <a:blip r:embed="rId5"/>
          <a:srcRect r="2796"/>
          <a:stretch/>
        </p:blipFill>
        <p:spPr>
          <a:xfrm>
            <a:off x="1026370" y="4065581"/>
            <a:ext cx="1250053" cy="1666202"/>
          </a:xfrm>
          <a:prstGeom prst="rect">
            <a:avLst/>
          </a:prstGeom>
        </p:spPr>
      </p:pic>
      <p:pic>
        <p:nvPicPr>
          <p:cNvPr id="24" name="Picture 23" descr="A close-up of a diabetes application&#10;&#10;Description automatically generated">
            <a:extLst>
              <a:ext uri="{FF2B5EF4-FFF2-40B4-BE49-F238E27FC236}">
                <a16:creationId xmlns:a16="http://schemas.microsoft.com/office/drawing/2014/main" id="{E14553B6-9843-E661-371A-C9368E49EA9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75121" y="1207192"/>
            <a:ext cx="1286417" cy="1649033"/>
          </a:xfrm>
          <a:prstGeom prst="rect">
            <a:avLst/>
          </a:prstGeom>
        </p:spPr>
      </p:pic>
      <p:pic>
        <p:nvPicPr>
          <p:cNvPr id="25" name="Picture 24">
            <a:extLst>
              <a:ext uri="{FF2B5EF4-FFF2-40B4-BE49-F238E27FC236}">
                <a16:creationId xmlns:a16="http://schemas.microsoft.com/office/drawing/2014/main" id="{F20350A6-C091-C91F-9650-CD0557A70DAC}"/>
              </a:ext>
            </a:extLst>
          </p:cNvPr>
          <p:cNvPicPr>
            <a:picLocks noChangeAspect="1"/>
          </p:cNvPicPr>
          <p:nvPr/>
        </p:nvPicPr>
        <p:blipFill>
          <a:blip r:embed="rId7"/>
          <a:stretch>
            <a:fillRect/>
          </a:stretch>
        </p:blipFill>
        <p:spPr>
          <a:xfrm>
            <a:off x="4478589" y="4065581"/>
            <a:ext cx="1286418" cy="1686742"/>
          </a:xfrm>
          <a:prstGeom prst="rect">
            <a:avLst/>
          </a:prstGeom>
        </p:spPr>
      </p:pic>
      <p:pic>
        <p:nvPicPr>
          <p:cNvPr id="2" name="Picture 1">
            <a:extLst>
              <a:ext uri="{FF2B5EF4-FFF2-40B4-BE49-F238E27FC236}">
                <a16:creationId xmlns:a16="http://schemas.microsoft.com/office/drawing/2014/main" id="{2B493FE2-C137-FBFE-9FD5-498C1E750A71}"/>
              </a:ext>
            </a:extLst>
          </p:cNvPr>
          <p:cNvPicPr>
            <a:picLocks noChangeAspect="1"/>
          </p:cNvPicPr>
          <p:nvPr/>
        </p:nvPicPr>
        <p:blipFill>
          <a:blip r:embed="rId8"/>
          <a:stretch>
            <a:fillRect/>
          </a:stretch>
        </p:blipFill>
        <p:spPr>
          <a:xfrm>
            <a:off x="2774767" y="4055237"/>
            <a:ext cx="1286771" cy="1666203"/>
          </a:xfrm>
          <a:prstGeom prst="rect">
            <a:avLst/>
          </a:prstGeom>
        </p:spPr>
      </p:pic>
    </p:spTree>
    <p:extLst>
      <p:ext uri="{BB962C8B-B14F-4D97-AF65-F5344CB8AC3E}">
        <p14:creationId xmlns:p14="http://schemas.microsoft.com/office/powerpoint/2010/main" val="28212077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1">
            <a:extLst>
              <a:ext uri="{FF2B5EF4-FFF2-40B4-BE49-F238E27FC236}">
                <a16:creationId xmlns:a16="http://schemas.microsoft.com/office/drawing/2014/main" id="{0A571F3A-0A2E-357D-69EE-082BB33B8FB2}"/>
              </a:ext>
            </a:extLst>
          </p:cNvPr>
          <p:cNvSpPr/>
          <p:nvPr/>
        </p:nvSpPr>
        <p:spPr>
          <a:xfrm>
            <a:off x="7251400" y="1880062"/>
            <a:ext cx="4042085" cy="4083446"/>
          </a:xfrm>
          <a:prstGeom prst="roundRect">
            <a:avLst/>
          </a:prstGeom>
          <a:solidFill>
            <a:srgbClr val="7A268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BB700"/>
                </a:solidFill>
                <a:effectLst/>
                <a:uLnTx/>
                <a:uFillTx/>
                <a:latin typeface="Arial" panose="020B0604020202020204"/>
                <a:ea typeface="+mn-ea"/>
                <a:cs typeface="+mn-cs"/>
              </a:rPr>
              <a:t>Submission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BB700"/>
                </a:solidFill>
                <a:effectLst/>
                <a:uLnTx/>
                <a:uFillTx/>
                <a:latin typeface="Arial" panose="020B0604020202020204"/>
                <a:ea typeface="+mn-ea"/>
                <a:cs typeface="+mn-cs"/>
              </a:rPr>
              <a:t>Overview</a:t>
            </a:r>
            <a:endParaRPr kumimoji="0" lang="en-US" sz="800" b="1" i="0" u="none" strike="noStrike" kern="1200" cap="none" spc="0" normalizeH="0" baseline="0" noProof="0" dirty="0">
              <a:ln>
                <a:noFill/>
              </a:ln>
              <a:solidFill>
                <a:srgbClr val="EBB7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EBB700"/>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rPr>
              <a:t>Accepted on a rolling basis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rPr>
              <a:t>Quicker review process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rPr>
              <a:t>District Governor or Club President endorsement (depending on grant program)</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rPr>
              <a:t>Different requirements based on program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18" name="Group 17">
            <a:extLst>
              <a:ext uri="{FF2B5EF4-FFF2-40B4-BE49-F238E27FC236}">
                <a16:creationId xmlns:a16="http://schemas.microsoft.com/office/drawing/2014/main" id="{ABE097BC-F44E-03C2-3CC7-B1E0B33C09D7}"/>
              </a:ext>
            </a:extLst>
          </p:cNvPr>
          <p:cNvGrpSpPr/>
          <p:nvPr/>
        </p:nvGrpSpPr>
        <p:grpSpPr>
          <a:xfrm>
            <a:off x="1110908" y="3166830"/>
            <a:ext cx="4465936" cy="3312369"/>
            <a:chOff x="1390160" y="3197608"/>
            <a:chExt cx="4465936" cy="3312369"/>
          </a:xfrm>
        </p:grpSpPr>
        <p:pic>
          <p:nvPicPr>
            <p:cNvPr id="4" name="Picture 3">
              <a:extLst>
                <a:ext uri="{FF2B5EF4-FFF2-40B4-BE49-F238E27FC236}">
                  <a16:creationId xmlns:a16="http://schemas.microsoft.com/office/drawing/2014/main" id="{20B92C44-F3CA-4E41-F68C-4DEE17008729}"/>
                </a:ext>
              </a:extLst>
            </p:cNvPr>
            <p:cNvPicPr>
              <a:picLocks noChangeAspect="1"/>
            </p:cNvPicPr>
            <p:nvPr/>
          </p:nvPicPr>
          <p:blipFill>
            <a:blip r:embed="rId3"/>
            <a:stretch>
              <a:fillRect/>
            </a:stretch>
          </p:blipFill>
          <p:spPr>
            <a:xfrm>
              <a:off x="4164363" y="3952562"/>
              <a:ext cx="1612535" cy="2086273"/>
            </a:xfrm>
            <a:prstGeom prst="rect">
              <a:avLst/>
            </a:prstGeom>
          </p:spPr>
        </p:pic>
        <p:pic>
          <p:nvPicPr>
            <p:cNvPr id="8" name="Picture 7" descr="A screenshot of a computer&#10;&#10;Description automatically generated with low confidence">
              <a:extLst>
                <a:ext uri="{FF2B5EF4-FFF2-40B4-BE49-F238E27FC236}">
                  <a16:creationId xmlns:a16="http://schemas.microsoft.com/office/drawing/2014/main" id="{60671F96-6593-DE3D-DC39-C715E1C8107C}"/>
                </a:ext>
              </a:extLst>
            </p:cNvPr>
            <p:cNvPicPr>
              <a:picLocks noChangeAspect="1"/>
            </p:cNvPicPr>
            <p:nvPr/>
          </p:nvPicPr>
          <p:blipFill rotWithShape="1">
            <a:blip r:embed="rId4"/>
            <a:srcRect l="54103" t="14535" r="27634" b="7050"/>
            <a:stretch/>
          </p:blipFill>
          <p:spPr bwMode="auto">
            <a:xfrm>
              <a:off x="1390160" y="3952563"/>
              <a:ext cx="1621812" cy="2086273"/>
            </a:xfrm>
            <a:prstGeom prst="rect">
              <a:avLst/>
            </a:prstGeom>
            <a:ln>
              <a:noFill/>
            </a:ln>
            <a:extLst>
              <a:ext uri="{53640926-AAD7-44D8-BBD7-CCE9431645EC}">
                <a14:shadowObscured xmlns:a14="http://schemas.microsoft.com/office/drawing/2010/main"/>
              </a:ext>
            </a:extLst>
          </p:spPr>
        </p:pic>
        <p:sp>
          <p:nvSpPr>
            <p:cNvPr id="12" name="TextBox 11">
              <a:extLst>
                <a:ext uri="{FF2B5EF4-FFF2-40B4-BE49-F238E27FC236}">
                  <a16:creationId xmlns:a16="http://schemas.microsoft.com/office/drawing/2014/main" id="{DA7F548C-171C-76EF-4EA5-C1C6862A2A1C}"/>
                </a:ext>
              </a:extLst>
            </p:cNvPr>
            <p:cNvSpPr txBox="1"/>
            <p:nvPr/>
          </p:nvSpPr>
          <p:spPr>
            <a:xfrm>
              <a:off x="1390160" y="3290501"/>
              <a:ext cx="1421569"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ヒラギノ角ゴ Pro W3" pitchFamily="125" charset="-128"/>
                  <a:cs typeface="Arial" panose="020B0604020202020204" pitchFamily="34" charset="0"/>
                </a:rPr>
                <a:t>Emergency</a:t>
              </a:r>
              <a:endParaRPr kumimoji="0" lang="en-US" sz="1800" b="0" i="0" u="none" strike="noStrike" kern="1200" cap="none" spc="0" normalizeH="0" baseline="0" noProof="0" dirty="0">
                <a:ln>
                  <a:noFill/>
                </a:ln>
                <a:solidFill>
                  <a:srgbClr val="555659"/>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CEFB730E-0585-50DA-2BAD-8A62E2811349}"/>
                </a:ext>
              </a:extLst>
            </p:cNvPr>
            <p:cNvSpPr txBox="1"/>
            <p:nvPr/>
          </p:nvSpPr>
          <p:spPr>
            <a:xfrm>
              <a:off x="4132327" y="3197608"/>
              <a:ext cx="1723769"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ヒラギノ角ゴ Pro W3" pitchFamily="125" charset="-128"/>
                  <a:cs typeface="Arial" panose="020B0604020202020204" pitchFamily="34" charset="0"/>
                </a:rPr>
                <a:t>Disaster Preparedness</a:t>
              </a:r>
              <a:endParaRPr kumimoji="0" lang="en-US" sz="1600" b="0" i="0" u="none" strike="noStrike" kern="1200" cap="none" spc="0" normalizeH="0" baseline="0" noProof="0" dirty="0">
                <a:ln>
                  <a:noFill/>
                </a:ln>
                <a:solidFill>
                  <a:srgbClr val="555659"/>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F40CD6B8-0D75-EF61-79E1-BE31006C4EBF}"/>
                </a:ext>
              </a:extLst>
            </p:cNvPr>
            <p:cNvSpPr txBox="1"/>
            <p:nvPr/>
          </p:nvSpPr>
          <p:spPr>
            <a:xfrm>
              <a:off x="1724180" y="6140645"/>
              <a:ext cx="75352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ヒラギノ角ゴ Pro W3" pitchFamily="125" charset="-128"/>
                  <a:cs typeface="Arial" panose="020B0604020202020204" pitchFamily="34" charset="0"/>
                </a:rPr>
                <a:t>DCG</a:t>
              </a:r>
              <a:endParaRPr kumimoji="0" lang="en-US" sz="1800" b="0" i="0" u="none" strike="noStrike" kern="1200" cap="none" spc="0" normalizeH="0" baseline="0" noProof="0" dirty="0">
                <a:ln>
                  <a:noFill/>
                </a:ln>
                <a:solidFill>
                  <a:srgbClr val="555659"/>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2EA3978F-2F06-5E48-D519-44CECF1FBC15}"/>
                </a:ext>
              </a:extLst>
            </p:cNvPr>
            <p:cNvSpPr txBox="1"/>
            <p:nvPr/>
          </p:nvSpPr>
          <p:spPr>
            <a:xfrm>
              <a:off x="4259845" y="6171423"/>
              <a:ext cx="1421569"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ヒラギノ角ゴ Pro W3" pitchFamily="125" charset="-128"/>
                  <a:cs typeface="Arial" panose="020B0604020202020204" pitchFamily="34" charset="0"/>
                </a:rPr>
                <a:t>Leo Service</a:t>
              </a:r>
              <a:endParaRPr kumimoji="0" lang="en-US" sz="1800" b="0" i="0" u="none" strike="noStrike" kern="1200" cap="none" spc="0" normalizeH="0" baseline="0" noProof="0" dirty="0">
                <a:ln>
                  <a:noFill/>
                </a:ln>
                <a:solidFill>
                  <a:srgbClr val="555659"/>
                </a:solidFill>
                <a:effectLst/>
                <a:uLnTx/>
                <a:uFillTx/>
                <a:latin typeface="Arial" panose="020B0604020202020204"/>
                <a:ea typeface="+mn-ea"/>
                <a:cs typeface="+mn-cs"/>
              </a:endParaRPr>
            </a:p>
          </p:txBody>
        </p:sp>
      </p:grpSp>
      <p:sp>
        <p:nvSpPr>
          <p:cNvPr id="11" name="Rectangle 10">
            <a:extLst>
              <a:ext uri="{FF2B5EF4-FFF2-40B4-BE49-F238E27FC236}">
                <a16:creationId xmlns:a16="http://schemas.microsoft.com/office/drawing/2014/main" id="{FB55A824-77FD-1731-6F04-CC9C0898D16A}"/>
              </a:ext>
            </a:extLst>
          </p:cNvPr>
          <p:cNvSpPr/>
          <p:nvPr/>
        </p:nvSpPr>
        <p:spPr>
          <a:xfrm>
            <a:off x="8802490" y="6209841"/>
            <a:ext cx="2707341" cy="609600"/>
          </a:xfrm>
          <a:prstGeom prst="rect">
            <a:avLst/>
          </a:prstGeom>
          <a:solidFill>
            <a:srgbClr val="0D21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15" name="Background - Solid">
            <a:extLst>
              <a:ext uri="{FF2B5EF4-FFF2-40B4-BE49-F238E27FC236}">
                <a16:creationId xmlns:a16="http://schemas.microsoft.com/office/drawing/2014/main" id="{7033BCC4-AE3E-32C9-C32F-18AFBF7089D3}"/>
              </a:ext>
            </a:extLst>
          </p:cNvPr>
          <p:cNvSpPr/>
          <p:nvPr/>
        </p:nvSpPr>
        <p:spPr>
          <a:xfrm>
            <a:off x="12032" y="0"/>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EFFFF">
                  <a:alpha val="44000"/>
                </a:srgbClr>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59536179-B095-7598-446B-4DED3222FA83}"/>
              </a:ext>
            </a:extLst>
          </p:cNvPr>
          <p:cNvSpPr txBox="1"/>
          <p:nvPr/>
        </p:nvSpPr>
        <p:spPr>
          <a:xfrm>
            <a:off x="551829" y="216745"/>
            <a:ext cx="937343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EFFFF"/>
                </a:solidFill>
                <a:effectLst/>
                <a:uLnTx/>
                <a:uFillTx/>
                <a:latin typeface="Arial" panose="020B0604020202020204"/>
                <a:ea typeface="Arial" charset="0"/>
                <a:cs typeface="Arial"/>
              </a:rPr>
              <a:t>APPROVED BY LCIF CHAIRPERSON</a:t>
            </a:r>
          </a:p>
        </p:txBody>
      </p:sp>
      <p:pic>
        <p:nvPicPr>
          <p:cNvPr id="2" name="Picture 1">
            <a:extLst>
              <a:ext uri="{FF2B5EF4-FFF2-40B4-BE49-F238E27FC236}">
                <a16:creationId xmlns:a16="http://schemas.microsoft.com/office/drawing/2014/main" id="{387F6D53-1A4C-015F-0E3C-C8C937D112F1}"/>
              </a:ext>
            </a:extLst>
          </p:cNvPr>
          <p:cNvPicPr>
            <a:picLocks noChangeAspect="1"/>
          </p:cNvPicPr>
          <p:nvPr/>
        </p:nvPicPr>
        <p:blipFill>
          <a:blip r:embed="rId5"/>
          <a:stretch>
            <a:fillRect/>
          </a:stretch>
        </p:blipFill>
        <p:spPr>
          <a:xfrm>
            <a:off x="3885111" y="1100072"/>
            <a:ext cx="1621811" cy="2066758"/>
          </a:xfrm>
          <a:prstGeom prst="rect">
            <a:avLst/>
          </a:prstGeom>
        </p:spPr>
      </p:pic>
      <p:pic>
        <p:nvPicPr>
          <p:cNvPr id="3" name="Picture 2">
            <a:extLst>
              <a:ext uri="{FF2B5EF4-FFF2-40B4-BE49-F238E27FC236}">
                <a16:creationId xmlns:a16="http://schemas.microsoft.com/office/drawing/2014/main" id="{8BEA2C09-F44A-BFD5-1FC1-0CEC3919E0D7}"/>
              </a:ext>
            </a:extLst>
          </p:cNvPr>
          <p:cNvPicPr>
            <a:picLocks noChangeAspect="1"/>
          </p:cNvPicPr>
          <p:nvPr/>
        </p:nvPicPr>
        <p:blipFill>
          <a:blip r:embed="rId6"/>
          <a:stretch>
            <a:fillRect/>
          </a:stretch>
        </p:blipFill>
        <p:spPr>
          <a:xfrm>
            <a:off x="1110908" y="1104441"/>
            <a:ext cx="1578229" cy="2066758"/>
          </a:xfrm>
          <a:prstGeom prst="rect">
            <a:avLst/>
          </a:prstGeom>
        </p:spPr>
      </p:pic>
    </p:spTree>
    <p:extLst>
      <p:ext uri="{BB962C8B-B14F-4D97-AF65-F5344CB8AC3E}">
        <p14:creationId xmlns:p14="http://schemas.microsoft.com/office/powerpoint/2010/main" val="1806150447"/>
      </p:ext>
    </p:extLst>
  </p:cSld>
  <p:clrMapOvr>
    <a:masterClrMapping/>
  </p:clrMapOvr>
</p:sld>
</file>

<file path=ppt/theme/theme1.xml><?xml version="1.0" encoding="utf-8"?>
<a:theme xmlns:a="http://schemas.openxmlformats.org/drawingml/2006/main" name="Lions Int'l">
  <a:themeElements>
    <a:clrScheme name="Lions Club International">
      <a:dk1>
        <a:srgbClr val="00338D"/>
      </a:dk1>
      <a:lt1>
        <a:srgbClr val="FFFFFF"/>
      </a:lt1>
      <a:dk2>
        <a:srgbClr val="555659"/>
      </a:dk2>
      <a:lt2>
        <a:srgbClr val="B3B2B1"/>
      </a:lt2>
      <a:accent1>
        <a:srgbClr val="0D2140"/>
      </a:accent1>
      <a:accent2>
        <a:srgbClr val="EBB700"/>
      </a:accent2>
      <a:accent3>
        <a:srgbClr val="407CCA"/>
      </a:accent3>
      <a:accent4>
        <a:srgbClr val="792482"/>
      </a:accent4>
      <a:accent5>
        <a:srgbClr val="00AB68"/>
      </a:accent5>
      <a:accent6>
        <a:srgbClr val="FF5B34"/>
      </a:accent6>
      <a:hlink>
        <a:srgbClr val="004DD5"/>
      </a:hlink>
      <a:folHlink>
        <a:srgbClr val="B42504"/>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dirty="0">
            <a:solidFill>
              <a:schemeClr val="bg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Lions Int'l">
  <a:themeElements>
    <a:clrScheme name="Lions Club International">
      <a:dk1>
        <a:srgbClr val="00338D"/>
      </a:dk1>
      <a:lt1>
        <a:srgbClr val="FFFFFF"/>
      </a:lt1>
      <a:dk2>
        <a:srgbClr val="555659"/>
      </a:dk2>
      <a:lt2>
        <a:srgbClr val="B3B2B1"/>
      </a:lt2>
      <a:accent1>
        <a:srgbClr val="0D2140"/>
      </a:accent1>
      <a:accent2>
        <a:srgbClr val="EBB700"/>
      </a:accent2>
      <a:accent3>
        <a:srgbClr val="407CCA"/>
      </a:accent3>
      <a:accent4>
        <a:srgbClr val="792482"/>
      </a:accent4>
      <a:accent5>
        <a:srgbClr val="00AB68"/>
      </a:accent5>
      <a:accent6>
        <a:srgbClr val="FF5B34"/>
      </a:accent6>
      <a:hlink>
        <a:srgbClr val="004DD5"/>
      </a:hlink>
      <a:folHlink>
        <a:srgbClr val="B42504"/>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dirty="0">
            <a:solidFill>
              <a:schemeClr val="bg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LCIF">
      <a:dk1>
        <a:srgbClr val="555659"/>
      </a:dk1>
      <a:lt1>
        <a:srgbClr val="FEFFFF"/>
      </a:lt1>
      <a:dk2>
        <a:srgbClr val="00338D"/>
      </a:dk2>
      <a:lt2>
        <a:srgbClr val="B3B2B1"/>
      </a:lt2>
      <a:accent1>
        <a:srgbClr val="0D2140"/>
      </a:accent1>
      <a:accent2>
        <a:srgbClr val="EBB700"/>
      </a:accent2>
      <a:accent3>
        <a:srgbClr val="407CCA"/>
      </a:accent3>
      <a:accent4>
        <a:srgbClr val="792482"/>
      </a:accent4>
      <a:accent5>
        <a:srgbClr val="00AB68"/>
      </a:accent5>
      <a:accent6>
        <a:srgbClr val="FF5B34"/>
      </a:accent6>
      <a:hlink>
        <a:srgbClr val="004DD5"/>
      </a:hlink>
      <a:folHlink>
        <a:srgbClr val="B4250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140</TotalTime>
  <Words>3985</Words>
  <Application>Microsoft Office PowerPoint</Application>
  <PresentationFormat>Widescreen</PresentationFormat>
  <Paragraphs>380</Paragraphs>
  <Slides>33</Slides>
  <Notes>33</Notes>
  <HiddenSlides>0</HiddenSlides>
  <MMClips>0</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33</vt:i4>
      </vt:variant>
    </vt:vector>
  </HeadingPairs>
  <TitlesOfParts>
    <vt:vector size="54" baseType="lpstr">
      <vt:lpstr>Aptos</vt:lpstr>
      <vt:lpstr>Arial</vt:lpstr>
      <vt:lpstr>Calibri</vt:lpstr>
      <vt:lpstr>Century Gothic</vt:lpstr>
      <vt:lpstr>Helvetica</vt:lpstr>
      <vt:lpstr>Helvetica Neue</vt:lpstr>
      <vt:lpstr>Lucida Grande</vt:lpstr>
      <vt:lpstr>Open sans</vt:lpstr>
      <vt:lpstr>Open Sans Light</vt:lpstr>
      <vt:lpstr>Open Sans Regular</vt:lpstr>
      <vt:lpstr>Segoe UI</vt:lpstr>
      <vt:lpstr>Segoe UI Semibold</vt:lpstr>
      <vt:lpstr>System Font Regular</vt:lpstr>
      <vt:lpstr>Times New Roman</vt:lpstr>
      <vt:lpstr>Wingdings</vt:lpstr>
      <vt:lpstr>Wingdings 3</vt:lpstr>
      <vt:lpstr>ヒラギノ角ゴ Pro W3</vt:lpstr>
      <vt:lpstr>Lions Int'l</vt:lpstr>
      <vt:lpstr>3_Lions Int'l</vt:lpstr>
      <vt:lpstr>1_Office Theme</vt:lpstr>
      <vt:lpstr>No Page Number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Boonprasarn, Julie</dc:creator>
  <cp:lastModifiedBy>Boonprasarn, Julie</cp:lastModifiedBy>
  <cp:revision>6</cp:revision>
  <dcterms:created xsi:type="dcterms:W3CDTF">2024-09-03T18:15:34Z</dcterms:created>
  <dcterms:modified xsi:type="dcterms:W3CDTF">2024-09-06T20:14:55Z</dcterms:modified>
</cp:coreProperties>
</file>