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D207_91AED40D.xml" ContentType="application/vnd.ms-powerpoint.comment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74" r:id="rId4"/>
    <p:sldMasterId id="2147483680" r:id="rId5"/>
    <p:sldMasterId id="2147483710" r:id="rId6"/>
  </p:sldMasterIdLst>
  <p:notesMasterIdLst>
    <p:notesMasterId r:id="rId39"/>
  </p:notesMasterIdLst>
  <p:sldIdLst>
    <p:sldId id="376" r:id="rId7"/>
    <p:sldId id="358" r:id="rId8"/>
    <p:sldId id="2110" r:id="rId9"/>
    <p:sldId id="2111" r:id="rId10"/>
    <p:sldId id="2109" r:id="rId11"/>
    <p:sldId id="2047" r:id="rId12"/>
    <p:sldId id="2034" r:id="rId13"/>
    <p:sldId id="2147374807" r:id="rId14"/>
    <p:sldId id="2035" r:id="rId15"/>
    <p:sldId id="2147374810" r:id="rId16"/>
    <p:sldId id="2044" r:id="rId17"/>
    <p:sldId id="2147471996" r:id="rId18"/>
    <p:sldId id="2043" r:id="rId19"/>
    <p:sldId id="2147374825" r:id="rId20"/>
    <p:sldId id="2041" r:id="rId21"/>
    <p:sldId id="2147471995" r:id="rId22"/>
    <p:sldId id="2036" r:id="rId23"/>
    <p:sldId id="2147374811" r:id="rId24"/>
    <p:sldId id="2038" r:id="rId25"/>
    <p:sldId id="2147374808" r:id="rId26"/>
    <p:sldId id="2040" r:id="rId27"/>
    <p:sldId id="2147471939" r:id="rId28"/>
    <p:sldId id="2042" r:id="rId29"/>
    <p:sldId id="2147374809" r:id="rId30"/>
    <p:sldId id="2037" r:id="rId31"/>
    <p:sldId id="2045" r:id="rId32"/>
    <p:sldId id="2147471997" r:id="rId33"/>
    <p:sldId id="2147471998" r:id="rId34"/>
    <p:sldId id="2147472000" r:id="rId35"/>
    <p:sldId id="1914" r:id="rId36"/>
    <p:sldId id="2147471879" r:id="rId37"/>
    <p:sldId id="3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484" autoAdjust="0"/>
  </p:normalViewPr>
  <p:slideViewPr>
    <p:cSldViewPr snapToGrid="0">
      <p:cViewPr varScale="1">
        <p:scale>
          <a:sx n="55" d="100"/>
          <a:sy n="55" d="100"/>
        </p:scale>
        <p:origin x="893"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bsmith\Desktop\FY2023-2024%20Grants%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bsmith\Desktop\FY2023-2024%20Grants%20Dat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bsmith\Desktop\FY2023-2024%20Grants%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636C-46AE-877F-80DBEE117C3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36C-46AE-877F-80DBEE117C35}"/>
              </c:ext>
            </c:extLst>
          </c:dPt>
          <c:dPt>
            <c:idx val="2"/>
            <c:invertIfNegative val="0"/>
            <c:bubble3D val="0"/>
            <c:spPr>
              <a:solidFill>
                <a:srgbClr val="00B0F0"/>
              </a:solidFill>
              <a:ln>
                <a:noFill/>
              </a:ln>
              <a:effectLst/>
            </c:spPr>
            <c:extLst>
              <c:ext xmlns:c16="http://schemas.microsoft.com/office/drawing/2014/chart" uri="{C3380CC4-5D6E-409C-BE32-E72D297353CC}">
                <c16:uniqueId val="{00000005-636C-46AE-877F-80DBEE117C35}"/>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636C-46AE-877F-80DBEE117C35}"/>
              </c:ext>
            </c:extLst>
          </c:dPt>
          <c:dPt>
            <c:idx val="4"/>
            <c:invertIfNegative val="0"/>
            <c:bubble3D val="0"/>
            <c:spPr>
              <a:solidFill>
                <a:srgbClr val="FF0000"/>
              </a:solidFill>
              <a:ln>
                <a:noFill/>
              </a:ln>
              <a:effectLst/>
            </c:spPr>
            <c:extLst>
              <c:ext xmlns:c16="http://schemas.microsoft.com/office/drawing/2014/chart" uri="{C3380CC4-5D6E-409C-BE32-E72D297353CC}">
                <c16:uniqueId val="{00000009-636C-46AE-877F-80DBEE117C35}"/>
              </c:ext>
            </c:extLst>
          </c:dPt>
          <c:dPt>
            <c:idx val="5"/>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B-636C-46AE-877F-80DBEE117C35}"/>
              </c:ext>
            </c:extLst>
          </c:dPt>
          <c:dPt>
            <c:idx val="6"/>
            <c:invertIfNegative val="0"/>
            <c:bubble3D val="0"/>
            <c:spPr>
              <a:solidFill>
                <a:srgbClr val="FFC000"/>
              </a:solidFill>
              <a:ln>
                <a:noFill/>
              </a:ln>
              <a:effectLst/>
            </c:spPr>
            <c:extLst>
              <c:ext xmlns:c16="http://schemas.microsoft.com/office/drawing/2014/chart" uri="{C3380CC4-5D6E-409C-BE32-E72D297353CC}">
                <c16:uniqueId val="{0000000D-636C-46AE-877F-80DBEE117C35}"/>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F-636C-46AE-877F-80DBEE117C3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'[FY2023-2024 Grants Data.xlsx]Grants by Cause Area'!$D$3:$D$10</c:f>
              <c:strCache>
                <c:ptCount val="8"/>
                <c:pt idx="0">
                  <c:v>Environment</c:v>
                </c:pt>
                <c:pt idx="1">
                  <c:v>Diabetes</c:v>
                </c:pt>
                <c:pt idx="2">
                  <c:v>Childhood Cancer</c:v>
                </c:pt>
                <c:pt idx="3">
                  <c:v>Youth</c:v>
                </c:pt>
                <c:pt idx="4">
                  <c:v>Hunger</c:v>
                </c:pt>
                <c:pt idx="5">
                  <c:v>Vision</c:v>
                </c:pt>
                <c:pt idx="6">
                  <c:v>Disaster Relief</c:v>
                </c:pt>
                <c:pt idx="7">
                  <c:v>Humanitarian</c:v>
                </c:pt>
              </c:strCache>
            </c:strRef>
          </c:cat>
          <c:val>
            <c:numRef>
              <c:f>'[FY2023-2024 Grants Data.xlsx]Grants by Cause Area'!$E$3:$E$10</c:f>
              <c:numCache>
                <c:formatCode>"$"#,##0</c:formatCode>
                <c:ptCount val="8"/>
                <c:pt idx="0">
                  <c:v>228654</c:v>
                </c:pt>
                <c:pt idx="1">
                  <c:v>786829.7</c:v>
                </c:pt>
                <c:pt idx="2">
                  <c:v>2155527</c:v>
                </c:pt>
                <c:pt idx="3">
                  <c:v>3298911.95</c:v>
                </c:pt>
                <c:pt idx="4">
                  <c:v>3354862.61</c:v>
                </c:pt>
                <c:pt idx="5">
                  <c:v>8681674.0399999991</c:v>
                </c:pt>
                <c:pt idx="6">
                  <c:v>12135218</c:v>
                </c:pt>
                <c:pt idx="7">
                  <c:v>15770583.950000001</c:v>
                </c:pt>
              </c:numCache>
            </c:numRef>
          </c:val>
          <c:extLst>
            <c:ext xmlns:c16="http://schemas.microsoft.com/office/drawing/2014/chart" uri="{C3380CC4-5D6E-409C-BE32-E72D297353CC}">
              <c16:uniqueId val="{00000010-636C-46AE-877F-80DBEE117C35}"/>
            </c:ext>
          </c:extLst>
        </c:ser>
        <c:dLbls>
          <c:showLegendKey val="0"/>
          <c:showVal val="0"/>
          <c:showCatName val="0"/>
          <c:showSerName val="0"/>
          <c:showPercent val="0"/>
          <c:showBubbleSize val="0"/>
        </c:dLbls>
        <c:gapWidth val="50"/>
        <c:axId val="1232190527"/>
        <c:axId val="1232190047"/>
      </c:barChart>
      <c:catAx>
        <c:axId val="12321905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crossAx val="1232190047"/>
        <c:crosses val="autoZero"/>
        <c:auto val="1"/>
        <c:lblAlgn val="ctr"/>
        <c:lblOffset val="100"/>
        <c:noMultiLvlLbl val="0"/>
      </c:catAx>
      <c:valAx>
        <c:axId val="1232190047"/>
        <c:scaling>
          <c:orientation val="minMax"/>
        </c:scaling>
        <c:delete val="1"/>
        <c:axPos val="b"/>
        <c:numFmt formatCode="&quot;$&quot;#,##0" sourceLinked="1"/>
        <c:majorTickMark val="none"/>
        <c:minorTickMark val="none"/>
        <c:tickLblPos val="nextTo"/>
        <c:crossAx val="1232190527"/>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5"/>
              </a:solidFill>
              <a:ln>
                <a:noFill/>
              </a:ln>
              <a:effectLst/>
            </c:spPr>
            <c:extLst>
              <c:ext xmlns:c16="http://schemas.microsoft.com/office/drawing/2014/chart" uri="{C3380CC4-5D6E-409C-BE32-E72D297353CC}">
                <c16:uniqueId val="{00000001-EF46-4F9D-8985-1DA107B5FBEF}"/>
              </c:ext>
            </c:extLst>
          </c:dPt>
          <c:dPt>
            <c:idx val="2"/>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3-EF46-4F9D-8985-1DA107B5FBEF}"/>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EF46-4F9D-8985-1DA107B5FBEF}"/>
              </c:ext>
            </c:extLst>
          </c:dPt>
          <c:dPt>
            <c:idx val="4"/>
            <c:invertIfNegative val="0"/>
            <c:bubble3D val="0"/>
            <c:spPr>
              <a:solidFill>
                <a:srgbClr val="FF0000"/>
              </a:solidFill>
              <a:ln>
                <a:noFill/>
              </a:ln>
              <a:effectLst/>
            </c:spPr>
            <c:extLst>
              <c:ext xmlns:c16="http://schemas.microsoft.com/office/drawing/2014/chart" uri="{C3380CC4-5D6E-409C-BE32-E72D297353CC}">
                <c16:uniqueId val="{00000007-EF46-4F9D-8985-1DA107B5FBEF}"/>
              </c:ext>
            </c:extLst>
          </c:dPt>
          <c:dPt>
            <c:idx val="5"/>
            <c:invertIfNegative val="0"/>
            <c:bubble3D val="0"/>
            <c:spPr>
              <a:solidFill>
                <a:srgbClr val="FFC000"/>
              </a:solidFill>
              <a:ln>
                <a:noFill/>
              </a:ln>
              <a:effectLst/>
            </c:spPr>
            <c:extLst>
              <c:ext xmlns:c16="http://schemas.microsoft.com/office/drawing/2014/chart" uri="{C3380CC4-5D6E-409C-BE32-E72D297353CC}">
                <c16:uniqueId val="{00000009-EF46-4F9D-8985-1DA107B5FBEF}"/>
              </c:ext>
            </c:extLst>
          </c:dPt>
          <c:dPt>
            <c:idx val="6"/>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B-EF46-4F9D-8985-1DA107B5FBEF}"/>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D-EF46-4F9D-8985-1DA107B5FBEF}"/>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F-EF46-4F9D-8985-1DA107B5FBEF}"/>
              </c:ext>
            </c:extLst>
          </c:dPt>
          <c:dPt>
            <c:idx val="9"/>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11-EF46-4F9D-8985-1DA107B5FBEF}"/>
              </c:ext>
            </c:extLst>
          </c:dPt>
          <c:dPt>
            <c:idx val="1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3-EF46-4F9D-8985-1DA107B5FBEF}"/>
              </c:ext>
            </c:extLst>
          </c:dPt>
          <c:dPt>
            <c:idx val="11"/>
            <c:invertIfNegative val="0"/>
            <c:bubble3D val="0"/>
            <c:spPr>
              <a:solidFill>
                <a:srgbClr val="FF0000"/>
              </a:solidFill>
              <a:ln>
                <a:noFill/>
              </a:ln>
              <a:effectLst/>
            </c:spPr>
            <c:extLst>
              <c:ext xmlns:c16="http://schemas.microsoft.com/office/drawing/2014/chart" uri="{C3380CC4-5D6E-409C-BE32-E72D297353CC}">
                <c16:uniqueId val="{00000015-EF46-4F9D-8985-1DA107B5FBEF}"/>
              </c:ext>
            </c:extLst>
          </c:dPt>
          <c:dPt>
            <c:idx val="12"/>
            <c:invertIfNegative val="0"/>
            <c:bubble3D val="0"/>
            <c:spPr>
              <a:solidFill>
                <a:srgbClr val="FFC000"/>
              </a:solidFill>
              <a:ln>
                <a:noFill/>
              </a:ln>
              <a:effectLst/>
            </c:spPr>
            <c:extLst>
              <c:ext xmlns:c16="http://schemas.microsoft.com/office/drawing/2014/chart" uri="{C3380CC4-5D6E-409C-BE32-E72D297353CC}">
                <c16:uniqueId val="{00000017-EF46-4F9D-8985-1DA107B5FBEF}"/>
              </c:ext>
            </c:extLst>
          </c:dPt>
          <c:dPt>
            <c:idx val="13"/>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19-EF46-4F9D-8985-1DA107B5FBE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B-EF46-4F9D-8985-1DA107B5FBEF}"/>
              </c:ext>
            </c:extLst>
          </c:dPt>
          <c:dPt>
            <c:idx val="15"/>
            <c:invertIfNegative val="0"/>
            <c:bubble3D val="0"/>
            <c:spPr>
              <a:solidFill>
                <a:schemeClr val="accent5"/>
              </a:solidFill>
              <a:ln>
                <a:noFill/>
              </a:ln>
              <a:effectLst/>
            </c:spPr>
            <c:extLst>
              <c:ext xmlns:c16="http://schemas.microsoft.com/office/drawing/2014/chart" uri="{C3380CC4-5D6E-409C-BE32-E72D297353CC}">
                <c16:uniqueId val="{0000001D-EF46-4F9D-8985-1DA107B5FBEF}"/>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'[FY2023-2024 Grants Data.xlsx]Grants by Grant Type'!$D$3:$D$18</c:f>
              <c:strCache>
                <c:ptCount val="16"/>
                <c:pt idx="0">
                  <c:v>SEED</c:v>
                </c:pt>
                <c:pt idx="1">
                  <c:v>Disaster Preparedness</c:v>
                </c:pt>
                <c:pt idx="2">
                  <c:v>Leo Service</c:v>
                </c:pt>
                <c:pt idx="3">
                  <c:v>Humanitarian Award</c:v>
                </c:pt>
                <c:pt idx="4">
                  <c:v>Community Recovery</c:v>
                </c:pt>
                <c:pt idx="5">
                  <c:v>Childhood Cancer</c:v>
                </c:pt>
                <c:pt idx="6">
                  <c:v>Diabetes</c:v>
                </c:pt>
                <c:pt idx="7">
                  <c:v>Major Catastrophe</c:v>
                </c:pt>
                <c:pt idx="8">
                  <c:v>Lions Quest</c:v>
                </c:pt>
                <c:pt idx="9">
                  <c:v>Hunger</c:v>
                </c:pt>
                <c:pt idx="10">
                  <c:v>Emergency</c:v>
                </c:pt>
                <c:pt idx="11">
                  <c:v>Community Impact (DCG)</c:v>
                </c:pt>
                <c:pt idx="12">
                  <c:v>Board Directed</c:v>
                </c:pt>
                <c:pt idx="13">
                  <c:v>SightFirst</c:v>
                </c:pt>
                <c:pt idx="14">
                  <c:v>Matching</c:v>
                </c:pt>
                <c:pt idx="15">
                  <c:v>Designated</c:v>
                </c:pt>
              </c:strCache>
            </c:strRef>
          </c:cat>
          <c:val>
            <c:numRef>
              <c:f>'[FY2023-2024 Grants Data.xlsx]Grants by Grant Type'!$E$3:$E$18</c:f>
              <c:numCache>
                <c:formatCode>"$"#,##0</c:formatCode>
                <c:ptCount val="16"/>
                <c:pt idx="0">
                  <c:v>20000</c:v>
                </c:pt>
                <c:pt idx="1">
                  <c:v>77805</c:v>
                </c:pt>
                <c:pt idx="2">
                  <c:v>107232</c:v>
                </c:pt>
                <c:pt idx="3">
                  <c:v>250000</c:v>
                </c:pt>
                <c:pt idx="4">
                  <c:v>279110</c:v>
                </c:pt>
                <c:pt idx="5">
                  <c:v>408068</c:v>
                </c:pt>
                <c:pt idx="6">
                  <c:v>612227</c:v>
                </c:pt>
                <c:pt idx="7">
                  <c:v>700000</c:v>
                </c:pt>
                <c:pt idx="8">
                  <c:v>1303288</c:v>
                </c:pt>
                <c:pt idx="9">
                  <c:v>1914982</c:v>
                </c:pt>
                <c:pt idx="10">
                  <c:v>1926947</c:v>
                </c:pt>
                <c:pt idx="11">
                  <c:v>4229048.7699999996</c:v>
                </c:pt>
                <c:pt idx="12">
                  <c:v>4989410.7699999996</c:v>
                </c:pt>
                <c:pt idx="13">
                  <c:v>5486425</c:v>
                </c:pt>
                <c:pt idx="14">
                  <c:v>11764253</c:v>
                </c:pt>
                <c:pt idx="15">
                  <c:v>12343464.709999999</c:v>
                </c:pt>
              </c:numCache>
            </c:numRef>
          </c:val>
          <c:extLst>
            <c:ext xmlns:c16="http://schemas.microsoft.com/office/drawing/2014/chart" uri="{C3380CC4-5D6E-409C-BE32-E72D297353CC}">
              <c16:uniqueId val="{0000001E-EF46-4F9D-8985-1DA107B5FBEF}"/>
            </c:ext>
          </c:extLst>
        </c:ser>
        <c:dLbls>
          <c:showLegendKey val="0"/>
          <c:showVal val="0"/>
          <c:showCatName val="0"/>
          <c:showSerName val="0"/>
          <c:showPercent val="0"/>
          <c:showBubbleSize val="0"/>
        </c:dLbls>
        <c:gapWidth val="28"/>
        <c:axId val="1037965808"/>
        <c:axId val="1037968208"/>
      </c:barChart>
      <c:catAx>
        <c:axId val="1037965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n-US"/>
          </a:p>
        </c:txPr>
        <c:crossAx val="1037968208"/>
        <c:crosses val="autoZero"/>
        <c:auto val="1"/>
        <c:lblAlgn val="ctr"/>
        <c:lblOffset val="100"/>
        <c:noMultiLvlLbl val="0"/>
      </c:catAx>
      <c:valAx>
        <c:axId val="1037968208"/>
        <c:scaling>
          <c:orientation val="minMax"/>
        </c:scaling>
        <c:delete val="1"/>
        <c:axPos val="b"/>
        <c:numFmt formatCode="&quot;$&quot;#,##0" sourceLinked="1"/>
        <c:majorTickMark val="none"/>
        <c:minorTickMark val="none"/>
        <c:tickLblPos val="nextTo"/>
        <c:crossAx val="1037965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392897972072012E-2"/>
          <c:y val="7.4443838977899759E-2"/>
          <c:w val="0.93087158756759247"/>
          <c:h val="0.7929113504249447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AF27-40EF-942A-4918B8E9D9CA}"/>
              </c:ext>
            </c:extLst>
          </c:dPt>
          <c:dPt>
            <c:idx val="1"/>
            <c:invertIfNegative val="0"/>
            <c:bubble3D val="0"/>
            <c:spPr>
              <a:solidFill>
                <a:srgbClr val="FFC000"/>
              </a:solidFill>
              <a:ln>
                <a:noFill/>
              </a:ln>
              <a:effectLst/>
            </c:spPr>
            <c:extLst>
              <c:ext xmlns:c16="http://schemas.microsoft.com/office/drawing/2014/chart" uri="{C3380CC4-5D6E-409C-BE32-E72D297353CC}">
                <c16:uniqueId val="{00000003-AF27-40EF-942A-4918B8E9D9CA}"/>
              </c:ext>
            </c:extLst>
          </c:dPt>
          <c:dPt>
            <c:idx val="2"/>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5-AF27-40EF-942A-4918B8E9D9C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AF27-40EF-942A-4918B8E9D9CA}"/>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AF27-40EF-942A-4918B8E9D9CA}"/>
              </c:ext>
            </c:extLst>
          </c:dPt>
          <c:dPt>
            <c:idx val="5"/>
            <c:invertIfNegative val="0"/>
            <c:bubble3D val="0"/>
            <c:spPr>
              <a:solidFill>
                <a:srgbClr val="FF0000"/>
              </a:solidFill>
              <a:ln>
                <a:noFill/>
              </a:ln>
              <a:effectLst/>
            </c:spPr>
            <c:extLst>
              <c:ext xmlns:c16="http://schemas.microsoft.com/office/drawing/2014/chart" uri="{C3380CC4-5D6E-409C-BE32-E72D297353CC}">
                <c16:uniqueId val="{0000000B-AF27-40EF-942A-4918B8E9D9CA}"/>
              </c:ext>
            </c:extLst>
          </c:dPt>
          <c:dPt>
            <c:idx val="6"/>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D-AF27-40EF-942A-4918B8E9D9CA}"/>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F-AF27-40EF-942A-4918B8E9D9CA}"/>
              </c:ext>
            </c:extLst>
          </c:dPt>
          <c:dPt>
            <c:idx val="8"/>
            <c:invertIfNegative val="0"/>
            <c:bubble3D val="0"/>
            <c:spPr>
              <a:solidFill>
                <a:srgbClr val="FFC000"/>
              </a:solidFill>
              <a:ln>
                <a:noFill/>
              </a:ln>
              <a:effectLst/>
            </c:spPr>
            <c:extLst>
              <c:ext xmlns:c16="http://schemas.microsoft.com/office/drawing/2014/chart" uri="{C3380CC4-5D6E-409C-BE32-E72D297353CC}">
                <c16:uniqueId val="{00000011-AF27-40EF-942A-4918B8E9D9C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'[FY2023-2024 Grants Data.xlsx]Grants by Constitutional Area'!$D$3:$D$11</c:f>
              <c:strCache>
                <c:ptCount val="9"/>
                <c:pt idx="0">
                  <c:v>CA I  USA</c:v>
                </c:pt>
                <c:pt idx="1">
                  <c:v>CA II CANADA</c:v>
                </c:pt>
                <c:pt idx="2">
                  <c:v>CA III LATAM</c:v>
                </c:pt>
                <c:pt idx="3">
                  <c:v>CA IV EUROPE</c:v>
                </c:pt>
                <c:pt idx="4">
                  <c:v>CA V OSEAL</c:v>
                </c:pt>
                <c:pt idx="5">
                  <c:v>CA VI ISAME</c:v>
                </c:pt>
                <c:pt idx="6">
                  <c:v>CA VII ANZI</c:v>
                </c:pt>
                <c:pt idx="7">
                  <c:v>CA VIII AFRICA</c:v>
                </c:pt>
                <c:pt idx="8">
                  <c:v>UND</c:v>
                </c:pt>
              </c:strCache>
            </c:strRef>
          </c:cat>
          <c:val>
            <c:numRef>
              <c:f>'[FY2023-2024 Grants Data.xlsx]Grants by Constitutional Area'!$E$3:$E$11</c:f>
              <c:numCache>
                <c:formatCode>"$"#,##0</c:formatCode>
                <c:ptCount val="9"/>
                <c:pt idx="0">
                  <c:v>4211173.68</c:v>
                </c:pt>
                <c:pt idx="1">
                  <c:v>660323.54</c:v>
                </c:pt>
                <c:pt idx="2">
                  <c:v>4314117</c:v>
                </c:pt>
                <c:pt idx="3">
                  <c:v>9322152.1799999997</c:v>
                </c:pt>
                <c:pt idx="4">
                  <c:v>8643453</c:v>
                </c:pt>
                <c:pt idx="5">
                  <c:v>6946355.3899999997</c:v>
                </c:pt>
                <c:pt idx="6">
                  <c:v>534848.44999999995</c:v>
                </c:pt>
                <c:pt idx="7">
                  <c:v>5692765.0099999998</c:v>
                </c:pt>
                <c:pt idx="8">
                  <c:v>6087073</c:v>
                </c:pt>
              </c:numCache>
            </c:numRef>
          </c:val>
          <c:extLst>
            <c:ext xmlns:c16="http://schemas.microsoft.com/office/drawing/2014/chart" uri="{C3380CC4-5D6E-409C-BE32-E72D297353CC}">
              <c16:uniqueId val="{00000012-AF27-40EF-942A-4918B8E9D9CA}"/>
            </c:ext>
          </c:extLst>
        </c:ser>
        <c:dLbls>
          <c:showLegendKey val="0"/>
          <c:showVal val="0"/>
          <c:showCatName val="0"/>
          <c:showSerName val="0"/>
          <c:showPercent val="0"/>
          <c:showBubbleSize val="0"/>
        </c:dLbls>
        <c:gapWidth val="50"/>
        <c:overlap val="-27"/>
        <c:axId val="1232164127"/>
        <c:axId val="1232164607"/>
      </c:barChart>
      <c:catAx>
        <c:axId val="123216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lumMod val="95000"/>
                  </a:schemeClr>
                </a:solidFill>
                <a:latin typeface="+mn-lt"/>
                <a:ea typeface="+mn-ea"/>
                <a:cs typeface="+mn-cs"/>
              </a:defRPr>
            </a:pPr>
            <a:endParaRPr lang="en-US"/>
          </a:p>
        </c:txPr>
        <c:crossAx val="1232164607"/>
        <c:crosses val="autoZero"/>
        <c:auto val="1"/>
        <c:lblAlgn val="ctr"/>
        <c:lblOffset val="100"/>
        <c:noMultiLvlLbl val="0"/>
      </c:catAx>
      <c:valAx>
        <c:axId val="1232164607"/>
        <c:scaling>
          <c:orientation val="minMax"/>
        </c:scaling>
        <c:delete val="1"/>
        <c:axPos val="l"/>
        <c:numFmt formatCode="&quot;$&quot;#,##0" sourceLinked="1"/>
        <c:majorTickMark val="none"/>
        <c:minorTickMark val="none"/>
        <c:tickLblPos val="nextTo"/>
        <c:crossAx val="1232164127"/>
        <c:crosses val="autoZero"/>
        <c:crossBetween val="between"/>
      </c:valAx>
      <c:spPr>
        <a:noFill/>
        <a:ln>
          <a:solidFill>
            <a:schemeClr val="accent1">
              <a:alpha val="0"/>
            </a:schemeClr>
          </a:solidFill>
        </a:ln>
        <a:effectLst/>
      </c:spPr>
    </c:plotArea>
    <c:plotVisOnly val="1"/>
    <c:dispBlanksAs val="gap"/>
    <c:showDLblsOverMax val="0"/>
  </c:chart>
  <c:spPr>
    <a:noFill/>
    <a:ln w="9525" cap="flat" cmpd="sng" algn="ctr">
      <a:solidFill>
        <a:schemeClr val="accent1">
          <a:alpha val="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D207_91AED40D.xml><?xml version="1.0" encoding="utf-8"?>
<p188:cmLst xmlns:a="http://schemas.openxmlformats.org/drawingml/2006/main" xmlns:r="http://schemas.openxmlformats.org/officeDocument/2006/relationships" xmlns:p188="http://schemas.microsoft.com/office/powerpoint/2018/8/main">
  <p188:cm id="{98A9D054-8561-43C8-A75A-15C3F79D6F52}" authorId="{00000000-0000-0000-0000-000000000000}" created="2024-08-19T19:55:15.896">
    <pc:sldMkLst xmlns:pc="http://schemas.microsoft.com/office/powerpoint/2013/main/command">
      <pc:docMk/>
      <pc:sldMk cId="2444153869" sldId="2147471879"/>
    </pc:sldMkLst>
    <p188:txBody>
      <a:bodyPr/>
      <a:lstStyle/>
      <a:p>
        <a:r>
          <a:rPr lang="en-US"/>
          <a:t>These slides #25-27 were extra in case I had time. Did not end up using these.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29AFA-E10B-4CF3-9F98-DE6374073ADC}"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26E0E-3BD0-4B41-AD35-04618C812B5A}" type="slidenum">
              <a:rPr lang="en-US" smtClean="0"/>
              <a:t>‹#›</a:t>
            </a:fld>
            <a:endParaRPr lang="en-US"/>
          </a:p>
        </p:txBody>
      </p:sp>
    </p:spTree>
    <p:extLst>
      <p:ext uri="{BB962C8B-B14F-4D97-AF65-F5344CB8AC3E}">
        <p14:creationId xmlns:p14="http://schemas.microsoft.com/office/powerpoint/2010/main" val="764940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74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Lions of District 108-IB3 proposed to expand and equip the diabetes center at the </a:t>
            </a:r>
            <a:r>
              <a:rPr lang="en-US" dirty="0" err="1"/>
              <a:t>Broni</a:t>
            </a:r>
            <a:r>
              <a:rPr lang="en-US" dirty="0"/>
              <a:t> Hospital in Italy. The goal was to provide comprehensive diabetes care, including specialty services, in one location. Currently, the diabetes center, which consisted of two exam rooms and a waiting room, has been expanded to four rooms and has created a gym for patients. Medical equipment, renovation, and furniture were provided by the Lions. In addition, Lions and Leos conducted screening campaigns to identify undiagnosed cases. The project improved services and benefited 5,000 people with diabetes each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67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defRPr/>
            </a:pPr>
            <a:endParaRPr lang="en-US" dirty="0"/>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27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60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defRPr/>
            </a:pPr>
            <a:endParaRPr lang="en-US" dirty="0"/>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33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17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defRPr/>
            </a:pPr>
            <a:endParaRPr lang="en-US" dirty="0"/>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00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723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spcBef>
                <a:spcPts val="0"/>
              </a:spcBef>
              <a:spcAft>
                <a:spcPts val="0"/>
              </a:spcAft>
              <a:defRPr/>
            </a:pPr>
            <a:endParaRPr lang="en-US" dirty="0"/>
          </a:p>
          <a:p>
            <a:pPr marL="171450" indent="-171450">
              <a:buFont typeface="Arial"/>
              <a:buChar char="•"/>
              <a:defRPr/>
            </a:pPr>
            <a:r>
              <a:rPr lang="en-US">
                <a:ea typeface="Calibri"/>
                <a:cs typeface="Calibri"/>
              </a:rPr>
              <a:t>This slide shows the actual grant applications for the respective grant programs. They are organized under the categories of Global Cause, Youth, Humanitarian and Disaster.</a:t>
            </a:r>
          </a:p>
          <a:p>
            <a:pPr marL="171450" indent="-171450">
              <a:buFont typeface="Arial"/>
              <a:buChar char="•"/>
              <a:defRPr/>
            </a:pPr>
            <a:endParaRPr lang="en-US">
              <a:ea typeface="Calibri"/>
              <a:cs typeface="Calibri"/>
            </a:endParaRPr>
          </a:p>
          <a:p>
            <a:pPr marL="171450" indent="-171450">
              <a:buFont typeface="Arial"/>
              <a:buChar char="•"/>
              <a:defRPr/>
            </a:pPr>
            <a:r>
              <a:rPr lang="en-US">
                <a:ea typeface="Calibri"/>
                <a:cs typeface="Calibri"/>
              </a:rPr>
              <a:t>The Global Cause grant programs specifically support, childhood cancer, diabetes, hunger and SightFirst.</a:t>
            </a:r>
          </a:p>
          <a:p>
            <a:pPr marL="171450" indent="-171450">
              <a:buFont typeface="Arial"/>
              <a:buChar char="•"/>
              <a:defRPr/>
            </a:pPr>
            <a:endParaRPr lang="en-US">
              <a:ea typeface="Calibri"/>
              <a:cs typeface="Calibri"/>
            </a:endParaRPr>
          </a:p>
          <a:p>
            <a:pPr marL="171450" indent="-171450">
              <a:buFont typeface="Arial"/>
              <a:buChar char="•"/>
              <a:defRPr/>
            </a:pPr>
            <a:r>
              <a:rPr lang="en-US">
                <a:ea typeface="Calibri"/>
                <a:cs typeface="Calibri"/>
              </a:rPr>
              <a:t>The Youth grant programs specifically support Leo Service and Lions Quest projects.</a:t>
            </a:r>
          </a:p>
          <a:p>
            <a:pPr marL="171450" indent="-171450">
              <a:buFont typeface="Arial"/>
              <a:buChar char="•"/>
              <a:defRPr/>
            </a:pPr>
            <a:endParaRPr lang="en-US">
              <a:ea typeface="Calibri"/>
              <a:cs typeface="Calibri"/>
            </a:endParaRPr>
          </a:p>
          <a:p>
            <a:pPr marL="171450" indent="-171450">
              <a:buFont typeface="Arial"/>
              <a:buChar char="•"/>
              <a:defRPr/>
            </a:pPr>
            <a:r>
              <a:rPr lang="en-US">
                <a:ea typeface="Calibri"/>
                <a:cs typeface="Calibri"/>
              </a:rPr>
              <a:t>Humanitarian grant programs provide the broadest variety of projects that address unmet humanitarian needs for vulnerable populations.</a:t>
            </a:r>
          </a:p>
          <a:p>
            <a:pPr marL="171450" indent="-171450">
              <a:buFont typeface="Arial"/>
              <a:buChar char="•"/>
              <a:defRPr/>
            </a:pPr>
            <a:endParaRPr lang="en-US">
              <a:ea typeface="Calibri"/>
              <a:cs typeface="Calibri"/>
            </a:endParaRPr>
          </a:p>
          <a:p>
            <a:pPr marL="171450" indent="-171450">
              <a:buFont typeface="Arial"/>
              <a:buChar char="•"/>
              <a:defRPr/>
            </a:pPr>
            <a:r>
              <a:rPr lang="en-US">
                <a:ea typeface="Calibri"/>
                <a:cs typeface="Calibri"/>
              </a:rPr>
              <a:t>And last, but not least, Disaster grants support disaster relief at every stage including, disaster preparedness, immediate and mid-term needs, as well as long-term reconstruction. </a:t>
            </a:r>
          </a:p>
          <a:p>
            <a:pPr>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For the past year, the Global Grants team has been reviewing applications with the intent to revise. These revisions are meant to make our applications clearer and ensure our programs still meet relevant international needs related to our Global Causes. The Global Grants Team is now in the process of presenting suggested changes to the Board of Trustees. The changes do require Board approval so the process will take time. </a:t>
            </a: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740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 119 Lions, Hungary, purchased transport vans for the </a:t>
            </a:r>
            <a:r>
              <a:rPr lang="en-US" dirty="0" err="1"/>
              <a:t>Dankó</a:t>
            </a:r>
            <a:r>
              <a:rPr lang="en-US" dirty="0"/>
              <a:t> Street Communal Kitchen, run by the Hungarian Evangelical Fellowship (HEF). The kitchen provides daily meals to those in need, including hospitalized people, daycare recipients, and children from disadvantaged backgrounds. Due to the kitchen's increasing demand, the current one bus is insufficient to deliver meals and purchase supplies efficiently. The Hunger grant allowed the Lions to purchase vehicles to improve the kitchen's ability to serve its clientele. It is estimated that 500 people will benefit annually.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51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defRPr/>
            </a:pPr>
            <a:endParaRPr lang="en-US" dirty="0"/>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7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June 7 - 1,549 totaling $45,973,436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724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Leos received a grant to put on a fun Halloween-inspired activity for families and children in need of a break from their home situation. They worked with two organizations: the VMCA, which is an organization that supports informal caregivers, including children and youth who care for their siblings, parents, or grandparents, and </a:t>
            </a:r>
            <a:r>
              <a:rPr lang="en-US" dirty="0" err="1"/>
              <a:t>Oranje</a:t>
            </a:r>
            <a:r>
              <a:rPr lang="en-US" dirty="0"/>
              <a:t> Huis, a domestic violence shelter. These families need a chance to forget their worries. Leos organized a socially responsible event to bring fun to those who can't afford it. Leos used the grant to purchase decorations to create the “Ghost Tour,” a haunted forest maze with spooky decor and Leo volunteers providing jump scares. The event also included pumpkin carving, games, and refreshments. The total project cost is US$2,262. 170 children benefitted from the activity.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169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349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Aptos" panose="020B0004020202020204" pitchFamily="34" charset="0"/>
              </a:rPr>
              <a:t>Lions of Lithuania trained 1,360 teachers in Lions Quest, which will benefit 20,000 students. Schools implementing the program say that students are learning to better manage their emotions and address various issues and concerns such as drug usage, family troubles, and abuse.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817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52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 103-E Lions constructed a sensory garden for the disabled residents of the Institute for the Blind in Still, France. The garden features a concrete path, various plants, benches, tables, a pergola, and a "sound square". The Lions also installed a pedestrian path with different textures to stimulate the sense of touch.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706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17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spcBef>
                <a:spcPts val="0"/>
              </a:spcBef>
              <a:spcAft>
                <a:spcPts val="0"/>
              </a:spcAft>
              <a:defRPr/>
            </a:pPr>
            <a:endParaRPr lang="en-US" dirty="0"/>
          </a:p>
          <a:p>
            <a:pPr marL="171450" indent="-171450">
              <a:buFont typeface="Arial"/>
              <a:buChar char="•"/>
              <a:defRPr/>
            </a:pPr>
            <a:r>
              <a:rPr lang="en-US" dirty="0">
                <a:ea typeface="Calibri"/>
                <a:cs typeface="Calibri"/>
              </a:rPr>
              <a:t>This slide shows the actual grant applications for the respective grant programs. They are organized under the categories of Global Cause, Youth, Humanitarian and Disaster.</a:t>
            </a:r>
          </a:p>
          <a:p>
            <a:pPr marL="171450" indent="-171450">
              <a:buFont typeface="Arial"/>
              <a:buChar char="•"/>
              <a:defRPr/>
            </a:pPr>
            <a:endParaRPr lang="en-US" dirty="0">
              <a:ea typeface="Calibri"/>
              <a:cs typeface="Calibri"/>
            </a:endParaRPr>
          </a:p>
          <a:p>
            <a:pPr marL="171450" indent="-171450">
              <a:buFont typeface="Arial"/>
              <a:buChar char="•"/>
              <a:defRPr/>
            </a:pPr>
            <a:r>
              <a:rPr lang="en-US" dirty="0">
                <a:ea typeface="Calibri"/>
                <a:cs typeface="Calibri"/>
              </a:rPr>
              <a:t>The Global Cause grant programs specifically support, childhood cancer, diabetes, hunger and </a:t>
            </a:r>
            <a:r>
              <a:rPr lang="en-US" dirty="0" err="1">
                <a:ea typeface="Calibri"/>
                <a:cs typeface="Calibri"/>
              </a:rPr>
              <a:t>SightFirst</a:t>
            </a:r>
            <a:r>
              <a:rPr lang="en-US" dirty="0">
                <a:ea typeface="Calibri"/>
                <a:cs typeface="Calibri"/>
              </a:rPr>
              <a:t>.</a:t>
            </a:r>
          </a:p>
          <a:p>
            <a:pPr marL="171450" indent="-171450">
              <a:buFont typeface="Arial"/>
              <a:buChar char="•"/>
              <a:defRPr/>
            </a:pPr>
            <a:endParaRPr lang="en-US" dirty="0">
              <a:ea typeface="Calibri"/>
              <a:cs typeface="Calibri"/>
            </a:endParaRPr>
          </a:p>
          <a:p>
            <a:pPr marL="171450" indent="-171450">
              <a:buFont typeface="Arial"/>
              <a:buChar char="•"/>
              <a:defRPr/>
            </a:pPr>
            <a:r>
              <a:rPr lang="en-US" dirty="0">
                <a:ea typeface="Calibri"/>
                <a:cs typeface="Calibri"/>
              </a:rPr>
              <a:t>The Youth grant programs specifically support Leo Service and Lions Quest projects.</a:t>
            </a:r>
          </a:p>
          <a:p>
            <a:pPr marL="171450" indent="-171450">
              <a:buFont typeface="Arial"/>
              <a:buChar char="•"/>
              <a:defRPr/>
            </a:pPr>
            <a:endParaRPr lang="en-US" dirty="0">
              <a:ea typeface="Calibri"/>
              <a:cs typeface="Calibri"/>
            </a:endParaRPr>
          </a:p>
          <a:p>
            <a:pPr marL="171450" indent="-171450">
              <a:buFont typeface="Arial"/>
              <a:buChar char="•"/>
              <a:defRPr/>
            </a:pPr>
            <a:r>
              <a:rPr lang="en-US" dirty="0">
                <a:ea typeface="Calibri"/>
                <a:cs typeface="Calibri"/>
              </a:rPr>
              <a:t>Humanitarian grant programs provide the broadest variety of projects that address unmet humanitarian needs for vulnerable populations.</a:t>
            </a:r>
          </a:p>
          <a:p>
            <a:pPr marL="171450" indent="-171450">
              <a:buFont typeface="Arial"/>
              <a:buChar char="•"/>
              <a:defRPr/>
            </a:pPr>
            <a:endParaRPr lang="en-US" dirty="0">
              <a:ea typeface="Calibri"/>
              <a:cs typeface="Calibri"/>
            </a:endParaRPr>
          </a:p>
          <a:p>
            <a:pPr marL="171450" indent="-171450">
              <a:buFont typeface="Arial"/>
              <a:buChar char="•"/>
              <a:defRPr/>
            </a:pPr>
            <a:r>
              <a:rPr lang="en-US" dirty="0">
                <a:ea typeface="Calibri"/>
                <a:cs typeface="Calibri"/>
              </a:rPr>
              <a:t>And last, but not least, Disaster grants support disaster relief at every stage including, disaster preparedness, immediate and mid-term needs, as well as long-term reconstruction. </a:t>
            </a:r>
          </a:p>
          <a:p>
            <a:pPr>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For the past year, the Global Grants team has been reviewing applications with the intent to revise. These revisions are meant to make our applications clearer and ensure our programs still meet relevant international needs related to our Global Causes. The Global Grants Team is now in the process of presenting suggested changes to the Board of Trustees. The changes do require Board approval so the process will take time. </a:t>
            </a: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735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District 103-E used US$2,717 of their available DCG credits to help plant 6,000 trees in the Bas Rhin, near the town of </a:t>
            </a:r>
            <a:r>
              <a:rPr lang="en-US" sz="1800" dirty="0" err="1">
                <a:effectLst/>
                <a:latin typeface="Calibri" panose="020F0502020204030204" pitchFamily="34" charset="0"/>
                <a:ea typeface="Aptos" panose="020B0004020202020204" pitchFamily="34" charset="0"/>
              </a:rPr>
              <a:t>Truchtersheim</a:t>
            </a:r>
            <a:r>
              <a:rPr lang="en-US" sz="1800" dirty="0">
                <a:effectLst/>
                <a:latin typeface="Calibri" panose="020F0502020204030204" pitchFamily="34" charset="0"/>
                <a:ea typeface="Aptos" panose="020B0004020202020204" pitchFamily="34" charset="0"/>
              </a:rPr>
              <a:t>. The entire project costs 25,000€ and consists of purchasing 6,000 trees, bamboo stakes, and protection sleeves. Planting was completed in the fall of 2023. In addition to the member of Lions Club and Leo Club of Strasbourg, they held a college day with some 700 student volunteers and a Volunteer Day where area residents can also come plant a tree.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95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544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Lions of District F4 was awarded a Matching grant to acquire machinery to recycle waste materials and generate income for community service activities. In </a:t>
            </a:r>
            <a:r>
              <a:rPr lang="en-US" dirty="0" err="1"/>
              <a:t>Cúcuta</a:t>
            </a:r>
            <a:r>
              <a:rPr lang="en-US" dirty="0"/>
              <a:t>, Colombia, the 10 Lions clubs have been collecting and selling recyclables since 2017. They plan to expand their operations by purchasing waste from small businesses and a cooperative. The Lions will sell the processed waste to companies and use the income to support community service initiatives. They will own and operate the recycling machines and establish a committee to manage the operations. The project aims to recycle four hundred tons of waste annually and will be evaluated in December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0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30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004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571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rPr>
              <a:t>Thank you so much for your interest in LCIF Grants. Do not hesitate to contact us if you have any questions and thank you for everything you do. Please scan the QR code to visit the LCIF Grants Toolkit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566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96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74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87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1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Childhood Cancer: Lions in Multiple District 108 IA3 wanted to help families stay close to their children throughout their cancer treatment. They decided to apply for an LCIF Childhood Cancer Grant of US$150,000 to support their work with the Regina Margherita Pediatric Hospital in Italy, a leading pediatric oncology center. The Lions upgraded the intercom system in the Visitors’ Gallery of the Bone Marrow Transplantation Unit. The new system allows parents, relatives, friends, and teachers to communicate with children undergoing treatment, helping them maintain contact with the outside world. The refurbishments to the intercom system are expected to benefit over 30 families annually.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3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76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6405-0EF2-F626-9CEA-AD3DE561D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046575-7D43-9E51-546D-678DD8E39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83F5D9-DC16-5E28-7682-AC21356AF307}"/>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5" name="Footer Placeholder 4">
            <a:extLst>
              <a:ext uri="{FF2B5EF4-FFF2-40B4-BE49-F238E27FC236}">
                <a16:creationId xmlns:a16="http://schemas.microsoft.com/office/drawing/2014/main" id="{73DA9DB0-CE89-A499-4D7B-FB87FF954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40448-988B-EA29-2D66-8563E193B4BF}"/>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190745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96EA-AC71-4DDA-15D2-C390C8EADB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24C54E-3985-F16C-E358-D10C8C18B9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47C45-7BC8-E4F7-128D-895047E7359A}"/>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5" name="Footer Placeholder 4">
            <a:extLst>
              <a:ext uri="{FF2B5EF4-FFF2-40B4-BE49-F238E27FC236}">
                <a16:creationId xmlns:a16="http://schemas.microsoft.com/office/drawing/2014/main" id="{9C9ABD47-A2AA-56A8-2C5F-01906DD29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95C91-EC7B-79E2-86B9-671C492AC765}"/>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214459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E1C67-127A-A9E9-F5FF-94C58FCE0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7E04CC-A484-B7F3-5976-6068DDAFA1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42882-BB7B-0B41-F7BD-FCBF4E6D85D2}"/>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5" name="Footer Placeholder 4">
            <a:extLst>
              <a:ext uri="{FF2B5EF4-FFF2-40B4-BE49-F238E27FC236}">
                <a16:creationId xmlns:a16="http://schemas.microsoft.com/office/drawing/2014/main" id="{D3FB3CA4-64CB-8F73-5545-547CF6D02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D8E86-DC03-2B55-A058-5CD1F97E7035}"/>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2078843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543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106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1323485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9111211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38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75683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98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6965056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11D8-1351-67EE-0DB8-03828E0E4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BCAE2-F8E6-28A6-CBED-0A33D212FF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8893C-7C8F-7772-F6CF-6D13FC638DBC}"/>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5" name="Footer Placeholder 4">
            <a:extLst>
              <a:ext uri="{FF2B5EF4-FFF2-40B4-BE49-F238E27FC236}">
                <a16:creationId xmlns:a16="http://schemas.microsoft.com/office/drawing/2014/main" id="{8CE9A6FD-C05E-B862-CBAE-2DF4B3544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D10F9-17B5-085B-F91C-349A3BD378B8}"/>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2454332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01652173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244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2740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64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9870345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2481964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73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2604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221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343027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0A00-4D46-D497-2CC2-17A693C61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5E6E50-5BBD-2832-B412-762277635F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1A905-6C5A-7C2B-B3A1-B11CB12017AA}"/>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5" name="Footer Placeholder 4">
            <a:extLst>
              <a:ext uri="{FF2B5EF4-FFF2-40B4-BE49-F238E27FC236}">
                <a16:creationId xmlns:a16="http://schemas.microsoft.com/office/drawing/2014/main" id="{974443CE-3DAD-C4AB-1188-A9E57BF6F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271DA-E7F7-780F-8007-C30DFC6C26C0}"/>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886694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3881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3484020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56310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2258799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25184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43601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63511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0963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2598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0590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84F1-9757-4EEF-C010-3B2533E5AD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D207F-5263-ECB4-89C0-6580DD284F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6E3D6C-B319-1CB1-ECA8-B64525BCF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589C8-1A3A-86D7-0366-8AE60D2623BC}"/>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6" name="Footer Placeholder 5">
            <a:extLst>
              <a:ext uri="{FF2B5EF4-FFF2-40B4-BE49-F238E27FC236}">
                <a16:creationId xmlns:a16="http://schemas.microsoft.com/office/drawing/2014/main" id="{C21EBAE0-09D4-993F-AEA5-2D4FDCC13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9AE10-D0D2-2281-E14F-9F1381B5E502}"/>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3832307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036553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62448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137562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195035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084630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8154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466818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5256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42216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959538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D28D-C364-CB46-EFC5-4C3D3F4EA6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480017-72EC-D82C-4622-222F1D8FF4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88247-F6F7-6E01-E966-B2DE42888E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DDD369-5A60-5265-1E34-A68548C120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3106A-3357-4FCB-7BC2-694DC759FE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4B08FC-7875-9229-2299-5C097862410E}"/>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8" name="Footer Placeholder 7">
            <a:extLst>
              <a:ext uri="{FF2B5EF4-FFF2-40B4-BE49-F238E27FC236}">
                <a16:creationId xmlns:a16="http://schemas.microsoft.com/office/drawing/2014/main" id="{FF483BEA-2BD8-5AD0-D99E-825EC6C5A1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37DE0E-BC90-3FBA-FBC7-6C7C35ED2B6C}"/>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7826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722524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96777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6525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559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7237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4914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733157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75948882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23535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282752903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E21B-3075-97F7-D983-25DA4A1510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7DB115-21EB-A896-A32B-B83C95B7BC10}"/>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4" name="Footer Placeholder 3">
            <a:extLst>
              <a:ext uri="{FF2B5EF4-FFF2-40B4-BE49-F238E27FC236}">
                <a16:creationId xmlns:a16="http://schemas.microsoft.com/office/drawing/2014/main" id="{784C9183-6080-984F-6B98-563EE2E6F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362629-6462-A48B-CE9D-35AD986B554C}"/>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24857809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9735396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814933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055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spTree>
    <p:extLst>
      <p:ext uri="{BB962C8B-B14F-4D97-AF65-F5344CB8AC3E}">
        <p14:creationId xmlns:p14="http://schemas.microsoft.com/office/powerpoint/2010/main" val="239044461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166742582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2"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Open Sans Light"/>
            </a:endParaRPr>
          </a:p>
        </p:txBody>
      </p:sp>
    </p:spTree>
    <p:extLst>
      <p:ext uri="{BB962C8B-B14F-4D97-AF65-F5344CB8AC3E}">
        <p14:creationId xmlns:p14="http://schemas.microsoft.com/office/powerpoint/2010/main" val="1083484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7061607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282939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79471392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2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41452660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E581CF-CBAB-E1F0-1E4C-7930CF8E6011}"/>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3" name="Footer Placeholder 2">
            <a:extLst>
              <a:ext uri="{FF2B5EF4-FFF2-40B4-BE49-F238E27FC236}">
                <a16:creationId xmlns:a16="http://schemas.microsoft.com/office/drawing/2014/main" id="{54A2ACF3-9D4C-0E2D-2BF0-BF7EEEF7BF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12DBE6-A34B-DF74-3ED1-2ED69F061BD6}"/>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1435762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418427000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F33E-7E6B-6ECE-17C4-D61EF11CB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F8C30-1BC2-BE58-E9AA-58290776B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6EAFD8-9CE0-29F8-F42C-8F863012C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B7B29-8D0C-5C42-A07D-332789ADD241}"/>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6" name="Footer Placeholder 5">
            <a:extLst>
              <a:ext uri="{FF2B5EF4-FFF2-40B4-BE49-F238E27FC236}">
                <a16:creationId xmlns:a16="http://schemas.microsoft.com/office/drawing/2014/main" id="{9A2ECCD9-4301-EF97-0897-294025977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B6549-90E5-2987-0503-651791E3BF78}"/>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44980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9C6C-062F-6228-5528-E1D8FE0CE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AC35BA-1405-E287-5040-4CE7428845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AF374-B3B5-73A1-2F58-0EB28DE70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1F118-F83C-443C-7FF9-9E3A9FD383A6}"/>
              </a:ext>
            </a:extLst>
          </p:cNvPr>
          <p:cNvSpPr>
            <a:spLocks noGrp="1"/>
          </p:cNvSpPr>
          <p:nvPr>
            <p:ph type="dt" sz="half" idx="10"/>
          </p:nvPr>
        </p:nvSpPr>
        <p:spPr/>
        <p:txBody>
          <a:bodyPr/>
          <a:lstStyle/>
          <a:p>
            <a:fld id="{52EB0705-D378-41CF-B4D0-83E56BBBDE62}" type="datetimeFigureOut">
              <a:rPr lang="en-US" smtClean="0"/>
              <a:t>9/9/2024</a:t>
            </a:fld>
            <a:endParaRPr lang="en-US"/>
          </a:p>
        </p:txBody>
      </p:sp>
      <p:sp>
        <p:nvSpPr>
          <p:cNvPr id="6" name="Footer Placeholder 5">
            <a:extLst>
              <a:ext uri="{FF2B5EF4-FFF2-40B4-BE49-F238E27FC236}">
                <a16:creationId xmlns:a16="http://schemas.microsoft.com/office/drawing/2014/main" id="{AFC51490-4832-EB43-C2DF-E0EE013A4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95A45A-A90C-CA66-43D4-9620E8C3221E}"/>
              </a:ext>
            </a:extLst>
          </p:cNvPr>
          <p:cNvSpPr>
            <a:spLocks noGrp="1"/>
          </p:cNvSpPr>
          <p:nvPr>
            <p:ph type="sldNum" sz="quarter" idx="12"/>
          </p:nvPr>
        </p:nvSpPr>
        <p:spPr/>
        <p:txBody>
          <a:bodyPr/>
          <a:lstStyle/>
          <a:p>
            <a:fld id="{2FBC6151-9EDC-4437-B8DE-67B3D23509CF}" type="slidenum">
              <a:rPr lang="en-US" smtClean="0"/>
              <a:t>‹#›</a:t>
            </a:fld>
            <a:endParaRPr lang="en-US"/>
          </a:p>
        </p:txBody>
      </p:sp>
    </p:spTree>
    <p:extLst>
      <p:ext uri="{BB962C8B-B14F-4D97-AF65-F5344CB8AC3E}">
        <p14:creationId xmlns:p14="http://schemas.microsoft.com/office/powerpoint/2010/main" val="1011574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B48E6-11E9-91A6-93C5-9F0354B1C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11697-D121-946C-DA74-1D497BF4A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4294D-FC85-CF53-8721-DBAB8589F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EB0705-D378-41CF-B4D0-83E56BBBDE62}" type="datetimeFigureOut">
              <a:rPr lang="en-US" smtClean="0"/>
              <a:t>9/9/2024</a:t>
            </a:fld>
            <a:endParaRPr lang="en-US"/>
          </a:p>
        </p:txBody>
      </p:sp>
      <p:sp>
        <p:nvSpPr>
          <p:cNvPr id="5" name="Footer Placeholder 4">
            <a:extLst>
              <a:ext uri="{FF2B5EF4-FFF2-40B4-BE49-F238E27FC236}">
                <a16:creationId xmlns:a16="http://schemas.microsoft.com/office/drawing/2014/main" id="{72E1D9DA-5261-7741-A3CA-CAA7ABBDE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BDCDAC-0DD6-6E1F-5B60-C3506F1C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C6151-9EDC-4437-B8DE-67B3D23509CF}" type="slidenum">
              <a:rPr lang="en-US" smtClean="0"/>
              <a:t>‹#›</a:t>
            </a:fld>
            <a:endParaRPr lang="en-US"/>
          </a:p>
        </p:txBody>
      </p:sp>
    </p:spTree>
    <p:extLst>
      <p:ext uri="{BB962C8B-B14F-4D97-AF65-F5344CB8AC3E}">
        <p14:creationId xmlns:p14="http://schemas.microsoft.com/office/powerpoint/2010/main" val="50111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38534362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89748149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5825205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4919674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7643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33.jpe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34.jpe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media/image35.jpe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36.jpe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37.jp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16.emf"/><Relationship Id="rId5" Type="http://schemas.openxmlformats.org/officeDocument/2006/relationships/image" Target="../media/image19.jpe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38.jpe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39.jpe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40.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42.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7.xml"/><Relationship Id="rId5" Type="http://schemas.openxmlformats.org/officeDocument/2006/relationships/image" Target="../media/image43.png"/><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7.xml"/><Relationship Id="rId5" Type="http://schemas.openxmlformats.org/officeDocument/2006/relationships/image" Target="../media/image44.jpe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D207_91AED40D.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32.jpe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72036F92-75D7-9423-4DE7-7A7A5E74F2EA}"/>
              </a:ext>
            </a:extLst>
          </p:cNvPr>
          <p:cNvPicPr>
            <a:picLocks noChangeAspect="1"/>
          </p:cNvPicPr>
          <p:nvPr/>
        </p:nvPicPr>
        <p:blipFill>
          <a:blip r:embed="rId3"/>
          <a:stretch>
            <a:fillRect/>
          </a:stretch>
        </p:blipFill>
        <p:spPr>
          <a:xfrm>
            <a:off x="0" y="602"/>
            <a:ext cx="12192000" cy="6856795"/>
          </a:xfrm>
          <a:prstGeom prst="rect">
            <a:avLst/>
          </a:prstGeom>
        </p:spPr>
      </p:pic>
      <p:sp>
        <p:nvSpPr>
          <p:cNvPr id="2" name="Slide Number Placeholder 1">
            <a:extLst>
              <a:ext uri="{FF2B5EF4-FFF2-40B4-BE49-F238E27FC236}">
                <a16:creationId xmlns:a16="http://schemas.microsoft.com/office/drawing/2014/main" id="{BAD27795-036E-F714-6CBD-4346362BF8FF}"/>
              </a:ext>
            </a:extLst>
          </p:cNvPr>
          <p:cNvSpPr>
            <a:spLocks noGrp="1"/>
          </p:cNvSpPr>
          <p:nvPr/>
        </p:nvSpPr>
        <p:spPr>
          <a:xfrm>
            <a:off x="8610603" y="6300787"/>
            <a:ext cx="3157538"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002F87">
                    <a:lumMod val="60000"/>
                    <a:lumOff val="40000"/>
                  </a:srgbClr>
                </a:solidFill>
                <a:effectLst/>
                <a:uLnTx/>
                <a:uFillTx/>
                <a:latin typeface="Segoe UI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2F87">
                  <a:lumMod val="60000"/>
                  <a:lumOff val="40000"/>
                </a:srgbClr>
              </a:solidFill>
              <a:effectLst/>
              <a:uLnTx/>
              <a:uFillTx/>
              <a:latin typeface="Segoe UI Semibold"/>
              <a:ea typeface="+mn-ea"/>
              <a:cs typeface="+mn-cs"/>
            </a:endParaRPr>
          </a:p>
        </p:txBody>
      </p:sp>
      <p:sp>
        <p:nvSpPr>
          <p:cNvPr id="3" name="Background - Overlay">
            <a:extLst>
              <a:ext uri="{FF2B5EF4-FFF2-40B4-BE49-F238E27FC236}">
                <a16:creationId xmlns:a16="http://schemas.microsoft.com/office/drawing/2014/main" id="{B886D20D-845C-F9F2-DE75-72174F6C2579}"/>
              </a:ext>
            </a:extLst>
          </p:cNvPr>
          <p:cNvSpPr>
            <a:spLocks/>
          </p:cNvSpPr>
          <p:nvPr/>
        </p:nvSpPr>
        <p:spPr>
          <a:xfrm>
            <a:off x="1" y="-736"/>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6" name="Page Number - White">
            <a:extLst>
              <a:ext uri="{FF2B5EF4-FFF2-40B4-BE49-F238E27FC236}">
                <a16:creationId xmlns:a16="http://schemas.microsoft.com/office/drawing/2014/main" id="{A8555F43-18B2-9B98-552E-13203FD517E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Segoe UI Semibold"/>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7" name="Picture 6">
            <a:extLst>
              <a:ext uri="{FF2B5EF4-FFF2-40B4-BE49-F238E27FC236}">
                <a16:creationId xmlns:a16="http://schemas.microsoft.com/office/drawing/2014/main" id="{F79770A0-4D48-01BB-0388-F598C30F53FF}"/>
              </a:ext>
            </a:extLst>
          </p:cNvPr>
          <p:cNvPicPr>
            <a:picLocks noChangeAspect="1"/>
          </p:cNvPicPr>
          <p:nvPr/>
        </p:nvPicPr>
        <p:blipFill>
          <a:blip r:embed="rId4"/>
          <a:stretch>
            <a:fillRect/>
          </a:stretch>
        </p:blipFill>
        <p:spPr>
          <a:xfrm>
            <a:off x="2000842" y="1818847"/>
            <a:ext cx="8184519" cy="2401446"/>
          </a:xfrm>
          <a:prstGeom prst="rect">
            <a:avLst/>
          </a:prstGeom>
        </p:spPr>
      </p:pic>
      <p:sp>
        <p:nvSpPr>
          <p:cNvPr id="4" name="TextBox 3">
            <a:extLst>
              <a:ext uri="{FF2B5EF4-FFF2-40B4-BE49-F238E27FC236}">
                <a16:creationId xmlns:a16="http://schemas.microsoft.com/office/drawing/2014/main" id="{B6FCA045-B068-4778-53E6-D4C2150A3050}"/>
              </a:ext>
            </a:extLst>
          </p:cNvPr>
          <p:cNvSpPr txBox="1"/>
          <p:nvPr/>
        </p:nvSpPr>
        <p:spPr>
          <a:xfrm>
            <a:off x="4724403" y="4572000"/>
            <a:ext cx="7772399" cy="1015663"/>
          </a:xfrm>
          <a:prstGeom prst="rect">
            <a:avLst/>
          </a:prstGeom>
          <a:noFill/>
        </p:spPr>
        <p:txBody>
          <a:bodyPr wrap="square" rtlCol="0">
            <a:spAutoFit/>
          </a:bodyPr>
          <a:lstStyle/>
          <a:p>
            <a:r>
              <a:rPr lang="en-US" sz="3600" b="1" dirty="0">
                <a:solidFill>
                  <a:schemeClr val="accent2"/>
                </a:solidFill>
              </a:rPr>
              <a:t>LCIF Global Grants </a:t>
            </a:r>
          </a:p>
          <a:p>
            <a:r>
              <a:rPr lang="en-US" sz="2400" b="1" kern="0" dirty="0">
                <a:solidFill>
                  <a:schemeClr val="bg1"/>
                </a:solidFill>
              </a:rPr>
              <a:t>Grant opportunities overview and resources </a:t>
            </a:r>
          </a:p>
        </p:txBody>
      </p:sp>
    </p:spTree>
    <p:extLst>
      <p:ext uri="{BB962C8B-B14F-4D97-AF65-F5344CB8AC3E}">
        <p14:creationId xmlns:p14="http://schemas.microsoft.com/office/powerpoint/2010/main" val="326052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4725" y="-13770"/>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Diabetes Grant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492234" y="2617547"/>
            <a:ext cx="5066807" cy="3416320"/>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108Ib3 received a Diabetes Grant of US$52,909</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lang="en-US" sz="2400" dirty="0">
                <a:solidFill>
                  <a:srgbClr val="FEFFFF"/>
                </a:solidFill>
                <a:latin typeface="Helvetica Neue"/>
                <a:ea typeface="+mn-lt"/>
                <a:cs typeface="Arial" panose="020B0604020202020204"/>
              </a:rPr>
              <a:t>E</a:t>
            </a:r>
            <a:r>
              <a:rPr kumimoji="0" lang="en-US" sz="2400" b="0" i="0" u="none" strike="noStrike" kern="1200" cap="none" spc="0" normalizeH="0" baseline="0" noProof="0" dirty="0" err="1">
                <a:ln>
                  <a:noFill/>
                </a:ln>
                <a:solidFill>
                  <a:srgbClr val="FEFFFF"/>
                </a:solidFill>
                <a:effectLst/>
                <a:uLnTx/>
                <a:uFillTx/>
                <a:latin typeface="Helvetica Neue"/>
                <a:ea typeface="+mn-lt"/>
                <a:cs typeface="Arial" panose="020B0604020202020204"/>
              </a:rPr>
              <a:t>xpanded</a:t>
            </a: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 and equipped the diabetes center at the </a:t>
            </a:r>
            <a:r>
              <a:rPr kumimoji="0" lang="en-US" sz="2400" b="0" i="0" u="none" strike="noStrike" kern="1200" cap="none" spc="0" normalizeH="0" baseline="0" noProof="0" dirty="0" err="1">
                <a:ln>
                  <a:noFill/>
                </a:ln>
                <a:solidFill>
                  <a:srgbClr val="FEFFFF"/>
                </a:solidFill>
                <a:effectLst/>
                <a:uLnTx/>
                <a:uFillTx/>
                <a:latin typeface="Helvetica Neue"/>
                <a:ea typeface="+mn-lt"/>
                <a:cs typeface="Arial" panose="020B0604020202020204"/>
              </a:rPr>
              <a:t>Broni</a:t>
            </a: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 Hospital in Italy, providing comprehensive diabetes care, including specialty services, in one location</a:t>
            </a:r>
          </a:p>
        </p:txBody>
      </p:sp>
      <p:pic>
        <p:nvPicPr>
          <p:cNvPr id="1026" name="Picture 2">
            <a:extLst>
              <a:ext uri="{FF2B5EF4-FFF2-40B4-BE49-F238E27FC236}">
                <a16:creationId xmlns:a16="http://schemas.microsoft.com/office/drawing/2014/main" id="{ACFE5566-A24A-688C-25FB-FF11FDADE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33263"/>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6" y="229922"/>
            <a:ext cx="10667743"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Disaster Preparedness </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2D88438B-5EA8-3E68-F363-0E095A068AF2}"/>
              </a:ext>
            </a:extLst>
          </p:cNvPr>
          <p:cNvSpPr txBox="1"/>
          <p:nvPr/>
        </p:nvSpPr>
        <p:spPr>
          <a:xfrm>
            <a:off x="3992880" y="1771714"/>
            <a:ext cx="6512922" cy="3693319"/>
          </a:xfrm>
          <a:prstGeom prst="rect">
            <a:avLst/>
          </a:prstGeom>
          <a:noFill/>
        </p:spPr>
        <p:txBody>
          <a:bodyPr wrap="square" rtlCol="0">
            <a:spAutoFit/>
          </a:bodyPr>
          <a:lstStyle/>
          <a:p>
            <a:r>
              <a:rPr lang="en-US" dirty="0">
                <a:solidFill>
                  <a:schemeClr val="bg1"/>
                </a:solidFill>
              </a:rPr>
              <a:t>US$5,000 - US$15,000 </a:t>
            </a:r>
          </a:p>
          <a:p>
            <a:endParaRPr lang="en-US" dirty="0">
              <a:solidFill>
                <a:schemeClr val="bg1"/>
              </a:solidFill>
            </a:endParaRPr>
          </a:p>
          <a:p>
            <a:r>
              <a:rPr lang="en-US" dirty="0">
                <a:solidFill>
                  <a:schemeClr val="bg1"/>
                </a:solidFill>
              </a:rPr>
              <a:t>Support partnering with local authorities and organizations to prepare for future relief efforts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Relief goods stockpiling; disaster kit assembly; preparedness education; advance support for first responders, food banks, medical facilities, shelters </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Applicable for districts, once every two years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25% of total project cost</a:t>
            </a:r>
            <a:endParaRPr lang="en-US" sz="1600" dirty="0">
              <a:solidFill>
                <a:schemeClr val="bg1"/>
              </a:solidFill>
            </a:endParaRPr>
          </a:p>
        </p:txBody>
      </p:sp>
      <p:pic>
        <p:nvPicPr>
          <p:cNvPr id="11" name="Picture 10">
            <a:extLst>
              <a:ext uri="{FF2B5EF4-FFF2-40B4-BE49-F238E27FC236}">
                <a16:creationId xmlns:a16="http://schemas.microsoft.com/office/drawing/2014/main" id="{B3D16193-1B00-ACA5-50AF-89E4F3E19575}"/>
              </a:ext>
            </a:extLst>
          </p:cNvPr>
          <p:cNvPicPr>
            <a:picLocks noChangeAspect="1"/>
          </p:cNvPicPr>
          <p:nvPr/>
        </p:nvPicPr>
        <p:blipFill>
          <a:blip r:embed="rId3"/>
          <a:stretch>
            <a:fillRect/>
          </a:stretch>
        </p:blipFill>
        <p:spPr>
          <a:xfrm>
            <a:off x="364624" y="1317638"/>
            <a:ext cx="3263632" cy="4222649"/>
          </a:xfrm>
          <a:prstGeom prst="rect">
            <a:avLst/>
          </a:prstGeom>
        </p:spPr>
      </p:pic>
    </p:spTree>
    <p:extLst>
      <p:ext uri="{BB962C8B-B14F-4D97-AF65-F5344CB8AC3E}">
        <p14:creationId xmlns:p14="http://schemas.microsoft.com/office/powerpoint/2010/main" val="20731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614" y="1084939"/>
            <a:ext cx="9154632"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Disaster Preparedness Grant </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2" y="2429590"/>
            <a:ext cx="4561094" cy="304698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District 321-B2 received an EMR grant of US$10,000</a:t>
            </a:r>
          </a:p>
          <a:p>
            <a:pPr marL="0" marR="0" lvl="0" indent="0" algn="l" defTabSz="914400" rtl="0" eaLnBrk="1" fontAlgn="auto" latinLnBrk="0" hangingPunct="1">
              <a:lnSpc>
                <a:spcPct val="100000"/>
              </a:lnSpc>
              <a:spcBef>
                <a:spcPts val="0"/>
              </a:spcBef>
              <a:spcAft>
                <a:spcPts val="0"/>
              </a:spcAft>
              <a:buClr>
                <a:srgbClr val="EBB700"/>
              </a:buClr>
              <a:buSzTx/>
              <a:buFontTx/>
              <a:buNone/>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Lions distributed </a:t>
            </a:r>
            <a:r>
              <a:rPr kumimoji="0" lang="en-US" sz="2400" b="0" i="0" u="none" strike="noStrike" kern="1200" cap="none" spc="0" normalizeH="0" baseline="0" noProof="0" dirty="0">
                <a:ln>
                  <a:noFill/>
                </a:ln>
                <a:solidFill>
                  <a:srgbClr val="FEFFFF"/>
                </a:solidFill>
                <a:effectLst/>
                <a:uLnTx/>
                <a:uFillTx/>
                <a:latin typeface="Arial" charset="0"/>
                <a:ea typeface="+mn-lt"/>
                <a:cs typeface="Arial" charset="0"/>
              </a:rPr>
              <a:t>f</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ood and other immediate relief needs to victims of flood in Uttar Pradesh</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ea"/>
              <a:cs typeface="+mn-cs"/>
            </a:endParaRPr>
          </a:p>
        </p:txBody>
      </p:sp>
      <p:pic>
        <p:nvPicPr>
          <p:cNvPr id="3" name="Picture 2" descr="A group of people gathered outside&#10;&#10;Description automatically generated with medium confidence">
            <a:extLst>
              <a:ext uri="{FF2B5EF4-FFF2-40B4-BE49-F238E27FC236}">
                <a16:creationId xmlns:a16="http://schemas.microsoft.com/office/drawing/2014/main" id="{A8BA46D5-B5BE-9EC3-BB58-3EF86EEA8F1C}"/>
              </a:ext>
            </a:extLst>
          </p:cNvPr>
          <p:cNvPicPr>
            <a:picLocks noChangeAspect="1"/>
          </p:cNvPicPr>
          <p:nvPr/>
        </p:nvPicPr>
        <p:blipFill rotWithShape="1">
          <a:blip r:embed="rId5"/>
          <a:srcRect l="19422" t="20040" r="14392" b="9852"/>
          <a:stretch/>
        </p:blipFill>
        <p:spPr>
          <a:xfrm>
            <a:off x="5769517" y="1886432"/>
            <a:ext cx="6422483" cy="4205827"/>
          </a:xfrm>
          <a:prstGeom prst="rect">
            <a:avLst/>
          </a:prstGeom>
        </p:spPr>
      </p:pic>
    </p:spTree>
    <p:extLst>
      <p:ext uri="{BB962C8B-B14F-4D97-AF65-F5344CB8AC3E}">
        <p14:creationId xmlns:p14="http://schemas.microsoft.com/office/powerpoint/2010/main" val="421153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6" y="229922"/>
            <a:ext cx="10667743"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Emergency </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66054031-EEC9-40B1-F46E-B985AC5FF4B7}"/>
              </a:ext>
            </a:extLst>
          </p:cNvPr>
          <p:cNvSpPr txBox="1"/>
          <p:nvPr/>
        </p:nvSpPr>
        <p:spPr>
          <a:xfrm>
            <a:off x="3992880" y="1318184"/>
            <a:ext cx="6512922" cy="5355312"/>
          </a:xfrm>
          <a:prstGeom prst="rect">
            <a:avLst/>
          </a:prstGeom>
          <a:noFill/>
        </p:spPr>
        <p:txBody>
          <a:bodyPr wrap="square" rtlCol="0">
            <a:spAutoFit/>
          </a:bodyPr>
          <a:lstStyle/>
          <a:p>
            <a:r>
              <a:rPr lang="en-US" dirty="0">
                <a:solidFill>
                  <a:schemeClr val="bg1"/>
                </a:solidFill>
              </a:rPr>
              <a:t>US$5,000 – US$15,000 </a:t>
            </a:r>
          </a:p>
          <a:p>
            <a:endParaRPr lang="en-US" dirty="0">
              <a:solidFill>
                <a:schemeClr val="bg1"/>
              </a:solidFill>
            </a:endParaRPr>
          </a:p>
          <a:p>
            <a:r>
              <a:rPr lang="en-US" dirty="0">
                <a:solidFill>
                  <a:schemeClr val="bg1"/>
                </a:solidFill>
              </a:rPr>
              <a:t>Help Lions provide immediate emergency assistance to victims of natural disasters, help support short-term clean-up and repairs</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Distribution of water, food, clothing, medicine, blankets, and personal necessities. Make minor repairs to groups of homes and vital public facilities. Replace essential equipment lost or damaged in the disaster for vital public facilities.</a:t>
            </a: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One grant per district/per disaster, and the grant must be requested within 30 days of natural disaster occurrence. 60 days to implement the project.</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Applicable for districts </a:t>
            </a:r>
          </a:p>
          <a:p>
            <a:pPr marL="285750" indent="-285750">
              <a:buFont typeface="Arial" panose="020B0604020202020204" pitchFamily="34" charset="0"/>
              <a:buChar char="•"/>
            </a:pPr>
            <a:r>
              <a:rPr lang="en-US" dirty="0">
                <a:solidFill>
                  <a:schemeClr val="bg1"/>
                </a:solidFill>
              </a:rPr>
              <a:t>Matching funds: Not required</a:t>
            </a:r>
            <a:endParaRPr lang="en-US" sz="1600" dirty="0">
              <a:solidFill>
                <a:schemeClr val="bg1"/>
              </a:solidFill>
            </a:endParaRPr>
          </a:p>
        </p:txBody>
      </p:sp>
      <p:pic>
        <p:nvPicPr>
          <p:cNvPr id="15" name="Picture 14">
            <a:extLst>
              <a:ext uri="{FF2B5EF4-FFF2-40B4-BE49-F238E27FC236}">
                <a16:creationId xmlns:a16="http://schemas.microsoft.com/office/drawing/2014/main" id="{755A75A9-A3B2-30D8-D963-227239E0B673}"/>
              </a:ext>
            </a:extLst>
          </p:cNvPr>
          <p:cNvPicPr>
            <a:picLocks noChangeAspect="1"/>
          </p:cNvPicPr>
          <p:nvPr/>
        </p:nvPicPr>
        <p:blipFill>
          <a:blip r:embed="rId3"/>
          <a:stretch>
            <a:fillRect/>
          </a:stretch>
        </p:blipFill>
        <p:spPr>
          <a:xfrm>
            <a:off x="362169" y="1318184"/>
            <a:ext cx="3268542" cy="4221557"/>
          </a:xfrm>
          <a:prstGeom prst="rect">
            <a:avLst/>
          </a:prstGeom>
        </p:spPr>
      </p:pic>
    </p:spTree>
    <p:extLst>
      <p:ext uri="{BB962C8B-B14F-4D97-AF65-F5344CB8AC3E}">
        <p14:creationId xmlns:p14="http://schemas.microsoft.com/office/powerpoint/2010/main" val="161461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4725" y="-13770"/>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614" y="1084939"/>
            <a:ext cx="9154632"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Emergency Grant </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2" y="2429590"/>
            <a:ext cx="4561094" cy="2677656"/>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District 117 A received an EMR grant of US$10,000</a:t>
            </a:r>
          </a:p>
          <a:p>
            <a:pPr marL="0" marR="0" lvl="0" indent="0" algn="l" defTabSz="914400" rtl="0" eaLnBrk="1" fontAlgn="auto" latinLnBrk="0" hangingPunct="1">
              <a:lnSpc>
                <a:spcPct val="100000"/>
              </a:lnSpc>
              <a:spcBef>
                <a:spcPts val="0"/>
              </a:spcBef>
              <a:spcAft>
                <a:spcPts val="0"/>
              </a:spcAft>
              <a:buClr>
                <a:srgbClr val="EBB700"/>
              </a:buClr>
              <a:buSzTx/>
              <a:buFontTx/>
              <a:buNone/>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Provided basic necessities such as water, sleeping bags, and cleaning supplies to those affected</a:t>
            </a:r>
            <a:endParaRPr kumimoji="0" lang="en-US" sz="2400" b="0" i="0" u="none" strike="noStrike" kern="1200" cap="none" spc="0" normalizeH="0" baseline="0" noProof="0" dirty="0">
              <a:ln>
                <a:noFill/>
              </a:ln>
              <a:solidFill>
                <a:srgbClr val="FEFFFF"/>
              </a:solidFill>
              <a:effectLst/>
              <a:uLnTx/>
              <a:uFillTx/>
              <a:latin typeface="Helvetica Neue"/>
              <a:ea typeface="+mn-ea"/>
              <a:cs typeface="+mn-cs"/>
            </a:endParaRPr>
          </a:p>
        </p:txBody>
      </p:sp>
      <p:pic>
        <p:nvPicPr>
          <p:cNvPr id="3074" name="Picture 2" descr="Hurricane Relief Supplies Stock Photos ...">
            <a:extLst>
              <a:ext uri="{FF2B5EF4-FFF2-40B4-BE49-F238E27FC236}">
                <a16:creationId xmlns:a16="http://schemas.microsoft.com/office/drawing/2014/main" id="{F6E0805C-F208-F34A-B7A3-F944AAA68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011" y="1686119"/>
            <a:ext cx="5553990" cy="369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5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6" y="229922"/>
            <a:ext cx="10667743"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District &amp; Club Community Impact </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CC1936EF-3BB9-005D-2D18-844534878B64}"/>
              </a:ext>
            </a:extLst>
          </p:cNvPr>
          <p:cNvSpPr txBox="1"/>
          <p:nvPr/>
        </p:nvSpPr>
        <p:spPr>
          <a:xfrm>
            <a:off x="4003041" y="1015055"/>
            <a:ext cx="7534115" cy="5355312"/>
          </a:xfrm>
          <a:prstGeom prst="rect">
            <a:avLst/>
          </a:prstGeom>
          <a:noFill/>
        </p:spPr>
        <p:txBody>
          <a:bodyPr wrap="square" rtlCol="0">
            <a:spAutoFit/>
          </a:bodyPr>
          <a:lstStyle/>
          <a:p>
            <a:r>
              <a:rPr lang="en-US" dirty="0">
                <a:solidFill>
                  <a:schemeClr val="bg1"/>
                </a:solidFill>
              </a:rPr>
              <a:t>Awards vary; based on contributions to LCIF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a:t>
            </a:r>
            <a:r>
              <a:rPr lang="en-US" dirty="0">
                <a:solidFill>
                  <a:schemeClr val="bg1"/>
                </a:solidFill>
              </a:rPr>
              <a:t> </a:t>
            </a:r>
          </a:p>
          <a:p>
            <a:pPr marL="742950" lvl="1" indent="-285750">
              <a:buFont typeface="Arial" panose="020B0604020202020204" pitchFamily="34" charset="0"/>
              <a:buChar char="•"/>
            </a:pPr>
            <a:r>
              <a:rPr lang="en-US" dirty="0">
                <a:solidFill>
                  <a:schemeClr val="bg1"/>
                </a:solidFill>
              </a:rPr>
              <a:t>Broad array of local service projects </a:t>
            </a:r>
          </a:p>
          <a:p>
            <a:pPr lvl="1"/>
            <a:endParaRPr lang="en-US" dirty="0">
              <a:solidFill>
                <a:schemeClr val="bg1"/>
              </a:solidFill>
            </a:endParaRPr>
          </a:p>
          <a:p>
            <a:r>
              <a:rPr lang="en-US" dirty="0">
                <a:solidFill>
                  <a:schemeClr val="bg1"/>
                </a:solidFill>
              </a:rPr>
              <a:t>CLUBS</a:t>
            </a:r>
          </a:p>
          <a:p>
            <a:pPr marL="742950" lvl="1" indent="-285750">
              <a:buFont typeface="Arial" panose="020B0604020202020204" pitchFamily="34" charset="0"/>
              <a:buChar char="•"/>
            </a:pPr>
            <a:r>
              <a:rPr lang="en-US" dirty="0">
                <a:solidFill>
                  <a:schemeClr val="bg1"/>
                </a:solidFill>
              </a:rPr>
              <a:t>Must donate at least $5,000 to LCIF in a single fiscal year (July 1 – June 30) to qualify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DISTRICTS</a:t>
            </a:r>
          </a:p>
          <a:p>
            <a:pPr marL="742950" lvl="1" indent="-285750">
              <a:buFont typeface="Arial" panose="020B0604020202020204" pitchFamily="34" charset="0"/>
              <a:buChar char="•"/>
            </a:pPr>
            <a:r>
              <a:rPr lang="en-US" dirty="0">
                <a:solidFill>
                  <a:schemeClr val="bg1"/>
                </a:solidFill>
              </a:rPr>
              <a:t>Must donate at least $10,000 to LCIF in a single fiscal year.</a:t>
            </a:r>
          </a:p>
          <a:p>
            <a:pPr marL="742950" lvl="1" indent="-285750">
              <a:buFont typeface="Arial" panose="020B0604020202020204" pitchFamily="34" charset="0"/>
              <a:buChar char="•"/>
            </a:pPr>
            <a:r>
              <a:rPr lang="en-US" dirty="0">
                <a:solidFill>
                  <a:schemeClr val="bg1"/>
                </a:solidFill>
              </a:rPr>
              <a:t>Donations may come from district and/or clubs that did not otherwise qualify for a DCG</a:t>
            </a:r>
          </a:p>
          <a:p>
            <a:pPr marL="742950" lvl="1" indent="-285750">
              <a:buFont typeface="Arial" panose="020B0604020202020204" pitchFamily="34" charset="0"/>
              <a:buChar char="•"/>
            </a:pPr>
            <a:r>
              <a:rPr lang="en-US" dirty="0">
                <a:solidFill>
                  <a:schemeClr val="bg1"/>
                </a:solidFill>
              </a:rPr>
              <a:t>Clubs that qualify for a DCG on their own will not count towards their district’s donations total.</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DCG funds  can also be applied toward matching fund requirements for other LCIF grant programs</a:t>
            </a:r>
          </a:p>
          <a:p>
            <a:endParaRPr lang="en-US" dirty="0">
              <a:solidFill>
                <a:schemeClr val="bg1"/>
              </a:solidFill>
            </a:endParaRPr>
          </a:p>
        </p:txBody>
      </p:sp>
      <p:pic>
        <p:nvPicPr>
          <p:cNvPr id="8" name="Picture 7" descr="A screenshot of a computer&#10;&#10;Description automatically generated with low confidence">
            <a:extLst>
              <a:ext uri="{FF2B5EF4-FFF2-40B4-BE49-F238E27FC236}">
                <a16:creationId xmlns:a16="http://schemas.microsoft.com/office/drawing/2014/main" id="{CF167651-0DB6-1F07-8019-2C1D4D1F79F2}"/>
              </a:ext>
            </a:extLst>
          </p:cNvPr>
          <p:cNvPicPr>
            <a:picLocks noChangeAspect="1"/>
          </p:cNvPicPr>
          <p:nvPr/>
        </p:nvPicPr>
        <p:blipFill rotWithShape="1">
          <a:blip r:embed="rId3"/>
          <a:srcRect l="54103" t="14535" r="27634" b="7050"/>
          <a:stretch/>
        </p:blipFill>
        <p:spPr bwMode="auto">
          <a:xfrm>
            <a:off x="360659" y="1318221"/>
            <a:ext cx="3281723" cy="4221558"/>
          </a:xfrm>
          <a:prstGeom prst="rect">
            <a:avLst/>
          </a:prstGeom>
          <a:ln>
            <a:noFill/>
          </a:ln>
          <a:extLst>
            <a:ext uri="{53640926-AAD7-44D8-BBD7-CCE9431645EC}">
              <a14:shadowObscured xmlns:a14="http://schemas.microsoft.com/office/drawing/2010/main"/>
            </a:ext>
          </a:extLst>
        </p:spPr>
      </p:pic>
      <p:sp>
        <p:nvSpPr>
          <p:cNvPr id="9" name="TextBox 1">
            <a:extLst>
              <a:ext uri="{FF2B5EF4-FFF2-40B4-BE49-F238E27FC236}">
                <a16:creationId xmlns:a16="http://schemas.microsoft.com/office/drawing/2014/main" id="{16757A53-9566-5374-837B-2586D58B55DC}"/>
              </a:ext>
            </a:extLst>
          </p:cNvPr>
          <p:cNvSpPr txBox="1"/>
          <p:nvPr/>
        </p:nvSpPr>
        <p:spPr>
          <a:xfrm>
            <a:off x="0" y="6257736"/>
            <a:ext cx="10629900" cy="461665"/>
          </a:xfrm>
          <a:prstGeom prst="rect">
            <a:avLst/>
          </a:prstGeom>
          <a:solidFill>
            <a:srgbClr val="0D2140">
              <a:lumMod val="75000"/>
              <a:lumOff val="25000"/>
            </a:srgbClr>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rial"/>
                <a:ea typeface="+mn-ea"/>
                <a:cs typeface="Arial"/>
              </a:rPr>
              <a:t>Questions about your DCG Balance?</a:t>
            </a:r>
            <a:r>
              <a:rPr kumimoji="0" lang="en-US" sz="2400" b="1" i="0" u="none" strike="noStrike" kern="1200" cap="none" spc="0" normalizeH="0" baseline="0" noProof="0" dirty="0">
                <a:ln>
                  <a:noFill/>
                </a:ln>
                <a:solidFill>
                  <a:srgbClr val="EBB700"/>
                </a:solidFill>
                <a:effectLst/>
                <a:uLnTx/>
                <a:uFillTx/>
                <a:latin typeface="Arial"/>
                <a:ea typeface="+mn-ea"/>
                <a:cs typeface="Arial"/>
              </a:rPr>
              <a:t> </a:t>
            </a:r>
            <a:r>
              <a:rPr kumimoji="0" lang="en-US" sz="24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DonorAssistance@lionsclubs.org </a:t>
            </a:r>
          </a:p>
        </p:txBody>
      </p:sp>
    </p:spTree>
    <p:extLst>
      <p:ext uri="{BB962C8B-B14F-4D97-AF65-F5344CB8AC3E}">
        <p14:creationId xmlns:p14="http://schemas.microsoft.com/office/powerpoint/2010/main" val="3607116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District and Club Community Impact Grant (DCG)</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1" y="2429590"/>
            <a:ext cx="5005389" cy="304698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District 107 B received a DCG Grant of US$</a:t>
            </a:r>
            <a:r>
              <a:rPr lang="en-US" sz="2400" dirty="0">
                <a:solidFill>
                  <a:srgbClr val="FEFFFF"/>
                </a:solidFill>
                <a:latin typeface="Helvetica Neue"/>
                <a:ea typeface="+mn-lt"/>
                <a:cs typeface="Arial"/>
              </a:rPr>
              <a:t>910</a:t>
            </a:r>
            <a:endParaRPr kumimoji="0" lang="en-US" sz="2400" b="0" i="0" u="none" strike="noStrike" kern="1200" cap="none" spc="0" normalizeH="0" baseline="0" noProof="0" dirty="0">
              <a:ln>
                <a:noFill/>
              </a:ln>
              <a:solidFill>
                <a:srgbClr val="FEFFFF"/>
              </a:solidFill>
              <a:effectLst/>
              <a:uLnTx/>
              <a:uFillTx/>
              <a:latin typeface="Helvetica Neue"/>
              <a:ea typeface="+mn-lt"/>
              <a:cs typeface="Arial"/>
            </a:endParaRPr>
          </a:p>
          <a:p>
            <a:pPr marL="0" marR="0" lvl="0" indent="0" algn="l" defTabSz="914400" rtl="0" eaLnBrk="1" fontAlgn="auto" latinLnBrk="0" hangingPunct="1">
              <a:lnSpc>
                <a:spcPct val="100000"/>
              </a:lnSpc>
              <a:spcBef>
                <a:spcPts val="0"/>
              </a:spcBef>
              <a:spcAft>
                <a:spcPts val="0"/>
              </a:spcAft>
              <a:buClr>
                <a:srgbClr val="EBB700"/>
              </a:buClr>
              <a:buSzTx/>
              <a:buFontTx/>
              <a:buNone/>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panose="020B0604020202020204" pitchFamily="34" charset="0"/>
                <a:ea typeface="+mn-lt"/>
                <a:cs typeface="Helvetica" panose="020B0604020202020204" pitchFamily="34" charset="0"/>
              </a:rPr>
              <a:t>Paid registration for two teachers to attend a Lions Quest training held in Espoo, Finland on March 14-15, 2024. They estimate that 90 students benefit annually. </a:t>
            </a:r>
            <a:endParaRPr kumimoji="0" lang="en-US" sz="2400" b="0" i="0" u="none" strike="noStrike" kern="1200" cap="none" spc="0" normalizeH="0" baseline="0" noProof="0" dirty="0">
              <a:ln>
                <a:noFill/>
              </a:ln>
              <a:solidFill>
                <a:srgbClr val="FEFFFF"/>
              </a:solidFill>
              <a:effectLst/>
              <a:uLnTx/>
              <a:uFillTx/>
              <a:latin typeface="Helvetica" panose="020B0604020202020204" pitchFamily="34" charset="0"/>
              <a:ea typeface="+mn-ea"/>
              <a:cs typeface="Helvetica" panose="020B0604020202020204" pitchFamily="34" charset="0"/>
            </a:endParaRPr>
          </a:p>
        </p:txBody>
      </p:sp>
      <p:pic>
        <p:nvPicPr>
          <p:cNvPr id="2050" name="Picture 2" descr="Teacher Training | Lions Quest">
            <a:extLst>
              <a:ext uri="{FF2B5EF4-FFF2-40B4-BE49-F238E27FC236}">
                <a16:creationId xmlns:a16="http://schemas.microsoft.com/office/drawing/2014/main" id="{B0A1EB65-BDAF-5F56-9FD4-C75ADEB91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355" y="1643911"/>
            <a:ext cx="4705645" cy="365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4154097"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Hunger</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 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DB9D4C1E-9370-382B-64C5-849D3C9E9847}"/>
              </a:ext>
            </a:extLst>
          </p:cNvPr>
          <p:cNvSpPr txBox="1"/>
          <p:nvPr/>
        </p:nvSpPr>
        <p:spPr>
          <a:xfrm>
            <a:off x="4003040" y="1546821"/>
            <a:ext cx="6512922" cy="3416320"/>
          </a:xfrm>
          <a:prstGeom prst="rect">
            <a:avLst/>
          </a:prstGeom>
          <a:noFill/>
        </p:spPr>
        <p:txBody>
          <a:bodyPr wrap="square" rtlCol="0">
            <a:spAutoFit/>
          </a:bodyPr>
          <a:lstStyle/>
          <a:p>
            <a:r>
              <a:rPr lang="en-US" dirty="0">
                <a:solidFill>
                  <a:schemeClr val="bg1"/>
                </a:solidFill>
              </a:rPr>
              <a:t>US$10,000 - US$150,000 </a:t>
            </a:r>
          </a:p>
          <a:p>
            <a:endParaRPr lang="en-US" dirty="0">
              <a:solidFill>
                <a:schemeClr val="bg1"/>
              </a:solidFill>
            </a:endParaRPr>
          </a:p>
          <a:p>
            <a:r>
              <a:rPr lang="en-US" dirty="0">
                <a:solidFill>
                  <a:schemeClr val="bg1"/>
                </a:solidFill>
              </a:rPr>
              <a:t>Support Lions’ service projects focused on alleviating hunger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Large-scale infrastructure development projects focused on equipment acquisition for food banks, school kitchens, and food storage and transport </a:t>
            </a: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Applicable for districts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25% of total project cost</a:t>
            </a:r>
          </a:p>
        </p:txBody>
      </p:sp>
      <p:pic>
        <p:nvPicPr>
          <p:cNvPr id="8" name="Picture 7" descr="A child holding an orange&#10;&#10;Description automatically generated">
            <a:extLst>
              <a:ext uri="{FF2B5EF4-FFF2-40B4-BE49-F238E27FC236}">
                <a16:creationId xmlns:a16="http://schemas.microsoft.com/office/drawing/2014/main" id="{08B0717E-1A63-E409-592D-765C4A155BEE}"/>
              </a:ext>
            </a:extLst>
          </p:cNvPr>
          <p:cNvPicPr>
            <a:picLocks noChangeAspect="1"/>
          </p:cNvPicPr>
          <p:nvPr/>
        </p:nvPicPr>
        <p:blipFill>
          <a:blip r:embed="rId3"/>
          <a:stretch>
            <a:fillRect/>
          </a:stretch>
        </p:blipFill>
        <p:spPr>
          <a:xfrm>
            <a:off x="370463" y="1546821"/>
            <a:ext cx="3262114" cy="4221557"/>
          </a:xfrm>
          <a:prstGeom prst="rect">
            <a:avLst/>
          </a:prstGeom>
        </p:spPr>
      </p:pic>
    </p:spTree>
    <p:extLst>
      <p:ext uri="{BB962C8B-B14F-4D97-AF65-F5344CB8AC3E}">
        <p14:creationId xmlns:p14="http://schemas.microsoft.com/office/powerpoint/2010/main" val="206181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Hunger Grant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563526" y="2518030"/>
            <a:ext cx="5422407" cy="3416320"/>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a:t>
            </a:r>
            <a:r>
              <a:rPr lang="en-US" sz="2400" dirty="0">
                <a:solidFill>
                  <a:srgbClr val="FEFFFF"/>
                </a:solidFill>
                <a:latin typeface="Helvetica Neue"/>
                <a:ea typeface="+mn-lt"/>
                <a:cs typeface="Arial" panose="020B0604020202020204"/>
              </a:rPr>
              <a:t>119</a:t>
            </a: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 received a Hunger Grant of US$84,225 </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Purchased transport vans for the </a:t>
            </a:r>
            <a:r>
              <a:rPr kumimoji="0" lang="en-US" sz="2400" b="0" i="0" u="none" strike="noStrike" kern="1200" cap="none" spc="0" normalizeH="0" baseline="0" noProof="0" dirty="0" err="1">
                <a:ln>
                  <a:noFill/>
                </a:ln>
                <a:solidFill>
                  <a:srgbClr val="FEFFFF"/>
                </a:solidFill>
                <a:effectLst/>
                <a:uLnTx/>
                <a:uFillTx/>
                <a:latin typeface="Helvetica Neue"/>
                <a:ea typeface="+mn-lt"/>
                <a:cs typeface="Arial" panose="020B0604020202020204"/>
              </a:rPr>
              <a:t>Dankó</a:t>
            </a: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 Street Communal Kitchen to provide daily meals to those in need</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p:txBody>
      </p:sp>
      <p:pic>
        <p:nvPicPr>
          <p:cNvPr id="7" name="Picture 6" descr="A close up of a car&#10;&#10;Description automatically generated">
            <a:extLst>
              <a:ext uri="{FF2B5EF4-FFF2-40B4-BE49-F238E27FC236}">
                <a16:creationId xmlns:a16="http://schemas.microsoft.com/office/drawing/2014/main" id="{A4ABE14B-00B3-DD9A-C5EB-58B157912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078" y="1669080"/>
            <a:ext cx="5932921" cy="3955280"/>
          </a:xfrm>
          <a:prstGeom prst="rect">
            <a:avLst/>
          </a:prstGeom>
        </p:spPr>
      </p:pic>
    </p:spTree>
    <p:extLst>
      <p:ext uri="{BB962C8B-B14F-4D97-AF65-F5344CB8AC3E}">
        <p14:creationId xmlns:p14="http://schemas.microsoft.com/office/powerpoint/2010/main" val="18581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5238938"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Leo Service</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 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1" name="TextBox 10">
            <a:extLst>
              <a:ext uri="{FF2B5EF4-FFF2-40B4-BE49-F238E27FC236}">
                <a16:creationId xmlns:a16="http://schemas.microsoft.com/office/drawing/2014/main" id="{41CD7457-FB68-680F-0B01-96F9911218D2}"/>
              </a:ext>
            </a:extLst>
          </p:cNvPr>
          <p:cNvSpPr txBox="1"/>
          <p:nvPr/>
        </p:nvSpPr>
        <p:spPr>
          <a:xfrm>
            <a:off x="4003040" y="1417061"/>
            <a:ext cx="6512922" cy="3139321"/>
          </a:xfrm>
          <a:prstGeom prst="rect">
            <a:avLst/>
          </a:prstGeom>
          <a:noFill/>
        </p:spPr>
        <p:txBody>
          <a:bodyPr wrap="square" rtlCol="0">
            <a:spAutoFit/>
          </a:bodyPr>
          <a:lstStyle/>
          <a:p>
            <a:r>
              <a:rPr lang="en-US" dirty="0">
                <a:solidFill>
                  <a:schemeClr val="bg1"/>
                </a:solidFill>
              </a:rPr>
              <a:t>US$1,500 - US$5,000 </a:t>
            </a:r>
          </a:p>
          <a:p>
            <a:endParaRPr lang="en-US" dirty="0">
              <a:solidFill>
                <a:schemeClr val="bg1"/>
              </a:solidFill>
            </a:endParaRPr>
          </a:p>
          <a:p>
            <a:r>
              <a:rPr lang="en-US" dirty="0">
                <a:solidFill>
                  <a:schemeClr val="bg1"/>
                </a:solidFill>
              </a:rPr>
              <a:t>Support Leos in assessing, planning, implementing their own service projects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What do we fund? Hands-on, community-based humanitarian service projects directly developed, implemented, and carried out by Leo Clubs, in collaboration with Lions </a:t>
            </a:r>
          </a:p>
          <a:p>
            <a:pPr marL="285750" indent="-285750">
              <a:buFont typeface="Arial" panose="020B0604020202020204" pitchFamily="34" charset="0"/>
              <a:buChar char="•"/>
            </a:pPr>
            <a:r>
              <a:rPr lang="en-US" dirty="0">
                <a:solidFill>
                  <a:schemeClr val="bg1"/>
                </a:solidFill>
              </a:rPr>
              <a:t>Applicable for districts and multiple districts </a:t>
            </a:r>
          </a:p>
          <a:p>
            <a:pPr marL="285750" indent="-285750">
              <a:buFont typeface="Arial" panose="020B0604020202020204" pitchFamily="34" charset="0"/>
              <a:buChar char="•"/>
            </a:pPr>
            <a:r>
              <a:rPr lang="en-US" dirty="0">
                <a:solidFill>
                  <a:schemeClr val="bg1"/>
                </a:solidFill>
              </a:rPr>
              <a:t>Matching funds: 25% of total project cost</a:t>
            </a:r>
            <a:endParaRPr lang="en-US" sz="1600" dirty="0">
              <a:solidFill>
                <a:schemeClr val="bg1"/>
              </a:solidFill>
            </a:endParaRPr>
          </a:p>
        </p:txBody>
      </p:sp>
      <p:pic>
        <p:nvPicPr>
          <p:cNvPr id="5" name="Picture 4">
            <a:extLst>
              <a:ext uri="{FF2B5EF4-FFF2-40B4-BE49-F238E27FC236}">
                <a16:creationId xmlns:a16="http://schemas.microsoft.com/office/drawing/2014/main" id="{C2664278-A336-CBF0-0F93-E7C9B4F25E31}"/>
              </a:ext>
            </a:extLst>
          </p:cNvPr>
          <p:cNvPicPr>
            <a:picLocks noChangeAspect="1"/>
          </p:cNvPicPr>
          <p:nvPr/>
        </p:nvPicPr>
        <p:blipFill>
          <a:blip r:embed="rId3"/>
          <a:stretch>
            <a:fillRect/>
          </a:stretch>
        </p:blipFill>
        <p:spPr>
          <a:xfrm>
            <a:off x="370938" y="1417061"/>
            <a:ext cx="3261164" cy="4221558"/>
          </a:xfrm>
          <a:prstGeom prst="rect">
            <a:avLst/>
          </a:prstGeom>
        </p:spPr>
      </p:pic>
    </p:spTree>
    <p:extLst>
      <p:ext uri="{BB962C8B-B14F-4D97-AF65-F5344CB8AC3E}">
        <p14:creationId xmlns:p14="http://schemas.microsoft.com/office/powerpoint/2010/main" val="22167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FBD971-3C86-F283-3E93-5A0DF14CCBD2}"/>
              </a:ext>
            </a:extLst>
          </p:cNvPr>
          <p:cNvSpPr>
            <a:spLocks noGrp="1" noRot="1" noMove="1" noResize="1" noEditPoints="1" noAdjustHandles="1" noChangeArrowheads="1" noChangeShapeType="1"/>
          </p:cNvSpPr>
          <p:nvPr/>
        </p:nvSpPr>
        <p:spPr>
          <a:xfrm>
            <a:off x="0" y="-5365"/>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pic>
        <p:nvPicPr>
          <p:cNvPr id="3" name="Graphic 2">
            <a:extLst>
              <a:ext uri="{FF2B5EF4-FFF2-40B4-BE49-F238E27FC236}">
                <a16:creationId xmlns:a16="http://schemas.microsoft.com/office/drawing/2014/main" id="{BFC89E59-0932-388C-A52C-7BB6083402E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4" name="Graphic 3">
            <a:extLst>
              <a:ext uri="{FF2B5EF4-FFF2-40B4-BE49-F238E27FC236}">
                <a16:creationId xmlns:a16="http://schemas.microsoft.com/office/drawing/2014/main" id="{9733E6AC-7841-8A68-1360-8F4E2E6B93C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sp>
        <p:nvSpPr>
          <p:cNvPr id="10" name="Content Placeholder 2"/>
          <p:cNvSpPr txBox="1">
            <a:spLocks/>
          </p:cNvSpPr>
          <p:nvPr/>
        </p:nvSpPr>
        <p:spPr bwMode="auto">
          <a:xfrm>
            <a:off x="1114290" y="1828800"/>
            <a:ext cx="5366086" cy="2884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50000"/>
              </a:lnSpc>
              <a:spcBef>
                <a:spcPct val="20000"/>
              </a:spcBef>
              <a:spcAft>
                <a:spcPct val="0"/>
              </a:spcAft>
              <a:buClrTx/>
              <a:buSzTx/>
              <a:buFont typeface="Arial" pitchFamily="34" charset="0"/>
              <a:buNone/>
              <a:tabLst/>
              <a:defRPr/>
            </a:pPr>
            <a:r>
              <a:rPr kumimoji="0" lang="en-US" sz="5400" b="1" i="0" u="none" strike="noStrike" kern="0" cap="none" spc="0" normalizeH="0" baseline="0" noProof="0" dirty="0">
                <a:ln>
                  <a:noFill/>
                </a:ln>
                <a:solidFill>
                  <a:srgbClr val="FFC000"/>
                </a:solidFill>
                <a:effectLst/>
                <a:uLnTx/>
                <a:uFillTx/>
                <a:latin typeface="Arial"/>
                <a:ea typeface="ヒラギノ角ゴ Pro W3" charset="0"/>
                <a:cs typeface="Arial"/>
              </a:rPr>
              <a:t>1,580 grants </a:t>
            </a:r>
            <a:br>
              <a:rPr kumimoji="0" lang="en-US" sz="1800" b="0" i="0" u="none" strike="noStrike" kern="0" cap="none" spc="0" normalizeH="0" baseline="0" noProof="0" dirty="0">
                <a:ln>
                  <a:noFill/>
                </a:ln>
                <a:solidFill>
                  <a:prstClr val="white"/>
                </a:solidFill>
                <a:effectLst/>
                <a:uLnTx/>
                <a:uFillTx/>
                <a:latin typeface="Arial"/>
                <a:ea typeface="ヒラギノ角ゴ Pro W3" charset="0"/>
                <a:cs typeface="Arial"/>
              </a:rPr>
            </a:br>
            <a:r>
              <a:rPr kumimoji="0" lang="en-US" sz="3600" b="0" i="0" u="none" strike="noStrike" kern="0" cap="none" spc="0" normalizeH="0" baseline="0" noProof="0" dirty="0">
                <a:ln>
                  <a:noFill/>
                </a:ln>
                <a:solidFill>
                  <a:prstClr val="white"/>
                </a:solidFill>
                <a:effectLst/>
                <a:uLnTx/>
                <a:uFillTx/>
                <a:latin typeface="Arial"/>
                <a:ea typeface="ヒラギノ角ゴ Pro W3" charset="0"/>
                <a:cs typeface="Arial"/>
              </a:rPr>
              <a:t>TOTALING </a:t>
            </a:r>
            <a:br>
              <a:rPr kumimoji="0" lang="en-US" sz="1800" b="0" i="0" u="none" strike="noStrike" kern="0" cap="none" spc="0" normalizeH="0" baseline="0" noProof="0" dirty="0">
                <a:ln>
                  <a:noFill/>
                </a:ln>
                <a:solidFill>
                  <a:prstClr val="white"/>
                </a:solidFill>
                <a:effectLst/>
                <a:uLnTx/>
                <a:uFillTx/>
                <a:latin typeface="Arial"/>
                <a:ea typeface="ヒラギノ角ゴ Pro W3" charset="0"/>
                <a:cs typeface="Arial"/>
              </a:rPr>
            </a:br>
            <a:r>
              <a:rPr kumimoji="0" lang="en-US" sz="5400" b="1" i="0" u="none" strike="noStrike" kern="0" cap="none" spc="0" normalizeH="0" baseline="0" noProof="0" dirty="0">
                <a:ln>
                  <a:noFill/>
                </a:ln>
                <a:solidFill>
                  <a:srgbClr val="FFC000"/>
                </a:solidFill>
                <a:effectLst/>
                <a:uLnTx/>
                <a:uFillTx/>
                <a:latin typeface="Arial"/>
                <a:ea typeface="ヒラギノ角ゴ Pro W3" charset="0"/>
                <a:cs typeface="Arial"/>
              </a:rPr>
              <a:t>US$46.4M</a:t>
            </a:r>
            <a:endParaRPr kumimoji="0" lang="en-US" sz="3200" b="1" i="0" u="none" strike="noStrike" kern="0" cap="none" spc="0" normalizeH="0" baseline="0" noProof="0" dirty="0">
              <a:ln>
                <a:noFill/>
              </a:ln>
              <a:solidFill>
                <a:srgbClr val="FFC000"/>
              </a:solidFill>
              <a:effectLst/>
              <a:uLnTx/>
              <a:uFillTx/>
              <a:latin typeface="Arial"/>
              <a:ea typeface="ヒラギノ角ゴ Pro W3" charset="0"/>
              <a:cs typeface="Arial"/>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21309" y="-3"/>
            <a:ext cx="4572002" cy="6858003"/>
          </a:xfrm>
          <a:prstGeom prst="rect">
            <a:avLst/>
          </a:prstGeom>
        </p:spPr>
      </p:pic>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6" name="Rectangle 5">
            <a:extLst>
              <a:ext uri="{FF2B5EF4-FFF2-40B4-BE49-F238E27FC236}">
                <a16:creationId xmlns:a16="http://schemas.microsoft.com/office/drawing/2014/main" id="{826FCCAA-2DC5-341E-C1A7-7335477EBA06}"/>
              </a:ext>
            </a:extLst>
          </p:cNvPr>
          <p:cNvSpPr/>
          <p:nvPr/>
        </p:nvSpPr>
        <p:spPr>
          <a:xfrm>
            <a:off x="0" y="77878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1D7070DF-D5E0-B5D8-7979-2FE1E1424A6B}"/>
              </a:ext>
            </a:extLst>
          </p:cNvPr>
          <p:cNvSpPr txBox="1">
            <a:spLocks/>
          </p:cNvSpPr>
          <p:nvPr/>
        </p:nvSpPr>
        <p:spPr>
          <a:xfrm>
            <a:off x="515297" y="774157"/>
            <a:ext cx="702850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ts val="1200"/>
              </a:spcAft>
              <a:buClrTx/>
              <a:buSzTx/>
              <a:buFont typeface="Arial" pitchFamily="34" charset="0"/>
              <a:buNone/>
              <a:tabLst/>
              <a:defRPr/>
            </a:pPr>
            <a:r>
              <a:rPr kumimoji="0" lang="en-US" sz="3400" b="1" i="0" u="none" strike="noStrike" kern="1200" cap="none" spc="0" normalizeH="0" baseline="0" noProof="0" dirty="0">
                <a:ln>
                  <a:noFill/>
                </a:ln>
                <a:solidFill>
                  <a:prstClr val="white"/>
                </a:solidFill>
                <a:effectLst/>
                <a:uLnTx/>
                <a:uFillTx/>
                <a:latin typeface="Arial" charset="0"/>
                <a:ea typeface="Arial" charset="0"/>
                <a:cs typeface="Arial" charset="0"/>
              </a:rPr>
              <a:t>GRANTS AWARDED 2023-2024</a:t>
            </a:r>
          </a:p>
        </p:txBody>
      </p:sp>
      <p:pic>
        <p:nvPicPr>
          <p:cNvPr id="12" name="Picture 11">
            <a:extLst>
              <a:ext uri="{FF2B5EF4-FFF2-40B4-BE49-F238E27FC236}">
                <a16:creationId xmlns:a16="http://schemas.microsoft.com/office/drawing/2014/main" id="{7CE82924-E8BD-2B77-A506-BC241A920753}"/>
              </a:ext>
            </a:extLst>
          </p:cNvPr>
          <p:cNvPicPr>
            <a:picLocks noChangeAspect="1"/>
          </p:cNvPicPr>
          <p:nvPr/>
        </p:nvPicPr>
        <p:blipFill>
          <a:blip r:embed="rId6"/>
          <a:stretch>
            <a:fillRect/>
          </a:stretch>
        </p:blipFill>
        <p:spPr>
          <a:xfrm>
            <a:off x="405719" y="5789191"/>
            <a:ext cx="2422357" cy="710751"/>
          </a:xfrm>
          <a:prstGeom prst="rect">
            <a:avLst/>
          </a:prstGeom>
        </p:spPr>
      </p:pic>
    </p:spTree>
    <p:extLst>
      <p:ext uri="{BB962C8B-B14F-4D97-AF65-F5344CB8AC3E}">
        <p14:creationId xmlns:p14="http://schemas.microsoft.com/office/powerpoint/2010/main" val="393317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Leo Service Grant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1" y="2429590"/>
            <a:ext cx="5005389" cy="3046988"/>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MD-110 AN received a Leo Service Grant of US$5,000</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Leos put on a fun Halloween-inspired activity for families and children in domestic abuse shelters and receiving services as informal caregivers</a:t>
            </a:r>
          </a:p>
        </p:txBody>
      </p:sp>
      <p:pic>
        <p:nvPicPr>
          <p:cNvPr id="6" name="Picture 5" descr="A group of people in clothing&#10;&#10;Description automatically generated">
            <a:extLst>
              <a:ext uri="{FF2B5EF4-FFF2-40B4-BE49-F238E27FC236}">
                <a16:creationId xmlns:a16="http://schemas.microsoft.com/office/drawing/2014/main" id="{4A0231FB-9B92-6A5F-4885-8D05E4207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922" y="1409122"/>
            <a:ext cx="5789078" cy="4341808"/>
          </a:xfrm>
          <a:prstGeom prst="rect">
            <a:avLst/>
          </a:prstGeom>
        </p:spPr>
      </p:pic>
    </p:spTree>
    <p:extLst>
      <p:ext uri="{BB962C8B-B14F-4D97-AF65-F5344CB8AC3E}">
        <p14:creationId xmlns:p14="http://schemas.microsoft.com/office/powerpoint/2010/main" val="20304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7" y="229922"/>
            <a:ext cx="8426202"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Lions Quest Program </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E585D114-B219-6C88-E43B-5955B6DDBC60}"/>
              </a:ext>
            </a:extLst>
          </p:cNvPr>
          <p:cNvSpPr txBox="1"/>
          <p:nvPr/>
        </p:nvSpPr>
        <p:spPr>
          <a:xfrm>
            <a:off x="4004730" y="1691846"/>
            <a:ext cx="6512922" cy="3693319"/>
          </a:xfrm>
          <a:prstGeom prst="rect">
            <a:avLst/>
          </a:prstGeom>
          <a:noFill/>
        </p:spPr>
        <p:txBody>
          <a:bodyPr wrap="square" rtlCol="0">
            <a:spAutoFit/>
          </a:bodyPr>
          <a:lstStyle/>
          <a:p>
            <a:r>
              <a:rPr lang="en-US" dirty="0">
                <a:solidFill>
                  <a:schemeClr val="bg1"/>
                </a:solidFill>
              </a:rPr>
              <a:t>Districts: US$10,000 - US$150,000</a:t>
            </a:r>
          </a:p>
          <a:p>
            <a:r>
              <a:rPr lang="en-US" dirty="0">
                <a:solidFill>
                  <a:schemeClr val="bg1"/>
                </a:solidFill>
              </a:rPr>
              <a:t>Multiple Districts: US$10,000 - US$250,000 </a:t>
            </a:r>
          </a:p>
          <a:p>
            <a:endParaRPr lang="en-US" dirty="0">
              <a:solidFill>
                <a:schemeClr val="bg1"/>
              </a:solidFill>
            </a:endParaRPr>
          </a:p>
          <a:p>
            <a:r>
              <a:rPr lang="en-US" dirty="0">
                <a:solidFill>
                  <a:schemeClr val="bg1"/>
                </a:solidFill>
              </a:rPr>
              <a:t>Implement Lions Quest program where Lions have detailed plan and commitment from local schools, or expand program where it has been active for years and opportunity exists to reach more schools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What do we fund? Teacher training workshops; student workshop curriculum and materials; translation; trainer expenses; and program evaluation </a:t>
            </a:r>
          </a:p>
          <a:p>
            <a:pPr marL="285750" indent="-285750">
              <a:buFont typeface="Arial" panose="020B0604020202020204" pitchFamily="34" charset="0"/>
              <a:buChar char="•"/>
            </a:pPr>
            <a:r>
              <a:rPr lang="en-US" dirty="0">
                <a:solidFill>
                  <a:schemeClr val="bg1"/>
                </a:solidFill>
              </a:rPr>
              <a:t>Applicable for districts and multiple districts </a:t>
            </a:r>
          </a:p>
          <a:p>
            <a:pPr marL="285750" indent="-285750">
              <a:buFont typeface="Arial" panose="020B0604020202020204" pitchFamily="34" charset="0"/>
              <a:buChar char="•"/>
            </a:pPr>
            <a:r>
              <a:rPr lang="en-US" dirty="0">
                <a:solidFill>
                  <a:schemeClr val="bg1"/>
                </a:solidFill>
              </a:rPr>
              <a:t>Matching funds: 25% of total project cost</a:t>
            </a:r>
            <a:endParaRPr lang="en-US" sz="1600" dirty="0">
              <a:solidFill>
                <a:schemeClr val="bg1"/>
              </a:solidFill>
            </a:endParaRPr>
          </a:p>
        </p:txBody>
      </p:sp>
      <p:pic>
        <p:nvPicPr>
          <p:cNvPr id="13" name="Picture 12">
            <a:extLst>
              <a:ext uri="{FF2B5EF4-FFF2-40B4-BE49-F238E27FC236}">
                <a16:creationId xmlns:a16="http://schemas.microsoft.com/office/drawing/2014/main" id="{FF5B3893-0E79-CAB5-1F49-5C20BE50FE41}"/>
              </a:ext>
            </a:extLst>
          </p:cNvPr>
          <p:cNvPicPr>
            <a:picLocks noChangeAspect="1"/>
          </p:cNvPicPr>
          <p:nvPr/>
        </p:nvPicPr>
        <p:blipFill>
          <a:blip r:embed="rId3"/>
          <a:stretch>
            <a:fillRect/>
          </a:stretch>
        </p:blipFill>
        <p:spPr>
          <a:xfrm>
            <a:off x="370549" y="1691846"/>
            <a:ext cx="3263632" cy="4225985"/>
          </a:xfrm>
          <a:prstGeom prst="rect">
            <a:avLst/>
          </a:prstGeom>
        </p:spPr>
      </p:pic>
    </p:spTree>
    <p:extLst>
      <p:ext uri="{BB962C8B-B14F-4D97-AF65-F5344CB8AC3E}">
        <p14:creationId xmlns:p14="http://schemas.microsoft.com/office/powerpoint/2010/main" val="17891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Lions Quest Grant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1" y="2429590"/>
            <a:ext cx="4495811" cy="2308324"/>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131 received a Lions Quest Grant of US$125,879</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1,360+ teachers trained to teach Lions Quest skills to </a:t>
            </a:r>
            <a:r>
              <a:rPr lang="en-US" sz="2400" dirty="0">
                <a:solidFill>
                  <a:srgbClr val="FEFFFF"/>
                </a:solidFill>
                <a:latin typeface="Helvetica Neue"/>
                <a:ea typeface="+mn-lt"/>
                <a:cs typeface="Arial" panose="020B0604020202020204"/>
              </a:rPr>
              <a:t>20</a:t>
            </a: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,000+ students</a:t>
            </a:r>
          </a:p>
        </p:txBody>
      </p:sp>
      <p:pic>
        <p:nvPicPr>
          <p:cNvPr id="7" name="Picture 6" descr="A group of children sitting on the floor&#10;&#10;Description automatically generated">
            <a:extLst>
              <a:ext uri="{FF2B5EF4-FFF2-40B4-BE49-F238E27FC236}">
                <a16:creationId xmlns:a16="http://schemas.microsoft.com/office/drawing/2014/main" id="{6F5BB5AA-5AA3-7E2A-479C-40DC3ED5D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25563"/>
            <a:ext cx="6122766" cy="4081844"/>
          </a:xfrm>
          <a:prstGeom prst="rect">
            <a:avLst/>
          </a:prstGeom>
        </p:spPr>
      </p:pic>
    </p:spTree>
    <p:extLst>
      <p:ext uri="{BB962C8B-B14F-4D97-AF65-F5344CB8AC3E}">
        <p14:creationId xmlns:p14="http://schemas.microsoft.com/office/powerpoint/2010/main" val="353166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3048"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6" y="229922"/>
            <a:ext cx="10667743"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Matching </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25396ACC-4B79-6BC4-0948-D18878FE7C1F}"/>
              </a:ext>
            </a:extLst>
          </p:cNvPr>
          <p:cNvSpPr txBox="1"/>
          <p:nvPr/>
        </p:nvSpPr>
        <p:spPr>
          <a:xfrm>
            <a:off x="4003041" y="1318221"/>
            <a:ext cx="6512922" cy="3693319"/>
          </a:xfrm>
          <a:prstGeom prst="rect">
            <a:avLst/>
          </a:prstGeom>
          <a:noFill/>
        </p:spPr>
        <p:txBody>
          <a:bodyPr wrap="square" rtlCol="0">
            <a:spAutoFit/>
          </a:bodyPr>
          <a:lstStyle/>
          <a:p>
            <a:r>
              <a:rPr lang="en-US" dirty="0">
                <a:solidFill>
                  <a:schemeClr val="bg1"/>
                </a:solidFill>
              </a:rPr>
              <a:t>US$10,000 - US$150,000 </a:t>
            </a:r>
          </a:p>
          <a:p>
            <a:endParaRPr lang="en-US" dirty="0">
              <a:solidFill>
                <a:schemeClr val="bg1"/>
              </a:solidFill>
            </a:endParaRPr>
          </a:p>
          <a:p>
            <a:r>
              <a:rPr lang="en-US" dirty="0">
                <a:solidFill>
                  <a:schemeClr val="bg1"/>
                </a:solidFill>
              </a:rPr>
              <a:t>Help establish or expand Lions-initiated projects addressing critical human and social needs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Construction and equipment costs for projects serving large and vulnerable populations </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Applicable for districts and multiple districts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25% - 50% of total project cost, depending on applicant location</a:t>
            </a:r>
            <a:endParaRPr lang="en-US" sz="1600" dirty="0">
              <a:solidFill>
                <a:schemeClr val="bg1"/>
              </a:solidFill>
            </a:endParaRPr>
          </a:p>
        </p:txBody>
      </p:sp>
      <p:pic>
        <p:nvPicPr>
          <p:cNvPr id="8" name="Picture 7" descr="A person and a child walking a dog&#10;&#10;Description automatically generated">
            <a:extLst>
              <a:ext uri="{FF2B5EF4-FFF2-40B4-BE49-F238E27FC236}">
                <a16:creationId xmlns:a16="http://schemas.microsoft.com/office/drawing/2014/main" id="{E9B20420-0CD6-9F3F-1F3C-FD317B0A1041}"/>
              </a:ext>
            </a:extLst>
          </p:cNvPr>
          <p:cNvPicPr>
            <a:picLocks noChangeAspect="1"/>
          </p:cNvPicPr>
          <p:nvPr/>
        </p:nvPicPr>
        <p:blipFill>
          <a:blip r:embed="rId3"/>
          <a:stretch>
            <a:fillRect/>
          </a:stretch>
        </p:blipFill>
        <p:spPr>
          <a:xfrm>
            <a:off x="368940" y="1318221"/>
            <a:ext cx="3262113" cy="4221558"/>
          </a:xfrm>
          <a:prstGeom prst="rect">
            <a:avLst/>
          </a:prstGeom>
        </p:spPr>
      </p:pic>
    </p:spTree>
    <p:extLst>
      <p:ext uri="{BB962C8B-B14F-4D97-AF65-F5344CB8AC3E}">
        <p14:creationId xmlns:p14="http://schemas.microsoft.com/office/powerpoint/2010/main" val="2700937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Matching Grant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2" y="2429590"/>
            <a:ext cx="4329402" cy="2677656"/>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103 E received a Matching Grant of US$42,207</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Created a Sensory Garden at the Institute for the Blind in Still, France</a:t>
            </a:r>
          </a:p>
        </p:txBody>
      </p:sp>
      <p:pic>
        <p:nvPicPr>
          <p:cNvPr id="6" name="Picture 5">
            <a:extLst>
              <a:ext uri="{FF2B5EF4-FFF2-40B4-BE49-F238E27FC236}">
                <a16:creationId xmlns:a16="http://schemas.microsoft.com/office/drawing/2014/main" id="{8F634991-9B06-3782-C698-A4D2F10C7998}"/>
              </a:ext>
            </a:extLst>
          </p:cNvPr>
          <p:cNvPicPr>
            <a:picLocks noChangeAspect="1"/>
          </p:cNvPicPr>
          <p:nvPr/>
        </p:nvPicPr>
        <p:blipFill>
          <a:blip r:embed="rId5"/>
          <a:stretch>
            <a:fillRect/>
          </a:stretch>
        </p:blipFill>
        <p:spPr>
          <a:xfrm>
            <a:off x="5633952" y="1556185"/>
            <a:ext cx="6558048" cy="4151222"/>
          </a:xfrm>
          <a:prstGeom prst="rect">
            <a:avLst/>
          </a:prstGeom>
        </p:spPr>
      </p:pic>
    </p:spTree>
    <p:extLst>
      <p:ext uri="{BB962C8B-B14F-4D97-AF65-F5344CB8AC3E}">
        <p14:creationId xmlns:p14="http://schemas.microsoft.com/office/powerpoint/2010/main" val="36082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4154097"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latin typeface="Arial"/>
                <a:ea typeface="ヒラギノ角ゴ Pro W3"/>
                <a:cs typeface="Arial"/>
              </a:rPr>
              <a:t>Vision</a:t>
            </a: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 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1" name="TextBox 10">
            <a:extLst>
              <a:ext uri="{FF2B5EF4-FFF2-40B4-BE49-F238E27FC236}">
                <a16:creationId xmlns:a16="http://schemas.microsoft.com/office/drawing/2014/main" id="{D161CFDB-B680-D2E3-C21D-7FB6668D69B8}"/>
              </a:ext>
            </a:extLst>
          </p:cNvPr>
          <p:cNvSpPr txBox="1"/>
          <p:nvPr/>
        </p:nvSpPr>
        <p:spPr>
          <a:xfrm>
            <a:off x="4004730" y="1582381"/>
            <a:ext cx="6512922" cy="4493538"/>
          </a:xfrm>
          <a:prstGeom prst="rect">
            <a:avLst/>
          </a:prstGeom>
          <a:noFill/>
        </p:spPr>
        <p:txBody>
          <a:bodyPr wrap="square" rtlCol="0">
            <a:spAutoFit/>
          </a:bodyPr>
          <a:lstStyle/>
          <a:p>
            <a:r>
              <a:rPr lang="en-US" dirty="0">
                <a:solidFill>
                  <a:schemeClr val="bg1"/>
                </a:solidFill>
              </a:rPr>
              <a:t>US$10,000 - US$300,000 </a:t>
            </a:r>
          </a:p>
          <a:p>
            <a:endParaRPr lang="en-US" dirty="0">
              <a:solidFill>
                <a:schemeClr val="bg1"/>
              </a:solidFill>
            </a:endParaRPr>
          </a:p>
          <a:p>
            <a:r>
              <a:rPr lang="en-US" dirty="0">
                <a:solidFill>
                  <a:schemeClr val="bg1"/>
                </a:solidFill>
              </a:rPr>
              <a:t>Help fight major causes of preventable and reversible blindness; provide services to those with blindness or visual impairment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Large-scale infrastructure development projects, equipment acquisition, human resource training*, limited consumables*</a:t>
            </a: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Applicable for districts and multiple districts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25% - 50% of total project cost, depending on applicant location </a:t>
            </a:r>
          </a:p>
          <a:p>
            <a:pPr marL="285750" indent="-285750">
              <a:buFont typeface="Arial" panose="020B0604020202020204" pitchFamily="34" charset="0"/>
              <a:buChar char="•"/>
            </a:pPr>
            <a:endParaRPr lang="en-US" dirty="0">
              <a:solidFill>
                <a:schemeClr val="bg1"/>
              </a:solidFill>
            </a:endParaRPr>
          </a:p>
          <a:p>
            <a:r>
              <a:rPr lang="en-US" sz="1600" dirty="0">
                <a:solidFill>
                  <a:schemeClr val="bg1"/>
                </a:solidFill>
              </a:rPr>
              <a:t>*Developing countries only</a:t>
            </a:r>
          </a:p>
        </p:txBody>
      </p:sp>
      <p:pic>
        <p:nvPicPr>
          <p:cNvPr id="5" name="Picture 4">
            <a:extLst>
              <a:ext uri="{FF2B5EF4-FFF2-40B4-BE49-F238E27FC236}">
                <a16:creationId xmlns:a16="http://schemas.microsoft.com/office/drawing/2014/main" id="{EFC5C023-9EDD-B710-0C3D-96E360FA316A}"/>
              </a:ext>
            </a:extLst>
          </p:cNvPr>
          <p:cNvPicPr>
            <a:picLocks noChangeAspect="1"/>
          </p:cNvPicPr>
          <p:nvPr/>
        </p:nvPicPr>
        <p:blipFill>
          <a:blip r:embed="rId3"/>
          <a:stretch>
            <a:fillRect/>
          </a:stretch>
        </p:blipFill>
        <p:spPr>
          <a:xfrm>
            <a:off x="370549" y="1582381"/>
            <a:ext cx="3263632" cy="4221558"/>
          </a:xfrm>
          <a:prstGeom prst="rect">
            <a:avLst/>
          </a:prstGeom>
        </p:spPr>
      </p:pic>
    </p:spTree>
    <p:extLst>
      <p:ext uri="{BB962C8B-B14F-4D97-AF65-F5344CB8AC3E}">
        <p14:creationId xmlns:p14="http://schemas.microsoft.com/office/powerpoint/2010/main" val="622122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6" y="229922"/>
            <a:ext cx="10667743"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Grants for Environment Projects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31" name="Picture 30" descr="Graphical user interface&#10;&#10;Description automatically generated">
            <a:extLst>
              <a:ext uri="{FF2B5EF4-FFF2-40B4-BE49-F238E27FC236}">
                <a16:creationId xmlns:a16="http://schemas.microsoft.com/office/drawing/2014/main" id="{57C5405A-1746-2FD6-E20A-38AB3582369B}"/>
              </a:ext>
            </a:extLst>
          </p:cNvPr>
          <p:cNvPicPr>
            <a:picLocks noChangeAspect="1"/>
          </p:cNvPicPr>
          <p:nvPr/>
        </p:nvPicPr>
        <p:blipFill>
          <a:blip r:embed="rId3"/>
          <a:stretch>
            <a:fillRect/>
          </a:stretch>
        </p:blipFill>
        <p:spPr>
          <a:xfrm>
            <a:off x="1390359" y="4036063"/>
            <a:ext cx="1247990" cy="1614631"/>
          </a:xfrm>
          <a:prstGeom prst="rect">
            <a:avLst/>
          </a:prstGeom>
        </p:spPr>
      </p:pic>
      <p:sp>
        <p:nvSpPr>
          <p:cNvPr id="59" name="TextBox 58">
            <a:extLst>
              <a:ext uri="{FF2B5EF4-FFF2-40B4-BE49-F238E27FC236}">
                <a16:creationId xmlns:a16="http://schemas.microsoft.com/office/drawing/2014/main" id="{6860BCCB-63F7-E121-57E2-6A3797C0E791}"/>
              </a:ext>
            </a:extLst>
          </p:cNvPr>
          <p:cNvSpPr txBox="1"/>
          <p:nvPr/>
        </p:nvSpPr>
        <p:spPr>
          <a:xfrm>
            <a:off x="744557" y="1470724"/>
            <a:ext cx="132664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Impact (DCG)</a:t>
            </a:r>
          </a:p>
        </p:txBody>
      </p:sp>
      <p:sp>
        <p:nvSpPr>
          <p:cNvPr id="65" name="TextBox 64">
            <a:extLst>
              <a:ext uri="{FF2B5EF4-FFF2-40B4-BE49-F238E27FC236}">
                <a16:creationId xmlns:a16="http://schemas.microsoft.com/office/drawing/2014/main" id="{1086236D-7BB9-EFCE-5FAA-322F61516356}"/>
              </a:ext>
            </a:extLst>
          </p:cNvPr>
          <p:cNvSpPr txBox="1"/>
          <p:nvPr/>
        </p:nvSpPr>
        <p:spPr>
          <a:xfrm>
            <a:off x="1553388" y="3658142"/>
            <a:ext cx="9604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Leo Service</a:t>
            </a:r>
          </a:p>
        </p:txBody>
      </p:sp>
      <p:sp>
        <p:nvSpPr>
          <p:cNvPr id="69" name="TextBox 68">
            <a:extLst>
              <a:ext uri="{FF2B5EF4-FFF2-40B4-BE49-F238E27FC236}">
                <a16:creationId xmlns:a16="http://schemas.microsoft.com/office/drawing/2014/main" id="{E4984911-FAC4-8AE4-7FB5-D9B42606E945}"/>
              </a:ext>
            </a:extLst>
          </p:cNvPr>
          <p:cNvSpPr txBox="1"/>
          <p:nvPr/>
        </p:nvSpPr>
        <p:spPr>
          <a:xfrm>
            <a:off x="2379572" y="1504818"/>
            <a:ext cx="855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Matching</a:t>
            </a:r>
          </a:p>
        </p:txBody>
      </p:sp>
      <p:pic>
        <p:nvPicPr>
          <p:cNvPr id="141" name="Picture 140" descr="A screenshot of a computer&#10;&#10;Description automatically generated with low confidence">
            <a:extLst>
              <a:ext uri="{FF2B5EF4-FFF2-40B4-BE49-F238E27FC236}">
                <a16:creationId xmlns:a16="http://schemas.microsoft.com/office/drawing/2014/main" id="{CF167651-0DB6-1F07-8019-2C1D4D1F79F2}"/>
              </a:ext>
            </a:extLst>
          </p:cNvPr>
          <p:cNvPicPr>
            <a:picLocks noChangeAspect="1"/>
          </p:cNvPicPr>
          <p:nvPr/>
        </p:nvPicPr>
        <p:blipFill rotWithShape="1">
          <a:blip r:embed="rId4"/>
          <a:srcRect l="54103" t="14535" r="27634" b="7050"/>
          <a:stretch/>
        </p:blipFill>
        <p:spPr bwMode="auto">
          <a:xfrm>
            <a:off x="754261" y="1836184"/>
            <a:ext cx="1260093" cy="1620964"/>
          </a:xfrm>
          <a:prstGeom prst="rect">
            <a:avLst/>
          </a:prstGeom>
          <a:ln>
            <a:noFill/>
          </a:ln>
          <a:extLst>
            <a:ext uri="{53640926-AAD7-44D8-BBD7-CCE9431645EC}">
              <a14:shadowObscured xmlns:a14="http://schemas.microsoft.com/office/drawing/2010/main"/>
            </a:ext>
          </a:extLst>
        </p:spPr>
      </p:pic>
      <p:pic>
        <p:nvPicPr>
          <p:cNvPr id="14" name="Picture 13" descr="A person and a child walking a dog&#10;&#10;Description automatically generated">
            <a:extLst>
              <a:ext uri="{FF2B5EF4-FFF2-40B4-BE49-F238E27FC236}">
                <a16:creationId xmlns:a16="http://schemas.microsoft.com/office/drawing/2014/main" id="{836456FD-8494-1506-8B18-58790CB96DD6}"/>
              </a:ext>
            </a:extLst>
          </p:cNvPr>
          <p:cNvPicPr>
            <a:picLocks noChangeAspect="1"/>
          </p:cNvPicPr>
          <p:nvPr/>
        </p:nvPicPr>
        <p:blipFill>
          <a:blip r:embed="rId5"/>
          <a:stretch>
            <a:fillRect/>
          </a:stretch>
        </p:blipFill>
        <p:spPr>
          <a:xfrm>
            <a:off x="2142188" y="1859113"/>
            <a:ext cx="1252853" cy="1621339"/>
          </a:xfrm>
          <a:prstGeom prst="rect">
            <a:avLst/>
          </a:prstGeom>
        </p:spPr>
      </p:pic>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D4FF7E4E-5858-4E9B-6788-F9042D61E332}"/>
              </a:ext>
            </a:extLst>
          </p:cNvPr>
          <p:cNvSpPr txBox="1"/>
          <p:nvPr/>
        </p:nvSpPr>
        <p:spPr>
          <a:xfrm>
            <a:off x="4028708" y="1582340"/>
            <a:ext cx="6512922" cy="3970318"/>
          </a:xfrm>
          <a:prstGeom prst="rect">
            <a:avLst/>
          </a:prstGeom>
          <a:noFill/>
        </p:spPr>
        <p:txBody>
          <a:bodyPr wrap="square" rtlCol="0">
            <a:spAutoFit/>
          </a:bodyPr>
          <a:lstStyle/>
          <a:p>
            <a:r>
              <a:rPr lang="en-US" dirty="0">
                <a:solidFill>
                  <a:schemeClr val="bg1"/>
                </a:solidFill>
              </a:rPr>
              <a:t>No stand-alone environment grant program</a:t>
            </a:r>
          </a:p>
          <a:p>
            <a:r>
              <a:rPr lang="en-US" dirty="0">
                <a:solidFill>
                  <a:schemeClr val="bg1"/>
                </a:solidFill>
              </a:rPr>
              <a:t>Existing LCIF programs that support environment projects include DCG, Matching, and Leo Service.</a:t>
            </a:r>
          </a:p>
          <a:p>
            <a:endParaRPr lang="en-US" dirty="0">
              <a:solidFill>
                <a:schemeClr val="bg1"/>
              </a:solidFill>
            </a:endParaRPr>
          </a:p>
          <a:p>
            <a:r>
              <a:rPr lang="en-US" dirty="0">
                <a:solidFill>
                  <a:schemeClr val="bg1"/>
                </a:solidFill>
              </a:rPr>
              <a:t>Award amount varies by program</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DCG – community clean-up, tree planting, habitat restoration, plant pollinator gardens</a:t>
            </a:r>
          </a:p>
          <a:p>
            <a:pPr marL="742950" lvl="1" indent="-285750">
              <a:buFont typeface="Arial" panose="020B0604020202020204" pitchFamily="34" charset="0"/>
              <a:buChar char="•"/>
            </a:pPr>
            <a:r>
              <a:rPr lang="en-US" dirty="0">
                <a:solidFill>
                  <a:schemeClr val="bg1"/>
                </a:solidFill>
              </a:rPr>
              <a:t>LEO Service – community clean-up, tree planting, habitat restoration, plant pollinator gardens, recycling initiatives</a:t>
            </a:r>
          </a:p>
          <a:p>
            <a:pPr marL="742950" lvl="1" indent="-285750">
              <a:buFont typeface="Arial" panose="020B0604020202020204" pitchFamily="34" charset="0"/>
              <a:buChar char="•"/>
            </a:pPr>
            <a:r>
              <a:rPr lang="en-US" dirty="0">
                <a:solidFill>
                  <a:schemeClr val="bg1"/>
                </a:solidFill>
              </a:rPr>
              <a:t>Matching – clean water/WASH projects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amount required locally varies per program</a:t>
            </a:r>
            <a:endParaRPr lang="en-US" sz="1600" dirty="0">
              <a:solidFill>
                <a:schemeClr val="bg1"/>
              </a:solidFill>
            </a:endParaRPr>
          </a:p>
        </p:txBody>
      </p:sp>
    </p:spTree>
    <p:extLst>
      <p:ext uri="{BB962C8B-B14F-4D97-AF65-F5344CB8AC3E}">
        <p14:creationId xmlns:p14="http://schemas.microsoft.com/office/powerpoint/2010/main" val="416823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DCG’s for</a:t>
            </a:r>
            <a:r>
              <a:rPr kumimoji="0" lang="en-US" sz="4800" b="1" i="0" u="none" strike="noStrike" kern="0" cap="none" spc="0" normalizeH="0" noProof="0" dirty="0">
                <a:ln>
                  <a:noFill/>
                </a:ln>
                <a:solidFill>
                  <a:srgbClr val="FEFFFF"/>
                </a:solidFill>
                <a:effectLst/>
                <a:uLnTx/>
                <a:uFillTx/>
                <a:latin typeface="Helvetica Neue"/>
                <a:ea typeface="Arial" charset="0"/>
                <a:cs typeface="Arial"/>
              </a:rPr>
              <a:t> Environment</a:t>
            </a:r>
            <a:endParaRPr kumimoji="0" lang="en-US" sz="4800" b="1" i="0" u="none" strike="noStrike" kern="0" cap="none" spc="0" normalizeH="0" baseline="0" noProof="0" dirty="0">
              <a:ln>
                <a:noFill/>
              </a:ln>
              <a:solidFill>
                <a:srgbClr val="FEFFFF"/>
              </a:solidFill>
              <a:effectLst/>
              <a:uLnTx/>
              <a:uFillTx/>
              <a:latin typeface="Helvetica Neue"/>
              <a:ea typeface="Arial" charset="0"/>
              <a:cs typeface="Arial"/>
            </a:endParaRP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2" y="2429590"/>
            <a:ext cx="4329402" cy="2677656"/>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103 E received a District &amp; Club Community Impact Grant of US$2,717</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lang="en-US" sz="2400" dirty="0">
                <a:solidFill>
                  <a:srgbClr val="FEFFFF"/>
                </a:solidFill>
                <a:latin typeface="Helvetica Neue"/>
                <a:ea typeface="+mn-lt"/>
                <a:cs typeface="Arial" panose="020B0604020202020204"/>
              </a:rPr>
              <a:t>P</a:t>
            </a:r>
            <a:r>
              <a:rPr kumimoji="0" lang="en-US" sz="2400" b="0" i="0" u="none" strike="noStrike" kern="1200" cap="none" spc="0" normalizeH="0" baseline="0" noProof="0" dirty="0" err="1">
                <a:ln>
                  <a:noFill/>
                </a:ln>
                <a:solidFill>
                  <a:srgbClr val="FEFFFF"/>
                </a:solidFill>
                <a:effectLst/>
                <a:uLnTx/>
                <a:uFillTx/>
                <a:latin typeface="Helvetica Neue"/>
                <a:ea typeface="+mn-lt"/>
                <a:cs typeface="Arial" panose="020B0604020202020204"/>
              </a:rPr>
              <a:t>lanted</a:t>
            </a: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 6,000 trees in the Bas Rhin, near the town of </a:t>
            </a:r>
            <a:r>
              <a:rPr kumimoji="0" lang="en-US" sz="2400" b="0" i="0" u="none" strike="noStrike" kern="1200" cap="none" spc="0" normalizeH="0" baseline="0" noProof="0" dirty="0" err="1">
                <a:ln>
                  <a:noFill/>
                </a:ln>
                <a:solidFill>
                  <a:srgbClr val="FEFFFF"/>
                </a:solidFill>
                <a:effectLst/>
                <a:uLnTx/>
                <a:uFillTx/>
                <a:latin typeface="Helvetica Neue"/>
                <a:ea typeface="+mn-lt"/>
                <a:cs typeface="Arial" panose="020B0604020202020204"/>
              </a:rPr>
              <a:t>Truchtersheim</a:t>
            </a: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p:txBody>
      </p:sp>
      <p:pic>
        <p:nvPicPr>
          <p:cNvPr id="7" name="Picture 6">
            <a:extLst>
              <a:ext uri="{FF2B5EF4-FFF2-40B4-BE49-F238E27FC236}">
                <a16:creationId xmlns:a16="http://schemas.microsoft.com/office/drawing/2014/main" id="{DEF45A12-3B67-D6A4-E277-1AFFAF88B9E4}"/>
              </a:ext>
            </a:extLst>
          </p:cNvPr>
          <p:cNvPicPr>
            <a:picLocks noChangeAspect="1"/>
          </p:cNvPicPr>
          <p:nvPr/>
        </p:nvPicPr>
        <p:blipFill>
          <a:blip r:embed="rId5"/>
          <a:stretch>
            <a:fillRect/>
          </a:stretch>
        </p:blipFill>
        <p:spPr>
          <a:xfrm>
            <a:off x="5813389" y="1822929"/>
            <a:ext cx="6068272" cy="3810532"/>
          </a:xfrm>
          <a:prstGeom prst="rect">
            <a:avLst/>
          </a:prstGeom>
        </p:spPr>
      </p:pic>
    </p:spTree>
    <p:extLst>
      <p:ext uri="{BB962C8B-B14F-4D97-AF65-F5344CB8AC3E}">
        <p14:creationId xmlns:p14="http://schemas.microsoft.com/office/powerpoint/2010/main" val="102160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Leo Service Grants for Environment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2" y="2429590"/>
            <a:ext cx="4329402" cy="2677656"/>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325J Leos received a Leo Service Grant of US</a:t>
            </a:r>
            <a:r>
              <a:rPr lang="en-US" sz="2400" dirty="0">
                <a:solidFill>
                  <a:srgbClr val="FEFFFF"/>
                </a:solidFill>
                <a:latin typeface="Helvetica Neue"/>
                <a:ea typeface="+mn-lt"/>
                <a:cs typeface="Arial" panose="020B0604020202020204"/>
              </a:rPr>
              <a:t>$5,000</a:t>
            </a: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Created a Leo-Lions Eco Friendly Park</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p:txBody>
      </p:sp>
      <p:pic>
        <p:nvPicPr>
          <p:cNvPr id="7" name="Picture 6">
            <a:extLst>
              <a:ext uri="{FF2B5EF4-FFF2-40B4-BE49-F238E27FC236}">
                <a16:creationId xmlns:a16="http://schemas.microsoft.com/office/drawing/2014/main" id="{10916C44-B647-409F-63A4-4049F8149369}"/>
              </a:ext>
            </a:extLst>
          </p:cNvPr>
          <p:cNvPicPr>
            <a:picLocks noChangeAspect="1"/>
          </p:cNvPicPr>
          <p:nvPr/>
        </p:nvPicPr>
        <p:blipFill>
          <a:blip r:embed="rId5"/>
          <a:stretch>
            <a:fillRect/>
          </a:stretch>
        </p:blipFill>
        <p:spPr>
          <a:xfrm>
            <a:off x="6158457" y="1682888"/>
            <a:ext cx="5417127" cy="3618974"/>
          </a:xfrm>
          <a:prstGeom prst="rect">
            <a:avLst/>
          </a:prstGeom>
        </p:spPr>
      </p:pic>
    </p:spTree>
    <p:extLst>
      <p:ext uri="{BB962C8B-B14F-4D97-AF65-F5344CB8AC3E}">
        <p14:creationId xmlns:p14="http://schemas.microsoft.com/office/powerpoint/2010/main" val="41064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Matching Grant for Environment</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2" y="2429590"/>
            <a:ext cx="4329402" cy="2308324"/>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District F4 received a Matching Grant of US$36,945</a:t>
            </a: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Equip a Recycling Program in Colombia</a:t>
            </a:r>
          </a:p>
        </p:txBody>
      </p:sp>
      <p:pic>
        <p:nvPicPr>
          <p:cNvPr id="1026" name="Picture 2" descr="Peut être une image de 1 personne et texte">
            <a:extLst>
              <a:ext uri="{FF2B5EF4-FFF2-40B4-BE49-F238E27FC236}">
                <a16:creationId xmlns:a16="http://schemas.microsoft.com/office/drawing/2014/main" id="{8E6EA366-89F6-CDF9-E852-1E1FA7829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839" y="1287877"/>
            <a:ext cx="4591750" cy="45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1" name="Yellow Bar">
            <a:extLst>
              <a:ext uri="{FF2B5EF4-FFF2-40B4-BE49-F238E27FC236}">
                <a16:creationId xmlns:a16="http://schemas.microsoft.com/office/drawing/2014/main" id="{CE8C223D-D21B-BF28-FB98-E272801AB929}"/>
              </a:ext>
            </a:extLst>
          </p:cNvPr>
          <p:cNvSpPr/>
          <p:nvPr/>
        </p:nvSpPr>
        <p:spPr>
          <a:xfrm>
            <a:off x="533400" y="11809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00338D"/>
              </a:solidFill>
              <a:effectLst/>
              <a:uLnTx/>
              <a:uFillTx/>
              <a:latin typeface="Helvetica Neue" charset="0"/>
            </a:endParaRPr>
          </a:p>
        </p:txBody>
      </p:sp>
      <p:sp>
        <p:nvSpPr>
          <p:cNvPr id="2" name="Graphic 8">
            <a:extLst>
              <a:ext uri="{FF2B5EF4-FFF2-40B4-BE49-F238E27FC236}">
                <a16:creationId xmlns:a16="http://schemas.microsoft.com/office/drawing/2014/main" id="{FF28C9AF-B5B4-C83C-8395-EBB13B17FB66}"/>
              </a:ext>
            </a:extLst>
          </p:cNvPr>
          <p:cNvSpPr/>
          <p:nvPr/>
        </p:nvSpPr>
        <p:spPr>
          <a:xfrm>
            <a:off x="10740194" y="4352808"/>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F87"/>
              </a:solidFill>
              <a:effectLst/>
              <a:uLnTx/>
              <a:uFillTx/>
              <a:latin typeface="Segoe UI Semibold"/>
              <a:ea typeface="+mn-ea"/>
              <a:cs typeface="+mn-cs"/>
            </a:endParaRPr>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 name="Text Placeholder 18">
            <a:extLst>
              <a:ext uri="{FF2B5EF4-FFF2-40B4-BE49-F238E27FC236}">
                <a16:creationId xmlns:a16="http://schemas.microsoft.com/office/drawing/2014/main" id="{F4AD1EC6-60E0-23FA-1659-823AD6CDE1E1}"/>
              </a:ext>
            </a:extLst>
          </p:cNvPr>
          <p:cNvSpPr txBox="1">
            <a:spLocks/>
          </p:cNvSpPr>
          <p:nvPr/>
        </p:nvSpPr>
        <p:spPr>
          <a:xfrm>
            <a:off x="446006" y="137200"/>
            <a:ext cx="7929390" cy="94993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rPr>
              <a:t>GRANT AWARDS BY CAUSE AREA</a:t>
            </a:r>
            <a:br>
              <a:rPr kumimoji="0" lang="en-US" sz="2800" b="1"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rPr>
            </a:br>
            <a:r>
              <a:rPr kumimoji="0" lang="en-US" sz="1800" b="0"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rPr>
              <a:t>FY2023-2024 (US$) </a:t>
            </a:r>
            <a:endParaRPr kumimoji="0" lang="en-US" sz="2800" b="0"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endParaRPr>
          </a:p>
        </p:txBody>
      </p:sp>
      <p:graphicFrame>
        <p:nvGraphicFramePr>
          <p:cNvPr id="4" name="Chart 3">
            <a:extLst>
              <a:ext uri="{FF2B5EF4-FFF2-40B4-BE49-F238E27FC236}">
                <a16:creationId xmlns:a16="http://schemas.microsoft.com/office/drawing/2014/main" id="{F97782A5-BF2F-D4AB-B9D5-D2BBBF92BD7E}"/>
              </a:ext>
            </a:extLst>
          </p:cNvPr>
          <p:cNvGraphicFramePr>
            <a:graphicFrameLocks/>
          </p:cNvGraphicFramePr>
          <p:nvPr/>
        </p:nvGraphicFramePr>
        <p:xfrm>
          <a:off x="1013988" y="1516855"/>
          <a:ext cx="9488031" cy="4626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385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DF98CE-3BE5-A6A4-09F2-39CA1185122C}"/>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Open Sans Regular" charset="0"/>
              <a:ea typeface="+mn-ea"/>
              <a:cs typeface="+mn-cs"/>
            </a:endParaRPr>
          </a:p>
        </p:txBody>
      </p:sp>
      <p:grpSp>
        <p:nvGrpSpPr>
          <p:cNvPr id="18" name="Group 17">
            <a:extLst>
              <a:ext uri="{FF2B5EF4-FFF2-40B4-BE49-F238E27FC236}">
                <a16:creationId xmlns:a16="http://schemas.microsoft.com/office/drawing/2014/main" id="{E1DA412F-5F3E-C8A1-3890-A249F417B7F2}"/>
              </a:ext>
            </a:extLst>
          </p:cNvPr>
          <p:cNvGrpSpPr/>
          <p:nvPr/>
        </p:nvGrpSpPr>
        <p:grpSpPr>
          <a:xfrm>
            <a:off x="9684333" y="2514600"/>
            <a:ext cx="2507666" cy="4343400"/>
            <a:chOff x="9684333" y="2514600"/>
            <a:chExt cx="2507666" cy="4343400"/>
          </a:xfrm>
        </p:grpSpPr>
        <p:sp>
          <p:nvSpPr>
            <p:cNvPr id="10" name="Graphic 24">
              <a:extLst>
                <a:ext uri="{FF2B5EF4-FFF2-40B4-BE49-F238E27FC236}">
                  <a16:creationId xmlns:a16="http://schemas.microsoft.com/office/drawing/2014/main" id="{E0406716-1913-44C5-3C82-52075E5CBE8A}"/>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16" name="Graphic 25">
              <a:extLst>
                <a:ext uri="{FF2B5EF4-FFF2-40B4-BE49-F238E27FC236}">
                  <a16:creationId xmlns:a16="http://schemas.microsoft.com/office/drawing/2014/main" id="{2AD1A3F6-B53C-1682-D9F3-727A26B56FFD}"/>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17" name="Graphic 26">
              <a:extLst>
                <a:ext uri="{FF2B5EF4-FFF2-40B4-BE49-F238E27FC236}">
                  <a16:creationId xmlns:a16="http://schemas.microsoft.com/office/drawing/2014/main" id="{183A6250-8593-B35D-C36A-52B120D7CC4D}"/>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2375CA61-6268-6A49-BC92-AF99E3A5768C}"/>
              </a:ext>
            </a:extLst>
          </p:cNvPr>
          <p:cNvGrpSpPr/>
          <p:nvPr/>
        </p:nvGrpSpPr>
        <p:grpSpPr>
          <a:xfrm rot="10800000">
            <a:off x="-6" y="0"/>
            <a:ext cx="2507666" cy="4343400"/>
            <a:chOff x="9684333" y="2514600"/>
            <a:chExt cx="2507666" cy="4343400"/>
          </a:xfrm>
        </p:grpSpPr>
        <p:sp>
          <p:nvSpPr>
            <p:cNvPr id="28" name="Graphic 24">
              <a:extLst>
                <a:ext uri="{FF2B5EF4-FFF2-40B4-BE49-F238E27FC236}">
                  <a16:creationId xmlns:a16="http://schemas.microsoft.com/office/drawing/2014/main" id="{6020D5CE-08B0-E48F-8089-1C67BFF3BD21}"/>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29" name="Graphic 25">
              <a:extLst>
                <a:ext uri="{FF2B5EF4-FFF2-40B4-BE49-F238E27FC236}">
                  <a16:creationId xmlns:a16="http://schemas.microsoft.com/office/drawing/2014/main" id="{BC2CF008-921E-AEC2-0616-BF7A655E0F2C}"/>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30" name="Graphic 26">
              <a:extLst>
                <a:ext uri="{FF2B5EF4-FFF2-40B4-BE49-F238E27FC236}">
                  <a16:creationId xmlns:a16="http://schemas.microsoft.com/office/drawing/2014/main" id="{16E09719-7A12-47DF-340C-DC14CC214C33}"/>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grpSp>
      <p:sp>
        <p:nvSpPr>
          <p:cNvPr id="2" name="Background - Solid">
            <a:extLst>
              <a:ext uri="{FF2B5EF4-FFF2-40B4-BE49-F238E27FC236}">
                <a16:creationId xmlns:a16="http://schemas.microsoft.com/office/drawing/2014/main" id="{AB1276BC-B203-03E4-7318-9B79CF948360}"/>
              </a:ext>
            </a:extLst>
          </p:cNvPr>
          <p:cNvSpPr/>
          <p:nvPr/>
        </p:nvSpPr>
        <p:spPr>
          <a:xfrm>
            <a:off x="-7266" y="0"/>
            <a:ext cx="12199265" cy="457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444692" y="759428"/>
            <a:ext cx="8362489"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EFFFF"/>
                </a:solidFill>
                <a:effectLst/>
                <a:uLnTx/>
                <a:uFillTx/>
                <a:latin typeface="Arial"/>
                <a:ea typeface="ヒラギノ角ゴ Pro W3"/>
                <a:cs typeface="Arial"/>
              </a:rPr>
              <a:t>Typical Grant Projects</a:t>
            </a:r>
            <a:endParaRPr kumimoji="0" lang="en-US" sz="40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04EC0EED-33A8-9346-B2E9-91432F1BB78F}"/>
              </a:ext>
            </a:extLst>
          </p:cNvPr>
          <p:cNvSpPr/>
          <p:nvPr/>
        </p:nvSpPr>
        <p:spPr>
          <a:xfrm>
            <a:off x="584132" y="1402081"/>
            <a:ext cx="1854268"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B311825-6E8C-9D48-B6D5-4EB46E327BBD}"/>
              </a:ext>
            </a:extLst>
          </p:cNvPr>
          <p:cNvSpPr txBox="1">
            <a:spLocks/>
          </p:cNvSpPr>
          <p:nvPr/>
        </p:nvSpPr>
        <p:spPr>
          <a:xfrm>
            <a:off x="2333576" y="4012249"/>
            <a:ext cx="7692926" cy="620733"/>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graphicFrame>
        <p:nvGraphicFramePr>
          <p:cNvPr id="7" name="Table 7">
            <a:extLst>
              <a:ext uri="{FF2B5EF4-FFF2-40B4-BE49-F238E27FC236}">
                <a16:creationId xmlns:a16="http://schemas.microsoft.com/office/drawing/2014/main" id="{E439FD07-241E-4C43-969E-8E4A043C40B1}"/>
              </a:ext>
            </a:extLst>
          </p:cNvPr>
          <p:cNvGraphicFramePr>
            <a:graphicFrameLocks noGrp="1"/>
          </p:cNvGraphicFramePr>
          <p:nvPr>
            <p:extLst>
              <p:ext uri="{D42A27DB-BD31-4B8C-83A1-F6EECF244321}">
                <p14:modId xmlns:p14="http://schemas.microsoft.com/office/powerpoint/2010/main" val="1863818672"/>
              </p:ext>
            </p:extLst>
          </p:nvPr>
        </p:nvGraphicFramePr>
        <p:xfrm>
          <a:off x="559214" y="2797591"/>
          <a:ext cx="11175866" cy="3820160"/>
        </p:xfrm>
        <a:graphic>
          <a:graphicData uri="http://schemas.openxmlformats.org/drawingml/2006/table">
            <a:tbl>
              <a:tblPr firstRow="1" bandRow="1">
                <a:tableStyleId>{5C22544A-7EE6-4342-B048-85BDC9FD1C3A}</a:tableStyleId>
              </a:tblPr>
              <a:tblGrid>
                <a:gridCol w="2766105">
                  <a:extLst>
                    <a:ext uri="{9D8B030D-6E8A-4147-A177-3AD203B41FA5}">
                      <a16:colId xmlns:a16="http://schemas.microsoft.com/office/drawing/2014/main" val="333289802"/>
                    </a:ext>
                  </a:extLst>
                </a:gridCol>
                <a:gridCol w="2770899">
                  <a:extLst>
                    <a:ext uri="{9D8B030D-6E8A-4147-A177-3AD203B41FA5}">
                      <a16:colId xmlns:a16="http://schemas.microsoft.com/office/drawing/2014/main" val="1973161763"/>
                    </a:ext>
                  </a:extLst>
                </a:gridCol>
                <a:gridCol w="2757563">
                  <a:extLst>
                    <a:ext uri="{9D8B030D-6E8A-4147-A177-3AD203B41FA5}">
                      <a16:colId xmlns:a16="http://schemas.microsoft.com/office/drawing/2014/main" val="3217840940"/>
                    </a:ext>
                  </a:extLst>
                </a:gridCol>
                <a:gridCol w="2881299">
                  <a:extLst>
                    <a:ext uri="{9D8B030D-6E8A-4147-A177-3AD203B41FA5}">
                      <a16:colId xmlns:a16="http://schemas.microsoft.com/office/drawing/2014/main" val="3544323333"/>
                    </a:ext>
                  </a:extLst>
                </a:gridCol>
              </a:tblGrid>
              <a:tr h="747344">
                <a:tc>
                  <a:txBody>
                    <a:bodyPr/>
                    <a:lstStyle/>
                    <a:p>
                      <a:pPr algn="ctr">
                        <a:lnSpc>
                          <a:spcPts val="2800"/>
                        </a:lnSpc>
                      </a:pPr>
                      <a:r>
                        <a:rPr lang="en-US" sz="2400" dirty="0">
                          <a:solidFill>
                            <a:srgbClr val="EBB700"/>
                          </a:solidFill>
                          <a:latin typeface="Arial"/>
                        </a:rPr>
                        <a:t>Matching Grants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400" dirty="0">
                          <a:solidFill>
                            <a:srgbClr val="EBB700"/>
                          </a:solidFill>
                          <a:latin typeface="Arial"/>
                        </a:rPr>
                        <a:t>Childhood Cancer Grants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lnSpc>
                          <a:spcPts val="2800"/>
                        </a:lnSpc>
                        <a:buNone/>
                      </a:pPr>
                      <a:r>
                        <a:rPr lang="en-US" sz="2400" dirty="0">
                          <a:solidFill>
                            <a:srgbClr val="EBB700"/>
                          </a:solidFill>
                          <a:latin typeface="Arial"/>
                        </a:rPr>
                        <a:t>Hunger  Grants</a:t>
                      </a:r>
                      <a:endParaRPr lang="en-US" sz="16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lnSpc>
                          <a:spcPts val="2800"/>
                        </a:lnSpc>
                        <a:buNone/>
                      </a:pPr>
                      <a:r>
                        <a:rPr lang="en-US" sz="2400" dirty="0">
                          <a:solidFill>
                            <a:srgbClr val="EBB700"/>
                          </a:solidFill>
                          <a:latin typeface="Arial"/>
                        </a:rPr>
                        <a:t>Diabetes Grants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965538"/>
                  </a:ext>
                </a:extLst>
              </a:tr>
              <a:tr h="2063282">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Equip vision screening program</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Renovate orphanage for disadvantaged children</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Construct school for children with visual impairments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Equip public hospital that serves low-income patients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Construct and equip hostel for patients to stay close to hospital during treatment with families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Upgrade waiting room of childhood cancer clinic to make more child-friendly</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Palliative care center for children with cancer </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Construct food pantry</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Upgrade senior meal site program</a:t>
                      </a:r>
                      <a:endParaRPr kumimoji="0" lang="en-US" sz="1600" b="0" i="0" u="none" strike="noStrike" kern="1200" cap="none" spc="0" normalizeH="0" baseline="0" noProof="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Expand and equip school feeding program</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Youth diabetes camps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Community screening events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Upgrade and equip existing diabetes medical facility</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83617"/>
                  </a:ext>
                </a:extLst>
              </a:tr>
            </a:tbl>
          </a:graphicData>
        </a:graphic>
      </p:graphicFrame>
      <p:pic>
        <p:nvPicPr>
          <p:cNvPr id="22" name="Picture 21" descr="Logo&#10;&#10;Description automatically generated">
            <a:extLst>
              <a:ext uri="{FF2B5EF4-FFF2-40B4-BE49-F238E27FC236}">
                <a16:creationId xmlns:a16="http://schemas.microsoft.com/office/drawing/2014/main" id="{3D34F14A-AFC9-46F4-8F75-C10B32612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10362" y="649175"/>
            <a:ext cx="521091" cy="445044"/>
          </a:xfrm>
          <a:prstGeom prst="rect">
            <a:avLst/>
          </a:prstGeom>
        </p:spPr>
      </p:pic>
      <p:sp>
        <p:nvSpPr>
          <p:cNvPr id="9" name="Page Number - Blue">
            <a:extLst>
              <a:ext uri="{FF2B5EF4-FFF2-40B4-BE49-F238E27FC236}">
                <a16:creationId xmlns:a16="http://schemas.microsoft.com/office/drawing/2014/main" id="{AAF5A150-9D22-8D02-406F-6112AED1A55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2" name="Picture 11" descr="A close up of a logo&#10;&#10;Description automatically generated">
            <a:extLst>
              <a:ext uri="{FF2B5EF4-FFF2-40B4-BE49-F238E27FC236}">
                <a16:creationId xmlns:a16="http://schemas.microsoft.com/office/drawing/2014/main" id="{6EB68E97-80A2-9DA8-9477-2169F17B2640}"/>
              </a:ext>
            </a:extLst>
          </p:cNvPr>
          <p:cNvPicPr>
            <a:picLocks noChangeAspect="1"/>
          </p:cNvPicPr>
          <p:nvPr/>
        </p:nvPicPr>
        <p:blipFill>
          <a:blip r:embed="rId4"/>
          <a:stretch>
            <a:fillRect/>
          </a:stretch>
        </p:blipFill>
        <p:spPr>
          <a:xfrm>
            <a:off x="9788718" y="1809750"/>
            <a:ext cx="856089" cy="856089"/>
          </a:xfrm>
          <a:prstGeom prst="rect">
            <a:avLst/>
          </a:prstGeom>
        </p:spPr>
      </p:pic>
      <p:pic>
        <p:nvPicPr>
          <p:cNvPr id="20" name="Picture 19" descr="A picture containing light, drawing&#10;&#10;Description automatically generated">
            <a:extLst>
              <a:ext uri="{FF2B5EF4-FFF2-40B4-BE49-F238E27FC236}">
                <a16:creationId xmlns:a16="http://schemas.microsoft.com/office/drawing/2014/main" id="{515FD0BF-BBB1-633F-C782-32D8DA771CBB}"/>
              </a:ext>
            </a:extLst>
          </p:cNvPr>
          <p:cNvPicPr>
            <a:picLocks noChangeAspect="1"/>
          </p:cNvPicPr>
          <p:nvPr/>
        </p:nvPicPr>
        <p:blipFill>
          <a:blip r:embed="rId5"/>
          <a:stretch>
            <a:fillRect/>
          </a:stretch>
        </p:blipFill>
        <p:spPr>
          <a:xfrm>
            <a:off x="4330667" y="1808496"/>
            <a:ext cx="833722" cy="856089"/>
          </a:xfrm>
          <a:prstGeom prst="rect">
            <a:avLst/>
          </a:prstGeom>
        </p:spPr>
      </p:pic>
      <p:pic>
        <p:nvPicPr>
          <p:cNvPr id="25" name="Picture 24" descr="A picture containing drawing, light&#10;&#10;Description automatically generated">
            <a:extLst>
              <a:ext uri="{FF2B5EF4-FFF2-40B4-BE49-F238E27FC236}">
                <a16:creationId xmlns:a16="http://schemas.microsoft.com/office/drawing/2014/main" id="{2B1559ED-4070-F339-40C5-106341E3A18E}"/>
              </a:ext>
            </a:extLst>
          </p:cNvPr>
          <p:cNvPicPr>
            <a:picLocks noChangeAspect="1"/>
          </p:cNvPicPr>
          <p:nvPr/>
        </p:nvPicPr>
        <p:blipFill>
          <a:blip r:embed="rId6"/>
          <a:stretch>
            <a:fillRect/>
          </a:stretch>
        </p:blipFill>
        <p:spPr>
          <a:xfrm>
            <a:off x="6950809" y="1807241"/>
            <a:ext cx="946416" cy="856089"/>
          </a:xfrm>
          <a:prstGeom prst="rect">
            <a:avLst/>
          </a:prstGeom>
        </p:spPr>
      </p:pic>
      <p:pic>
        <p:nvPicPr>
          <p:cNvPr id="27" name="Picture 26" descr="A picture containing drawing, plate&#10;&#10;Description automatically generated">
            <a:extLst>
              <a:ext uri="{FF2B5EF4-FFF2-40B4-BE49-F238E27FC236}">
                <a16:creationId xmlns:a16="http://schemas.microsoft.com/office/drawing/2014/main" id="{17A9D16E-3053-1769-9AE9-4D48BCEB27E5}"/>
              </a:ext>
            </a:extLst>
          </p:cNvPr>
          <p:cNvPicPr>
            <a:picLocks noChangeAspect="1"/>
          </p:cNvPicPr>
          <p:nvPr/>
        </p:nvPicPr>
        <p:blipFill>
          <a:blip r:embed="rId7"/>
          <a:stretch>
            <a:fillRect/>
          </a:stretch>
        </p:blipFill>
        <p:spPr>
          <a:xfrm>
            <a:off x="1476375" y="1815512"/>
            <a:ext cx="857243" cy="856089"/>
          </a:xfrm>
          <a:prstGeom prst="rect">
            <a:avLst/>
          </a:prstGeom>
        </p:spPr>
      </p:pic>
    </p:spTree>
    <p:extLst>
      <p:ext uri="{BB962C8B-B14F-4D97-AF65-F5344CB8AC3E}">
        <p14:creationId xmlns:p14="http://schemas.microsoft.com/office/powerpoint/2010/main" val="162527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DF98CE-3BE5-A6A4-09F2-39CA1185122C}"/>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Open Sans Regular" charset="0"/>
              <a:ea typeface="+mn-ea"/>
              <a:cs typeface="+mn-cs"/>
            </a:endParaRPr>
          </a:p>
        </p:txBody>
      </p:sp>
      <p:grpSp>
        <p:nvGrpSpPr>
          <p:cNvPr id="18" name="Group 17">
            <a:extLst>
              <a:ext uri="{FF2B5EF4-FFF2-40B4-BE49-F238E27FC236}">
                <a16:creationId xmlns:a16="http://schemas.microsoft.com/office/drawing/2014/main" id="{E1DA412F-5F3E-C8A1-3890-A249F417B7F2}"/>
              </a:ext>
            </a:extLst>
          </p:cNvPr>
          <p:cNvGrpSpPr/>
          <p:nvPr/>
        </p:nvGrpSpPr>
        <p:grpSpPr>
          <a:xfrm>
            <a:off x="9684333" y="2514600"/>
            <a:ext cx="2507666" cy="4343400"/>
            <a:chOff x="9684333" y="2514600"/>
            <a:chExt cx="2507666" cy="4343400"/>
          </a:xfrm>
        </p:grpSpPr>
        <p:sp>
          <p:nvSpPr>
            <p:cNvPr id="10" name="Graphic 24">
              <a:extLst>
                <a:ext uri="{FF2B5EF4-FFF2-40B4-BE49-F238E27FC236}">
                  <a16:creationId xmlns:a16="http://schemas.microsoft.com/office/drawing/2014/main" id="{E0406716-1913-44C5-3C82-52075E5CBE8A}"/>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16" name="Graphic 25">
              <a:extLst>
                <a:ext uri="{FF2B5EF4-FFF2-40B4-BE49-F238E27FC236}">
                  <a16:creationId xmlns:a16="http://schemas.microsoft.com/office/drawing/2014/main" id="{2AD1A3F6-B53C-1682-D9F3-727A26B56FFD}"/>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17" name="Graphic 26">
              <a:extLst>
                <a:ext uri="{FF2B5EF4-FFF2-40B4-BE49-F238E27FC236}">
                  <a16:creationId xmlns:a16="http://schemas.microsoft.com/office/drawing/2014/main" id="{183A6250-8593-B35D-C36A-52B120D7CC4D}"/>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2375CA61-6268-6A49-BC92-AF99E3A5768C}"/>
              </a:ext>
            </a:extLst>
          </p:cNvPr>
          <p:cNvGrpSpPr/>
          <p:nvPr/>
        </p:nvGrpSpPr>
        <p:grpSpPr>
          <a:xfrm rot="10800000">
            <a:off x="-6" y="0"/>
            <a:ext cx="2507666" cy="4343400"/>
            <a:chOff x="9684333" y="2514600"/>
            <a:chExt cx="2507666" cy="4343400"/>
          </a:xfrm>
        </p:grpSpPr>
        <p:sp>
          <p:nvSpPr>
            <p:cNvPr id="28" name="Graphic 24">
              <a:extLst>
                <a:ext uri="{FF2B5EF4-FFF2-40B4-BE49-F238E27FC236}">
                  <a16:creationId xmlns:a16="http://schemas.microsoft.com/office/drawing/2014/main" id="{6020D5CE-08B0-E48F-8089-1C67BFF3BD21}"/>
                </a:ext>
              </a:extLst>
            </p:cNvPr>
            <p:cNvSpPr/>
            <p:nvPr/>
          </p:nvSpPr>
          <p:spPr>
            <a:xfrm>
              <a:off x="9684333" y="2514600"/>
              <a:ext cx="2507664" cy="4343400"/>
            </a:xfrm>
            <a:custGeom>
              <a:avLst/>
              <a:gdLst>
                <a:gd name="connsiteX0" fmla="*/ 0 w 2507664"/>
                <a:gd name="connsiteY0" fmla="*/ 4343400 h 4343400"/>
                <a:gd name="connsiteX1" fmla="*/ 2507665 w 2507664"/>
                <a:gd name="connsiteY1" fmla="*/ 0 h 4343400"/>
                <a:gd name="connsiteX2" fmla="*/ 2507665 w 2507664"/>
                <a:gd name="connsiteY2" fmla="*/ 4343400 h 4343400"/>
              </a:gdLst>
              <a:ahLst/>
              <a:cxnLst>
                <a:cxn ang="0">
                  <a:pos x="connsiteX0" y="connsiteY0"/>
                </a:cxn>
                <a:cxn ang="0">
                  <a:pos x="connsiteX1" y="connsiteY1"/>
                </a:cxn>
                <a:cxn ang="0">
                  <a:pos x="connsiteX2" y="connsiteY2"/>
                </a:cxn>
              </a:cxnLst>
              <a:rect l="l" t="t" r="r" b="b"/>
              <a:pathLst>
                <a:path w="2507664" h="4343400">
                  <a:moveTo>
                    <a:pt x="0" y="4343400"/>
                  </a:moveTo>
                  <a:lnTo>
                    <a:pt x="2507665" y="0"/>
                  </a:lnTo>
                  <a:lnTo>
                    <a:pt x="2507665" y="4343400"/>
                  </a:lnTo>
                  <a:close/>
                </a:path>
              </a:pathLst>
            </a:custGeom>
            <a:solidFill>
              <a:schemeClr val="bg1">
                <a:alpha val="3000"/>
              </a:schemeClr>
            </a:solidFill>
            <a:ln w="5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29" name="Graphic 25">
              <a:extLst>
                <a:ext uri="{FF2B5EF4-FFF2-40B4-BE49-F238E27FC236}">
                  <a16:creationId xmlns:a16="http://schemas.microsoft.com/office/drawing/2014/main" id="{BC2CF008-921E-AEC2-0616-BF7A655E0F2C}"/>
                </a:ext>
              </a:extLst>
            </p:cNvPr>
            <p:cNvSpPr/>
            <p:nvPr/>
          </p:nvSpPr>
          <p:spPr>
            <a:xfrm>
              <a:off x="10144097" y="3310934"/>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30" name="Graphic 26">
              <a:extLst>
                <a:ext uri="{FF2B5EF4-FFF2-40B4-BE49-F238E27FC236}">
                  <a16:creationId xmlns:a16="http://schemas.microsoft.com/office/drawing/2014/main" id="{16E09719-7A12-47DF-340C-DC14CC214C33}"/>
                </a:ext>
              </a:extLst>
            </p:cNvPr>
            <p:cNvSpPr/>
            <p:nvPr/>
          </p:nvSpPr>
          <p:spPr>
            <a:xfrm>
              <a:off x="10564216" y="4038598"/>
              <a:ext cx="1627783" cy="2819402"/>
            </a:xfrm>
            <a:custGeom>
              <a:avLst/>
              <a:gdLst>
                <a:gd name="connsiteX0" fmla="*/ 0 w 1627783"/>
                <a:gd name="connsiteY0" fmla="*/ 2819402 h 2819402"/>
                <a:gd name="connsiteX1" fmla="*/ 1627784 w 1627783"/>
                <a:gd name="connsiteY1" fmla="*/ 0 h 2819402"/>
                <a:gd name="connsiteX2" fmla="*/ 1627784 w 1627783"/>
                <a:gd name="connsiteY2" fmla="*/ 2819402 h 2819402"/>
              </a:gdLst>
              <a:ahLst/>
              <a:cxnLst>
                <a:cxn ang="0">
                  <a:pos x="connsiteX0" y="connsiteY0"/>
                </a:cxn>
                <a:cxn ang="0">
                  <a:pos x="connsiteX1" y="connsiteY1"/>
                </a:cxn>
                <a:cxn ang="0">
                  <a:pos x="connsiteX2" y="connsiteY2"/>
                </a:cxn>
              </a:cxnLst>
              <a:rect l="l" t="t" r="r" b="b"/>
              <a:pathLst>
                <a:path w="1627783" h="2819402">
                  <a:moveTo>
                    <a:pt x="0" y="2819402"/>
                  </a:moveTo>
                  <a:lnTo>
                    <a:pt x="1627784" y="0"/>
                  </a:lnTo>
                  <a:lnTo>
                    <a:pt x="1627784" y="2819402"/>
                  </a:lnTo>
                  <a:close/>
                </a:path>
              </a:pathLst>
            </a:custGeom>
            <a:solidFill>
              <a:schemeClr val="bg1">
                <a:alpha val="3000"/>
              </a:schemeClr>
            </a:solidFill>
            <a:ln w="32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grpSp>
      <p:sp>
        <p:nvSpPr>
          <p:cNvPr id="2" name="Background - Solid">
            <a:extLst>
              <a:ext uri="{FF2B5EF4-FFF2-40B4-BE49-F238E27FC236}">
                <a16:creationId xmlns:a16="http://schemas.microsoft.com/office/drawing/2014/main" id="{AB1276BC-B203-03E4-7318-9B79CF948360}"/>
              </a:ext>
            </a:extLst>
          </p:cNvPr>
          <p:cNvSpPr/>
          <p:nvPr/>
        </p:nvSpPr>
        <p:spPr>
          <a:xfrm>
            <a:off x="-7266" y="0"/>
            <a:ext cx="12199265" cy="457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444692" y="759428"/>
            <a:ext cx="8362489"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EFFFF"/>
                </a:solidFill>
                <a:effectLst/>
                <a:uLnTx/>
                <a:uFillTx/>
                <a:latin typeface="Arial"/>
                <a:ea typeface="ヒラギノ角ゴ Pro W3"/>
                <a:cs typeface="Arial"/>
              </a:rPr>
              <a:t>Typical Grant Projects</a:t>
            </a:r>
            <a:endParaRPr kumimoji="0" lang="en-US" sz="40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04EC0EED-33A8-9346-B2E9-91432F1BB78F}"/>
              </a:ext>
            </a:extLst>
          </p:cNvPr>
          <p:cNvSpPr/>
          <p:nvPr/>
        </p:nvSpPr>
        <p:spPr>
          <a:xfrm>
            <a:off x="584132" y="1402081"/>
            <a:ext cx="1854268"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B311825-6E8C-9D48-B6D5-4EB46E327BBD}"/>
              </a:ext>
            </a:extLst>
          </p:cNvPr>
          <p:cNvSpPr txBox="1">
            <a:spLocks/>
          </p:cNvSpPr>
          <p:nvPr/>
        </p:nvSpPr>
        <p:spPr>
          <a:xfrm>
            <a:off x="2333576" y="4012249"/>
            <a:ext cx="7692926" cy="620733"/>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graphicFrame>
        <p:nvGraphicFramePr>
          <p:cNvPr id="7" name="Table 7">
            <a:extLst>
              <a:ext uri="{FF2B5EF4-FFF2-40B4-BE49-F238E27FC236}">
                <a16:creationId xmlns:a16="http://schemas.microsoft.com/office/drawing/2014/main" id="{E439FD07-241E-4C43-969E-8E4A043C40B1}"/>
              </a:ext>
            </a:extLst>
          </p:cNvPr>
          <p:cNvGraphicFramePr>
            <a:graphicFrameLocks noGrp="1"/>
          </p:cNvGraphicFramePr>
          <p:nvPr/>
        </p:nvGraphicFramePr>
        <p:xfrm>
          <a:off x="502064" y="2749966"/>
          <a:ext cx="11175866" cy="4064000"/>
        </p:xfrm>
        <a:graphic>
          <a:graphicData uri="http://schemas.openxmlformats.org/drawingml/2006/table">
            <a:tbl>
              <a:tblPr firstRow="1" bandRow="1">
                <a:tableStyleId>{5C22544A-7EE6-4342-B048-85BDC9FD1C3A}</a:tableStyleId>
              </a:tblPr>
              <a:tblGrid>
                <a:gridCol w="2766105">
                  <a:extLst>
                    <a:ext uri="{9D8B030D-6E8A-4147-A177-3AD203B41FA5}">
                      <a16:colId xmlns:a16="http://schemas.microsoft.com/office/drawing/2014/main" val="333289802"/>
                    </a:ext>
                  </a:extLst>
                </a:gridCol>
                <a:gridCol w="2770899">
                  <a:extLst>
                    <a:ext uri="{9D8B030D-6E8A-4147-A177-3AD203B41FA5}">
                      <a16:colId xmlns:a16="http://schemas.microsoft.com/office/drawing/2014/main" val="1973161763"/>
                    </a:ext>
                  </a:extLst>
                </a:gridCol>
                <a:gridCol w="2757563">
                  <a:extLst>
                    <a:ext uri="{9D8B030D-6E8A-4147-A177-3AD203B41FA5}">
                      <a16:colId xmlns:a16="http://schemas.microsoft.com/office/drawing/2014/main" val="3217840940"/>
                    </a:ext>
                  </a:extLst>
                </a:gridCol>
                <a:gridCol w="2881299">
                  <a:extLst>
                    <a:ext uri="{9D8B030D-6E8A-4147-A177-3AD203B41FA5}">
                      <a16:colId xmlns:a16="http://schemas.microsoft.com/office/drawing/2014/main" val="3544323333"/>
                    </a:ext>
                  </a:extLst>
                </a:gridCol>
              </a:tblGrid>
              <a:tr h="747344">
                <a:tc>
                  <a:txBody>
                    <a:bodyPr/>
                    <a:lstStyle/>
                    <a:p>
                      <a:pPr algn="ctr">
                        <a:lnSpc>
                          <a:spcPts val="2800"/>
                        </a:lnSpc>
                      </a:pPr>
                      <a:r>
                        <a:rPr lang="en-US" sz="2600" dirty="0">
                          <a:solidFill>
                            <a:srgbClr val="EBB700"/>
                          </a:solidFill>
                          <a:latin typeface="Arial"/>
                        </a:rPr>
                        <a:t>Lions Quest Program Grants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2800"/>
                        </a:lnSpc>
                      </a:pPr>
                      <a:r>
                        <a:rPr lang="en-US" sz="2800" dirty="0">
                          <a:solidFill>
                            <a:srgbClr val="EBB700"/>
                          </a:solidFill>
                          <a:latin typeface="Arial"/>
                        </a:rPr>
                        <a:t>Leo Service Grants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lnSpc>
                          <a:spcPts val="2800"/>
                        </a:lnSpc>
                        <a:buNone/>
                      </a:pPr>
                      <a:r>
                        <a:rPr lang="en-US" sz="2800" dirty="0">
                          <a:solidFill>
                            <a:srgbClr val="EBB700"/>
                          </a:solidFill>
                          <a:latin typeface="Arial"/>
                        </a:rPr>
                        <a:t>Disaster Relief Grants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lnSpc>
                          <a:spcPts val="2800"/>
                        </a:lnSpc>
                        <a:buNone/>
                      </a:pPr>
                      <a:r>
                        <a:rPr lang="en-US" sz="2800" dirty="0">
                          <a:solidFill>
                            <a:srgbClr val="EBB700"/>
                          </a:solidFill>
                          <a:latin typeface="Arial"/>
                        </a:rPr>
                        <a:t>Disaster Preparedness </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965538"/>
                  </a:ext>
                </a:extLst>
              </a:tr>
              <a:tr h="2063282">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Workshops and trainer expenses for teachers learning to implement curriculum</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Translation and adaptation of curriculum</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Program materials for teachers and students</a:t>
                      </a:r>
                    </a:p>
                    <a:p>
                      <a:pPr marL="285750" marR="0" lvl="0" indent="-285750" algn="l">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River clean-up and tree planting</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Prepare, package and distribute food to homeless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Clean and repair school for disabled</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Provide basic necessities for victims of disaster</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Cleaning supplies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Supplies for minor repair or refurbishment of vital public facilities</a:t>
                      </a:r>
                    </a:p>
                    <a:p>
                      <a:pPr marL="285750" marR="0" lvl="0" indent="-285750" algn="l">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Assemble disaster relief kits for future disasters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Participate in local emergency response training programs</a:t>
                      </a: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Stockpiling of key materials and supplies for future response</a:t>
                      </a:r>
                    </a:p>
                    <a:p>
                      <a:pPr marL="285750" marR="0" lvl="0" indent="-285750" algn="l">
                        <a:lnSpc>
                          <a:spcPct val="100000"/>
                        </a:lnSpc>
                        <a:spcBef>
                          <a:spcPts val="0"/>
                        </a:spcBef>
                        <a:spcAft>
                          <a:spcPts val="0"/>
                        </a:spcAft>
                        <a:buClrTx/>
                        <a:buSzTx/>
                        <a:buFont typeface="Arial" panose="020B0604020202020204" pitchFamily="34" charset="0"/>
                        <a:buChar char="•"/>
                      </a:pPr>
                      <a:r>
                        <a:rPr lang="en-US" sz="1600" b="0" i="0" u="none" strike="noStrike" kern="1200" cap="none" spc="0" normalizeH="0" baseline="0" noProof="0" dirty="0">
                          <a:ln>
                            <a:noFill/>
                          </a:ln>
                          <a:solidFill>
                            <a:schemeClr val="bg1"/>
                          </a:solidFill>
                          <a:effectLst/>
                          <a:uLnTx/>
                          <a:uFillTx/>
                          <a:latin typeface="Arial"/>
                          <a:ea typeface="+mn-ea"/>
                          <a:cs typeface="+mn-cs"/>
                        </a:rPr>
                        <a:t>Emergency training for Lions</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b="0" i="0" u="none" strike="noStrike" kern="1200" cap="none" spc="0" normalizeH="0" baseline="0" noProof="0" dirty="0">
                        <a:ln>
                          <a:noFill/>
                        </a:ln>
                        <a:solidFill>
                          <a:schemeClr val="bg1"/>
                        </a:solidFill>
                        <a:effectLst/>
                        <a:uLnTx/>
                        <a:uFillTx/>
                        <a:latin typeface="Arial"/>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83617"/>
                  </a:ext>
                </a:extLst>
              </a:tr>
            </a:tbl>
          </a:graphicData>
        </a:graphic>
      </p:graphicFrame>
      <p:pic>
        <p:nvPicPr>
          <p:cNvPr id="22" name="Picture 21" descr="Logo&#10;&#10;Description automatically generated">
            <a:extLst>
              <a:ext uri="{FF2B5EF4-FFF2-40B4-BE49-F238E27FC236}">
                <a16:creationId xmlns:a16="http://schemas.microsoft.com/office/drawing/2014/main" id="{3D34F14A-AFC9-46F4-8F75-C10B32612D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10362" y="649175"/>
            <a:ext cx="521091" cy="445044"/>
          </a:xfrm>
          <a:prstGeom prst="rect">
            <a:avLst/>
          </a:prstGeom>
        </p:spPr>
      </p:pic>
      <p:sp>
        <p:nvSpPr>
          <p:cNvPr id="9" name="Page Number - Blue">
            <a:extLst>
              <a:ext uri="{FF2B5EF4-FFF2-40B4-BE49-F238E27FC236}">
                <a16:creationId xmlns:a16="http://schemas.microsoft.com/office/drawing/2014/main" id="{AAF5A150-9D22-8D02-406F-6112AED1A55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2" name="Picture 11" descr="A picture containing clock, room&#10;&#10;Description automatically generated">
            <a:extLst>
              <a:ext uri="{FF2B5EF4-FFF2-40B4-BE49-F238E27FC236}">
                <a16:creationId xmlns:a16="http://schemas.microsoft.com/office/drawing/2014/main" id="{1A5AF39B-6E64-41FE-1CB1-AFBD8289FEC3}"/>
              </a:ext>
            </a:extLst>
          </p:cNvPr>
          <p:cNvPicPr>
            <a:picLocks noChangeAspect="1"/>
          </p:cNvPicPr>
          <p:nvPr/>
        </p:nvPicPr>
        <p:blipFill>
          <a:blip r:embed="rId5"/>
          <a:stretch>
            <a:fillRect/>
          </a:stretch>
        </p:blipFill>
        <p:spPr>
          <a:xfrm>
            <a:off x="6915150" y="1769141"/>
            <a:ext cx="856089" cy="856089"/>
          </a:xfrm>
          <a:prstGeom prst="rect">
            <a:avLst/>
          </a:prstGeom>
        </p:spPr>
      </p:pic>
      <p:pic>
        <p:nvPicPr>
          <p:cNvPr id="19" name="Picture 18" descr="A picture containing clock, room&#10;&#10;Description automatically generated">
            <a:extLst>
              <a:ext uri="{FF2B5EF4-FFF2-40B4-BE49-F238E27FC236}">
                <a16:creationId xmlns:a16="http://schemas.microsoft.com/office/drawing/2014/main" id="{8DF6DD24-6C61-24F7-F3FB-2F989E06DC70}"/>
              </a:ext>
            </a:extLst>
          </p:cNvPr>
          <p:cNvPicPr>
            <a:picLocks noChangeAspect="1"/>
          </p:cNvPicPr>
          <p:nvPr/>
        </p:nvPicPr>
        <p:blipFill>
          <a:blip r:embed="rId5"/>
          <a:stretch>
            <a:fillRect/>
          </a:stretch>
        </p:blipFill>
        <p:spPr>
          <a:xfrm>
            <a:off x="9820275" y="1807241"/>
            <a:ext cx="856089" cy="856089"/>
          </a:xfrm>
          <a:prstGeom prst="rect">
            <a:avLst/>
          </a:prstGeom>
        </p:spPr>
      </p:pic>
      <p:pic>
        <p:nvPicPr>
          <p:cNvPr id="21" name="Picture 20" descr="A close up of a logo&#10;&#10;Description automatically generated">
            <a:extLst>
              <a:ext uri="{FF2B5EF4-FFF2-40B4-BE49-F238E27FC236}">
                <a16:creationId xmlns:a16="http://schemas.microsoft.com/office/drawing/2014/main" id="{E4FA5279-8B88-0B8B-BA07-8CD4ED454A6D}"/>
              </a:ext>
            </a:extLst>
          </p:cNvPr>
          <p:cNvPicPr>
            <a:picLocks noChangeAspect="1"/>
          </p:cNvPicPr>
          <p:nvPr/>
        </p:nvPicPr>
        <p:blipFill>
          <a:blip r:embed="rId6"/>
          <a:stretch>
            <a:fillRect/>
          </a:stretch>
        </p:blipFill>
        <p:spPr>
          <a:xfrm>
            <a:off x="1476375" y="1808496"/>
            <a:ext cx="856089" cy="856089"/>
          </a:xfrm>
          <a:prstGeom prst="rect">
            <a:avLst/>
          </a:prstGeom>
        </p:spPr>
      </p:pic>
      <p:pic>
        <p:nvPicPr>
          <p:cNvPr id="26" name="Picture 25" descr="A close up of a logo&#10;&#10;Description automatically generated">
            <a:extLst>
              <a:ext uri="{FF2B5EF4-FFF2-40B4-BE49-F238E27FC236}">
                <a16:creationId xmlns:a16="http://schemas.microsoft.com/office/drawing/2014/main" id="{0B68791A-9231-5607-B0DC-6C01C3554494}"/>
              </a:ext>
            </a:extLst>
          </p:cNvPr>
          <p:cNvPicPr>
            <a:picLocks noChangeAspect="1"/>
          </p:cNvPicPr>
          <p:nvPr/>
        </p:nvPicPr>
        <p:blipFill>
          <a:blip r:embed="rId6"/>
          <a:stretch>
            <a:fillRect/>
          </a:stretch>
        </p:blipFill>
        <p:spPr>
          <a:xfrm>
            <a:off x="4200525" y="1770396"/>
            <a:ext cx="856089" cy="856089"/>
          </a:xfrm>
          <a:prstGeom prst="rect">
            <a:avLst/>
          </a:prstGeom>
        </p:spPr>
      </p:pic>
    </p:spTree>
    <p:extLst>
      <p:ext uri="{BB962C8B-B14F-4D97-AF65-F5344CB8AC3E}">
        <p14:creationId xmlns:p14="http://schemas.microsoft.com/office/powerpoint/2010/main" val="2444153869"/>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Overlay">
            <a:extLst>
              <a:ext uri="{FF2B5EF4-FFF2-40B4-BE49-F238E27FC236}">
                <a16:creationId xmlns:a16="http://schemas.microsoft.com/office/drawing/2014/main" id="{8CC60AFD-58DF-E6B5-4E65-6C116BFB4189}"/>
              </a:ext>
            </a:extLst>
          </p:cNvPr>
          <p:cNvSpPr>
            <a:spLocks noGrp="1" noRot="1" noMove="1" noResize="1" noEditPoints="1" noAdjustHandles="1" noChangeArrowheads="1" noChangeShapeType="1"/>
          </p:cNvSpPr>
          <p:nvPr/>
        </p:nvSpPr>
        <p:spPr>
          <a:xfrm>
            <a:off x="0" y="-8159"/>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6" name="Title 1">
            <a:extLst>
              <a:ext uri="{FF2B5EF4-FFF2-40B4-BE49-F238E27FC236}">
                <a16:creationId xmlns:a16="http://schemas.microsoft.com/office/drawing/2014/main" id="{BE5CE7D0-AE24-51D1-E0D3-63022C87CC56}"/>
              </a:ext>
            </a:extLst>
          </p:cNvPr>
          <p:cNvSpPr txBox="1">
            <a:spLocks/>
          </p:cNvSpPr>
          <p:nvPr/>
        </p:nvSpPr>
        <p:spPr>
          <a:xfrm>
            <a:off x="1066800" y="2457289"/>
            <a:ext cx="4716758"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EBB700"/>
                </a:solidFill>
                <a:effectLst/>
                <a:uLnTx/>
                <a:uFillTx/>
                <a:latin typeface="Arial" panose="020B0604020202020204"/>
                <a:ea typeface="Helvetica Neue" charset="0"/>
                <a:cs typeface="Helvetica Neue" charset="0"/>
              </a:rPr>
              <a:t>Thank You! </a:t>
            </a:r>
          </a:p>
          <a:p>
            <a:pPr marL="0" marR="0" lvl="0" indent="0" algn="ctr" defTabSz="407690" rtl="0" eaLnBrk="1" fontAlgn="auto" latinLnBrk="0" hangingPunct="1">
              <a:lnSpc>
                <a:spcPct val="15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Helvetica Neue" charset="0"/>
                <a:cs typeface="Helvetica Neue" charset="0"/>
              </a:rPr>
              <a:t>Scan the QR Code to access the LCIF Grants Toolkit and learn more</a:t>
            </a:r>
            <a:r>
              <a:rPr kumimoji="0" lang="en-US" sz="28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p>
        </p:txBody>
      </p:sp>
      <p:sp>
        <p:nvSpPr>
          <p:cNvPr id="5" name="Page Number - Blue">
            <a:extLst>
              <a:ext uri="{FF2B5EF4-FFF2-40B4-BE49-F238E27FC236}">
                <a16:creationId xmlns:a16="http://schemas.microsoft.com/office/drawing/2014/main" id="{1F11009F-E1F2-420E-D635-E9FCE507613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Rectangle 1">
            <a:extLst>
              <a:ext uri="{FF2B5EF4-FFF2-40B4-BE49-F238E27FC236}">
                <a16:creationId xmlns:a16="http://schemas.microsoft.com/office/drawing/2014/main" id="{CED0D322-FE6D-9A92-664C-81C3D56EB7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8" name="Rectangle 2">
            <a:extLst>
              <a:ext uri="{FF2B5EF4-FFF2-40B4-BE49-F238E27FC236}">
                <a16:creationId xmlns:a16="http://schemas.microsoft.com/office/drawing/2014/main" id="{175C6821-0769-72C1-E72B-44080387990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10" name="Rectangle 3">
            <a:extLst>
              <a:ext uri="{FF2B5EF4-FFF2-40B4-BE49-F238E27FC236}">
                <a16:creationId xmlns:a16="http://schemas.microsoft.com/office/drawing/2014/main" id="{19F1484E-980B-461B-0B06-3C7215AAE121}"/>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2" name="Picture 11" descr="A qr code on a white background&#10;&#10;Description automatically generated">
            <a:extLst>
              <a:ext uri="{FF2B5EF4-FFF2-40B4-BE49-F238E27FC236}">
                <a16:creationId xmlns:a16="http://schemas.microsoft.com/office/drawing/2014/main" id="{B38923B8-5F5B-0E23-535C-AE1D293B2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242" y="990600"/>
            <a:ext cx="4716758" cy="4716758"/>
          </a:xfrm>
          <a:prstGeom prst="rect">
            <a:avLst/>
          </a:prstGeom>
        </p:spPr>
      </p:pic>
      <p:pic>
        <p:nvPicPr>
          <p:cNvPr id="13" name="Picture 12">
            <a:extLst>
              <a:ext uri="{FF2B5EF4-FFF2-40B4-BE49-F238E27FC236}">
                <a16:creationId xmlns:a16="http://schemas.microsoft.com/office/drawing/2014/main" id="{CC5DD8AE-2347-742A-260A-C6D8B9D98035}"/>
              </a:ext>
            </a:extLst>
          </p:cNvPr>
          <p:cNvPicPr>
            <a:picLocks noChangeAspect="1"/>
          </p:cNvPicPr>
          <p:nvPr/>
        </p:nvPicPr>
        <p:blipFill>
          <a:blip r:embed="rId4"/>
          <a:stretch>
            <a:fillRect/>
          </a:stretch>
        </p:blipFill>
        <p:spPr>
          <a:xfrm>
            <a:off x="516597" y="5752680"/>
            <a:ext cx="2531403" cy="742747"/>
          </a:xfrm>
          <a:prstGeom prst="rect">
            <a:avLst/>
          </a:prstGeom>
        </p:spPr>
      </p:pic>
    </p:spTree>
    <p:extLst>
      <p:ext uri="{BB962C8B-B14F-4D97-AF65-F5344CB8AC3E}">
        <p14:creationId xmlns:p14="http://schemas.microsoft.com/office/powerpoint/2010/main" val="32349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1" name="Yellow Bar">
            <a:extLst>
              <a:ext uri="{FF2B5EF4-FFF2-40B4-BE49-F238E27FC236}">
                <a16:creationId xmlns:a16="http://schemas.microsoft.com/office/drawing/2014/main" id="{CE8C223D-D21B-BF28-FB98-E272801AB929}"/>
              </a:ext>
            </a:extLst>
          </p:cNvPr>
          <p:cNvSpPr/>
          <p:nvPr/>
        </p:nvSpPr>
        <p:spPr>
          <a:xfrm>
            <a:off x="533400" y="11809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00338D"/>
              </a:solidFill>
              <a:effectLst/>
              <a:uLnTx/>
              <a:uFillTx/>
              <a:latin typeface="Helvetica Neue" charset="0"/>
            </a:endParaRPr>
          </a:p>
        </p:txBody>
      </p:sp>
      <p:sp>
        <p:nvSpPr>
          <p:cNvPr id="2" name="Graphic 8">
            <a:extLst>
              <a:ext uri="{FF2B5EF4-FFF2-40B4-BE49-F238E27FC236}">
                <a16:creationId xmlns:a16="http://schemas.microsoft.com/office/drawing/2014/main" id="{FF28C9AF-B5B4-C83C-8395-EBB13B17FB66}"/>
              </a:ext>
            </a:extLst>
          </p:cNvPr>
          <p:cNvSpPr/>
          <p:nvPr/>
        </p:nvSpPr>
        <p:spPr>
          <a:xfrm>
            <a:off x="10740194" y="4352808"/>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F87"/>
              </a:solidFill>
              <a:effectLst/>
              <a:uLnTx/>
              <a:uFillTx/>
              <a:latin typeface="Segoe UI Semibold"/>
              <a:ea typeface="+mn-ea"/>
              <a:cs typeface="+mn-cs"/>
            </a:endParaRPr>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 name="Text Placeholder 18">
            <a:extLst>
              <a:ext uri="{FF2B5EF4-FFF2-40B4-BE49-F238E27FC236}">
                <a16:creationId xmlns:a16="http://schemas.microsoft.com/office/drawing/2014/main" id="{F4AD1EC6-60E0-23FA-1659-823AD6CDE1E1}"/>
              </a:ext>
            </a:extLst>
          </p:cNvPr>
          <p:cNvSpPr txBox="1">
            <a:spLocks/>
          </p:cNvSpPr>
          <p:nvPr/>
        </p:nvSpPr>
        <p:spPr>
          <a:xfrm>
            <a:off x="446006" y="137200"/>
            <a:ext cx="7929390" cy="94993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rPr>
              <a:t>GRANT AWARDS BY GRANT TYPE</a:t>
            </a:r>
            <a:br>
              <a:rPr kumimoji="0" lang="en-US" sz="2800" b="1"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rPr>
            </a:br>
            <a:r>
              <a:rPr kumimoji="0" lang="en-US" sz="1800" b="0"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rPr>
              <a:t>FY2023-2024 (US$) </a:t>
            </a:r>
            <a:endParaRPr kumimoji="0" lang="en-US" sz="2800" b="0" i="0" u="none" strike="noStrike" kern="0" cap="none" spc="0" normalizeH="0" baseline="0" noProof="0" dirty="0">
              <a:ln>
                <a:noFill/>
              </a:ln>
              <a:solidFill>
                <a:srgbClr val="002F87"/>
              </a:solidFill>
              <a:effectLst/>
              <a:uLnTx/>
              <a:uFillTx/>
              <a:latin typeface="Arial" panose="020B0604020202020204" pitchFamily="34" charset="0"/>
              <a:ea typeface="ヒラギノ角ゴ Pro W3" charset="0"/>
              <a:cs typeface="Arial" panose="020B0604020202020204" pitchFamily="34" charset="0"/>
            </a:endParaRPr>
          </a:p>
        </p:txBody>
      </p:sp>
      <p:graphicFrame>
        <p:nvGraphicFramePr>
          <p:cNvPr id="5" name="Chart 4">
            <a:extLst>
              <a:ext uri="{FF2B5EF4-FFF2-40B4-BE49-F238E27FC236}">
                <a16:creationId xmlns:a16="http://schemas.microsoft.com/office/drawing/2014/main" id="{4676A33C-5CE9-6803-3C8F-6F10AFA25A5F}"/>
              </a:ext>
            </a:extLst>
          </p:cNvPr>
          <p:cNvGraphicFramePr>
            <a:graphicFrameLocks/>
          </p:cNvGraphicFramePr>
          <p:nvPr/>
        </p:nvGraphicFramePr>
        <p:xfrm>
          <a:off x="715224" y="1242193"/>
          <a:ext cx="9786796" cy="52618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5743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EB694-C9B1-AA28-A8E2-39E585B4AAE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555659">
                    <a:lumMod val="60000"/>
                    <a:lumOff val="40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55659">
                  <a:lumMod val="60000"/>
                  <a:lumOff val="40000"/>
                </a:srgbClr>
              </a:solidFill>
              <a:effectLst/>
              <a:uLnTx/>
              <a:uFillTx/>
              <a:latin typeface="Century Gothic" panose="020F0302020204030204"/>
              <a:ea typeface="+mn-ea"/>
              <a:cs typeface="+mn-cs"/>
            </a:endParaRPr>
          </a:p>
        </p:txBody>
      </p:sp>
      <p:sp>
        <p:nvSpPr>
          <p:cNvPr id="3" name="Background - Solid">
            <a:extLst>
              <a:ext uri="{FF2B5EF4-FFF2-40B4-BE49-F238E27FC236}">
                <a16:creationId xmlns:a16="http://schemas.microsoft.com/office/drawing/2014/main" id="{00352FF3-5386-5755-B1FB-6BB158001BC9}"/>
              </a:ext>
            </a:extLst>
          </p:cNvPr>
          <p:cNvSpPr/>
          <p:nvPr/>
        </p:nvSpPr>
        <p:spPr>
          <a:xfrm>
            <a:off x="0" y="208618"/>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 name="Background - Solid">
            <a:extLst>
              <a:ext uri="{FF2B5EF4-FFF2-40B4-BE49-F238E27FC236}">
                <a16:creationId xmlns:a16="http://schemas.microsoft.com/office/drawing/2014/main" id="{EA9CB090-EF1E-3213-F9CD-15308DCE03A7}"/>
              </a:ext>
            </a:extLst>
          </p:cNvPr>
          <p:cNvSpPr>
            <a:spLocks noGrp="1" noRot="1" noMove="1" noResize="1" noEditPoints="1" noAdjustHandles="1" noChangeArrowheads="1" noChangeShapeType="1"/>
          </p:cNvSpPr>
          <p:nvPr/>
        </p:nvSpPr>
        <p:spPr>
          <a:xfrm>
            <a:off x="3048" y="-7374"/>
            <a:ext cx="12188952" cy="7093974"/>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Text Placeholder 18">
            <a:extLst>
              <a:ext uri="{FF2B5EF4-FFF2-40B4-BE49-F238E27FC236}">
                <a16:creationId xmlns:a16="http://schemas.microsoft.com/office/drawing/2014/main" id="{A4C274BF-89B6-A533-3AA0-16CEE8C9219E}"/>
              </a:ext>
            </a:extLst>
          </p:cNvPr>
          <p:cNvSpPr txBox="1">
            <a:spLocks/>
          </p:cNvSpPr>
          <p:nvPr/>
        </p:nvSpPr>
        <p:spPr>
          <a:xfrm>
            <a:off x="355397" y="466071"/>
            <a:ext cx="10883234" cy="949933"/>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EFFFF"/>
                </a:solidFill>
                <a:effectLst/>
                <a:uLnTx/>
                <a:uFillTx/>
                <a:latin typeface="Arial"/>
                <a:ea typeface="ヒラギノ角ゴ Pro W3"/>
                <a:cs typeface="Arial"/>
              </a:rPr>
              <a:t>GRANT AWARDS BY CONSTITUTIONAL AREA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FEFFFF"/>
                </a:solidFill>
                <a:effectLst/>
                <a:uLnTx/>
                <a:uFillTx/>
                <a:latin typeface="Arial"/>
                <a:ea typeface="ヒラギノ角ゴ Pro W3"/>
                <a:cs typeface="Arial"/>
              </a:rPr>
              <a:t>FY2023-2024 (US$)</a:t>
            </a:r>
            <a:endParaRPr kumimoji="0" lang="en-US" sz="3600" b="0" i="0" u="none" strike="noStrike" kern="0" cap="none" spc="0" normalizeH="0" baseline="0" noProof="0" dirty="0">
              <a:ln>
                <a:noFill/>
              </a:ln>
              <a:solidFill>
                <a:srgbClr val="FEFFFF"/>
              </a:solidFill>
              <a:effectLst/>
              <a:uLnTx/>
              <a:uFillTx/>
              <a:latin typeface="Arial"/>
              <a:ea typeface="ヒラギノ角ゴ Pro W3"/>
              <a:cs typeface="Arial"/>
            </a:endParaRPr>
          </a:p>
        </p:txBody>
      </p:sp>
      <p:sp>
        <p:nvSpPr>
          <p:cNvPr id="8" name="Yellow Bar">
            <a:extLst>
              <a:ext uri="{FF2B5EF4-FFF2-40B4-BE49-F238E27FC236}">
                <a16:creationId xmlns:a16="http://schemas.microsoft.com/office/drawing/2014/main" id="{D3AB6B3B-7BBF-D1CF-A912-BB5743EB4A40}"/>
              </a:ext>
            </a:extLst>
          </p:cNvPr>
          <p:cNvSpPr/>
          <p:nvPr/>
        </p:nvSpPr>
        <p:spPr>
          <a:xfrm>
            <a:off x="436124" y="1524000"/>
            <a:ext cx="1808015" cy="751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10" name="Page Number - White">
            <a:extLst>
              <a:ext uri="{FF2B5EF4-FFF2-40B4-BE49-F238E27FC236}">
                <a16:creationId xmlns:a16="http://schemas.microsoft.com/office/drawing/2014/main" id="{92450F72-4E40-9B0D-4E33-9EFA1403AAB2}"/>
              </a:ext>
            </a:extLst>
          </p:cNvPr>
          <p:cNvSpPr txBox="1">
            <a:spLocks noChangeArrowheads="1"/>
          </p:cNvSpPr>
          <p:nvPr/>
        </p:nvSpPr>
        <p:spPr bwMode="auto">
          <a:xfrm>
            <a:off x="11537157" y="6630271"/>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ヒラギノ角ゴ Pro W3"/>
              </a:rPr>
              <a:t>12</a:t>
            </a:r>
          </a:p>
        </p:txBody>
      </p:sp>
      <p:graphicFrame>
        <p:nvGraphicFramePr>
          <p:cNvPr id="7" name="Chart 6">
            <a:extLst>
              <a:ext uri="{FF2B5EF4-FFF2-40B4-BE49-F238E27FC236}">
                <a16:creationId xmlns:a16="http://schemas.microsoft.com/office/drawing/2014/main" id="{FB95C491-31A5-88E3-6E6C-2516DECE220E}"/>
              </a:ext>
            </a:extLst>
          </p:cNvPr>
          <p:cNvGraphicFramePr>
            <a:graphicFrameLocks/>
          </p:cNvGraphicFramePr>
          <p:nvPr/>
        </p:nvGraphicFramePr>
        <p:xfrm>
          <a:off x="1790545" y="1428721"/>
          <a:ext cx="7705618" cy="5499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780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3048"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4154097"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Grant Programs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descr="A close-up of a diabetes application&#10;&#10;Description automatically generated">
            <a:extLst>
              <a:ext uri="{FF2B5EF4-FFF2-40B4-BE49-F238E27FC236}">
                <a16:creationId xmlns:a16="http://schemas.microsoft.com/office/drawing/2014/main" id="{1E1887BB-6457-9C2E-C6BC-EE1E147F1058}"/>
              </a:ext>
            </a:extLst>
          </p:cNvPr>
          <p:cNvPicPr>
            <a:picLocks noChangeAspect="1"/>
          </p:cNvPicPr>
          <p:nvPr/>
        </p:nvPicPr>
        <p:blipFill>
          <a:blip r:embed="rId3"/>
          <a:stretch>
            <a:fillRect/>
          </a:stretch>
        </p:blipFill>
        <p:spPr>
          <a:xfrm>
            <a:off x="3246472" y="1461037"/>
            <a:ext cx="1740516" cy="2277029"/>
          </a:xfrm>
          <a:prstGeom prst="rect">
            <a:avLst/>
          </a:prstGeom>
        </p:spPr>
      </p:pic>
      <p:sp>
        <p:nvSpPr>
          <p:cNvPr id="57" name="TextBox 56">
            <a:extLst>
              <a:ext uri="{FF2B5EF4-FFF2-40B4-BE49-F238E27FC236}">
                <a16:creationId xmlns:a16="http://schemas.microsoft.com/office/drawing/2014/main" id="{09DC6AFD-576C-495E-5CEB-AC7AC1C935BE}"/>
              </a:ext>
            </a:extLst>
          </p:cNvPr>
          <p:cNvSpPr txBox="1"/>
          <p:nvPr/>
        </p:nvSpPr>
        <p:spPr>
          <a:xfrm>
            <a:off x="1530708" y="1074987"/>
            <a:ext cx="131652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Childhood Cancer</a:t>
            </a:r>
          </a:p>
        </p:txBody>
      </p:sp>
      <p:sp>
        <p:nvSpPr>
          <p:cNvPr id="61" name="TextBox 60">
            <a:extLst>
              <a:ext uri="{FF2B5EF4-FFF2-40B4-BE49-F238E27FC236}">
                <a16:creationId xmlns:a16="http://schemas.microsoft.com/office/drawing/2014/main" id="{9DAF11DB-5582-618B-96CB-655A2A5F3DAB}"/>
              </a:ext>
            </a:extLst>
          </p:cNvPr>
          <p:cNvSpPr txBox="1"/>
          <p:nvPr/>
        </p:nvSpPr>
        <p:spPr>
          <a:xfrm>
            <a:off x="3742950" y="1077504"/>
            <a:ext cx="74755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Diabetes</a:t>
            </a:r>
          </a:p>
        </p:txBody>
      </p:sp>
      <p:sp>
        <p:nvSpPr>
          <p:cNvPr id="63" name="TextBox 62">
            <a:extLst>
              <a:ext uri="{FF2B5EF4-FFF2-40B4-BE49-F238E27FC236}">
                <a16:creationId xmlns:a16="http://schemas.microsoft.com/office/drawing/2014/main" id="{D7FCC2FD-7F03-1339-8A2D-7E2304872B1C}"/>
              </a:ext>
            </a:extLst>
          </p:cNvPr>
          <p:cNvSpPr txBox="1"/>
          <p:nvPr/>
        </p:nvSpPr>
        <p:spPr>
          <a:xfrm>
            <a:off x="9681562" y="1069312"/>
            <a:ext cx="66009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Hunger</a:t>
            </a:r>
          </a:p>
        </p:txBody>
      </p:sp>
      <p:sp>
        <p:nvSpPr>
          <p:cNvPr id="65" name="TextBox 64">
            <a:extLst>
              <a:ext uri="{FF2B5EF4-FFF2-40B4-BE49-F238E27FC236}">
                <a16:creationId xmlns:a16="http://schemas.microsoft.com/office/drawing/2014/main" id="{1086236D-7BB9-EFCE-5FAA-322F61516356}"/>
              </a:ext>
            </a:extLst>
          </p:cNvPr>
          <p:cNvSpPr txBox="1"/>
          <p:nvPr/>
        </p:nvSpPr>
        <p:spPr>
          <a:xfrm>
            <a:off x="8721112" y="3883823"/>
            <a:ext cx="9604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Youth</a:t>
            </a:r>
          </a:p>
        </p:txBody>
      </p:sp>
      <p:sp>
        <p:nvSpPr>
          <p:cNvPr id="69" name="TextBox 68">
            <a:extLst>
              <a:ext uri="{FF2B5EF4-FFF2-40B4-BE49-F238E27FC236}">
                <a16:creationId xmlns:a16="http://schemas.microsoft.com/office/drawing/2014/main" id="{E4984911-FAC4-8AE4-7FB5-D9B42606E945}"/>
              </a:ext>
            </a:extLst>
          </p:cNvPr>
          <p:cNvSpPr txBox="1"/>
          <p:nvPr/>
        </p:nvSpPr>
        <p:spPr>
          <a:xfrm>
            <a:off x="2557155" y="3883823"/>
            <a:ext cx="107835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prstClr val="white"/>
                </a:solidFill>
                <a:latin typeface="Arial" panose="020B0604020202020204" pitchFamily="34" charset="0"/>
                <a:ea typeface="ヒラギノ角ゴ Pro W3" pitchFamily="125" charset="-128"/>
                <a:cs typeface="Arial" panose="020B0604020202020204" pitchFamily="34" charset="0"/>
              </a:rPr>
              <a:t>Humanitarian</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71" name="TextBox 70">
            <a:extLst>
              <a:ext uri="{FF2B5EF4-FFF2-40B4-BE49-F238E27FC236}">
                <a16:creationId xmlns:a16="http://schemas.microsoft.com/office/drawing/2014/main" id="{420CE14C-00A6-A303-1709-963A3BCA95FF}"/>
              </a:ext>
            </a:extLst>
          </p:cNvPr>
          <p:cNvSpPr txBox="1"/>
          <p:nvPr/>
        </p:nvSpPr>
        <p:spPr>
          <a:xfrm>
            <a:off x="5766650" y="3883823"/>
            <a:ext cx="82332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Vision</a:t>
            </a:r>
          </a:p>
        </p:txBody>
      </p:sp>
      <p:sp>
        <p:nvSpPr>
          <p:cNvPr id="75" name="TextBox 74">
            <a:extLst>
              <a:ext uri="{FF2B5EF4-FFF2-40B4-BE49-F238E27FC236}">
                <a16:creationId xmlns:a16="http://schemas.microsoft.com/office/drawing/2014/main" id="{18E5C864-2E98-0693-0637-E69C42BAF366}"/>
              </a:ext>
            </a:extLst>
          </p:cNvPr>
          <p:cNvSpPr txBox="1"/>
          <p:nvPr/>
        </p:nvSpPr>
        <p:spPr>
          <a:xfrm>
            <a:off x="6336939" y="1076670"/>
            <a:ext cx="12640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a:t>
            </a:r>
          </a:p>
        </p:txBody>
      </p:sp>
      <p:pic>
        <p:nvPicPr>
          <p:cNvPr id="141" name="Picture 140" descr="A screenshot of a computer&#10;&#10;Description automatically generated with low confidence">
            <a:extLst>
              <a:ext uri="{FF2B5EF4-FFF2-40B4-BE49-F238E27FC236}">
                <a16:creationId xmlns:a16="http://schemas.microsoft.com/office/drawing/2014/main" id="{CF167651-0DB6-1F07-8019-2C1D4D1F79F2}"/>
              </a:ext>
            </a:extLst>
          </p:cNvPr>
          <p:cNvPicPr>
            <a:picLocks noChangeAspect="1"/>
          </p:cNvPicPr>
          <p:nvPr/>
        </p:nvPicPr>
        <p:blipFill rotWithShape="1">
          <a:blip r:embed="rId4"/>
          <a:srcRect l="54103" t="14535" r="27634" b="7050"/>
          <a:stretch/>
        </p:blipFill>
        <p:spPr bwMode="auto">
          <a:xfrm>
            <a:off x="1331750" y="4246559"/>
            <a:ext cx="1776271" cy="2284967"/>
          </a:xfrm>
          <a:prstGeom prst="rect">
            <a:avLst/>
          </a:prstGeom>
          <a:ln>
            <a:noFill/>
          </a:ln>
          <a:extLst>
            <a:ext uri="{53640926-AAD7-44D8-BBD7-CCE9431645EC}">
              <a14:shadowObscured xmlns:a14="http://schemas.microsoft.com/office/drawing/2010/main"/>
            </a:ext>
          </a:extLst>
        </p:spPr>
      </p:pic>
      <p:pic>
        <p:nvPicPr>
          <p:cNvPr id="9" name="Picture 8" descr="A child holding an orange&#10;&#10;Description automatically generated">
            <a:extLst>
              <a:ext uri="{FF2B5EF4-FFF2-40B4-BE49-F238E27FC236}">
                <a16:creationId xmlns:a16="http://schemas.microsoft.com/office/drawing/2014/main" id="{E4BAFAC1-8D51-3944-0E6C-5F28DFCA4C49}"/>
              </a:ext>
            </a:extLst>
          </p:cNvPr>
          <p:cNvPicPr>
            <a:picLocks noChangeAspect="1"/>
          </p:cNvPicPr>
          <p:nvPr/>
        </p:nvPicPr>
        <p:blipFill>
          <a:blip r:embed="rId5"/>
          <a:stretch>
            <a:fillRect/>
          </a:stretch>
        </p:blipFill>
        <p:spPr>
          <a:xfrm>
            <a:off x="9059312" y="1475064"/>
            <a:ext cx="1768525" cy="2288679"/>
          </a:xfrm>
          <a:prstGeom prst="rect">
            <a:avLst/>
          </a:prstGeom>
        </p:spPr>
      </p:pic>
      <p:pic>
        <p:nvPicPr>
          <p:cNvPr id="12" name="Picture 11" descr="A child in a hospital bed&#10;&#10;Description automatically generated with medium confidence">
            <a:extLst>
              <a:ext uri="{FF2B5EF4-FFF2-40B4-BE49-F238E27FC236}">
                <a16:creationId xmlns:a16="http://schemas.microsoft.com/office/drawing/2014/main" id="{326CA149-4252-63A2-00CC-EF2CAD4F7ABA}"/>
              </a:ext>
            </a:extLst>
          </p:cNvPr>
          <p:cNvPicPr>
            <a:picLocks noChangeAspect="1"/>
          </p:cNvPicPr>
          <p:nvPr/>
        </p:nvPicPr>
        <p:blipFill>
          <a:blip r:embed="rId6"/>
          <a:stretch>
            <a:fillRect/>
          </a:stretch>
        </p:blipFill>
        <p:spPr>
          <a:xfrm>
            <a:off x="1309000" y="1466189"/>
            <a:ext cx="1759938" cy="2277567"/>
          </a:xfrm>
          <a:prstGeom prst="rect">
            <a:avLst/>
          </a:prstGeom>
        </p:spPr>
      </p:pic>
      <p:pic>
        <p:nvPicPr>
          <p:cNvPr id="14" name="Picture 13" descr="A person and a child walking a dog&#10;&#10;Description automatically generated">
            <a:extLst>
              <a:ext uri="{FF2B5EF4-FFF2-40B4-BE49-F238E27FC236}">
                <a16:creationId xmlns:a16="http://schemas.microsoft.com/office/drawing/2014/main" id="{836456FD-8494-1506-8B18-58790CB96DD6}"/>
              </a:ext>
            </a:extLst>
          </p:cNvPr>
          <p:cNvPicPr>
            <a:picLocks noChangeAspect="1"/>
          </p:cNvPicPr>
          <p:nvPr/>
        </p:nvPicPr>
        <p:blipFill>
          <a:blip r:embed="rId7"/>
          <a:stretch>
            <a:fillRect/>
          </a:stretch>
        </p:blipFill>
        <p:spPr>
          <a:xfrm>
            <a:off x="3194047" y="4246029"/>
            <a:ext cx="1766066" cy="2285497"/>
          </a:xfrm>
          <a:prstGeom prst="rect">
            <a:avLst/>
          </a:prstGeom>
        </p:spPr>
      </p:pic>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pic>
        <p:nvPicPr>
          <p:cNvPr id="5" name="Picture 4">
            <a:extLst>
              <a:ext uri="{FF2B5EF4-FFF2-40B4-BE49-F238E27FC236}">
                <a16:creationId xmlns:a16="http://schemas.microsoft.com/office/drawing/2014/main" id="{91B18B08-9F92-090E-F1D6-21B33D5FD405}"/>
              </a:ext>
            </a:extLst>
          </p:cNvPr>
          <p:cNvPicPr>
            <a:picLocks noChangeAspect="1"/>
          </p:cNvPicPr>
          <p:nvPr/>
        </p:nvPicPr>
        <p:blipFill>
          <a:blip r:embed="rId8"/>
          <a:stretch>
            <a:fillRect/>
          </a:stretch>
        </p:blipFill>
        <p:spPr>
          <a:xfrm>
            <a:off x="5164522" y="4226136"/>
            <a:ext cx="1766934" cy="2285557"/>
          </a:xfrm>
          <a:prstGeom prst="rect">
            <a:avLst/>
          </a:prstGeom>
        </p:spPr>
      </p:pic>
      <p:pic>
        <p:nvPicPr>
          <p:cNvPr id="8" name="Picture 7">
            <a:extLst>
              <a:ext uri="{FF2B5EF4-FFF2-40B4-BE49-F238E27FC236}">
                <a16:creationId xmlns:a16="http://schemas.microsoft.com/office/drawing/2014/main" id="{DF7097F3-D60F-55BD-99FD-ADA67B2E5432}"/>
              </a:ext>
            </a:extLst>
          </p:cNvPr>
          <p:cNvPicPr>
            <a:picLocks noChangeAspect="1"/>
          </p:cNvPicPr>
          <p:nvPr/>
        </p:nvPicPr>
        <p:blipFill>
          <a:blip r:embed="rId9"/>
          <a:stretch>
            <a:fillRect/>
          </a:stretch>
        </p:blipFill>
        <p:spPr>
          <a:xfrm>
            <a:off x="7164986" y="4237471"/>
            <a:ext cx="1768525" cy="2289347"/>
          </a:xfrm>
          <a:prstGeom prst="rect">
            <a:avLst/>
          </a:prstGeom>
        </p:spPr>
      </p:pic>
      <p:pic>
        <p:nvPicPr>
          <p:cNvPr id="13" name="Picture 12">
            <a:extLst>
              <a:ext uri="{FF2B5EF4-FFF2-40B4-BE49-F238E27FC236}">
                <a16:creationId xmlns:a16="http://schemas.microsoft.com/office/drawing/2014/main" id="{4AF4F734-57F6-F05E-8C9E-A5A6E98A9FFE}"/>
              </a:ext>
            </a:extLst>
          </p:cNvPr>
          <p:cNvPicPr>
            <a:picLocks noChangeAspect="1"/>
          </p:cNvPicPr>
          <p:nvPr/>
        </p:nvPicPr>
        <p:blipFill>
          <a:blip r:embed="rId10"/>
          <a:stretch>
            <a:fillRect/>
          </a:stretch>
        </p:blipFill>
        <p:spPr>
          <a:xfrm>
            <a:off x="7061158" y="1469335"/>
            <a:ext cx="1776446" cy="2294408"/>
          </a:xfrm>
          <a:prstGeom prst="rect">
            <a:avLst/>
          </a:prstGeom>
        </p:spPr>
      </p:pic>
      <p:pic>
        <p:nvPicPr>
          <p:cNvPr id="16" name="Picture 15">
            <a:extLst>
              <a:ext uri="{FF2B5EF4-FFF2-40B4-BE49-F238E27FC236}">
                <a16:creationId xmlns:a16="http://schemas.microsoft.com/office/drawing/2014/main" id="{E793B096-C9D4-5241-8CC2-15F61B5D6F04}"/>
              </a:ext>
            </a:extLst>
          </p:cNvPr>
          <p:cNvPicPr>
            <a:picLocks noChangeAspect="1"/>
          </p:cNvPicPr>
          <p:nvPr/>
        </p:nvPicPr>
        <p:blipFill>
          <a:blip r:embed="rId11"/>
          <a:stretch>
            <a:fillRect/>
          </a:stretch>
        </p:blipFill>
        <p:spPr>
          <a:xfrm>
            <a:off x="5206292" y="1452346"/>
            <a:ext cx="1773320" cy="2294409"/>
          </a:xfrm>
          <a:prstGeom prst="rect">
            <a:avLst/>
          </a:prstGeom>
        </p:spPr>
      </p:pic>
      <p:pic>
        <p:nvPicPr>
          <p:cNvPr id="15" name="Picture 14">
            <a:extLst>
              <a:ext uri="{FF2B5EF4-FFF2-40B4-BE49-F238E27FC236}">
                <a16:creationId xmlns:a16="http://schemas.microsoft.com/office/drawing/2014/main" id="{995C57FD-6594-63A9-7C2F-DDFF2AE1FB44}"/>
              </a:ext>
            </a:extLst>
          </p:cNvPr>
          <p:cNvPicPr>
            <a:picLocks noChangeAspect="1"/>
          </p:cNvPicPr>
          <p:nvPr/>
        </p:nvPicPr>
        <p:blipFill>
          <a:blip r:embed="rId12"/>
          <a:stretch>
            <a:fillRect/>
          </a:stretch>
        </p:blipFill>
        <p:spPr>
          <a:xfrm>
            <a:off x="8987957" y="4226136"/>
            <a:ext cx="1766934" cy="2287953"/>
          </a:xfrm>
          <a:prstGeom prst="rect">
            <a:avLst/>
          </a:prstGeom>
        </p:spPr>
      </p:pic>
    </p:spTree>
    <p:extLst>
      <p:ext uri="{BB962C8B-B14F-4D97-AF65-F5344CB8AC3E}">
        <p14:creationId xmlns:p14="http://schemas.microsoft.com/office/powerpoint/2010/main" val="308543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6785816"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Childhood Cancer 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C666E8F3-5503-8958-AE76-683C49650ED2}"/>
              </a:ext>
            </a:extLst>
          </p:cNvPr>
          <p:cNvSpPr txBox="1"/>
          <p:nvPr/>
        </p:nvSpPr>
        <p:spPr>
          <a:xfrm>
            <a:off x="4004730" y="1292462"/>
            <a:ext cx="6512922" cy="4247317"/>
          </a:xfrm>
          <a:prstGeom prst="rect">
            <a:avLst/>
          </a:prstGeom>
          <a:noFill/>
        </p:spPr>
        <p:txBody>
          <a:bodyPr wrap="square" rtlCol="0">
            <a:spAutoFit/>
          </a:bodyPr>
          <a:lstStyle/>
          <a:p>
            <a:r>
              <a:rPr lang="en-US" dirty="0">
                <a:solidFill>
                  <a:schemeClr val="bg1"/>
                </a:solidFill>
              </a:rPr>
              <a:t>US$10,000 - US$150,000 </a:t>
            </a:r>
          </a:p>
          <a:p>
            <a:endParaRPr lang="en-US" dirty="0">
              <a:solidFill>
                <a:schemeClr val="bg1"/>
              </a:solidFill>
            </a:endParaRPr>
          </a:p>
          <a:p>
            <a:r>
              <a:rPr lang="en-US" dirty="0">
                <a:solidFill>
                  <a:schemeClr val="bg1"/>
                </a:solidFill>
              </a:rPr>
              <a:t>Help support and improve quality of life for children with cancer and their families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Construction and expansion of infrastructure such as family homes; child-friendly areas at child cancer treatment facilities; patient transportation, education, recreation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Applicable for districts and multiple districts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25% - 50% of total project cost, depending on applicant location </a:t>
            </a:r>
          </a:p>
        </p:txBody>
      </p:sp>
      <p:pic>
        <p:nvPicPr>
          <p:cNvPr id="8" name="Picture 7" descr="A child in a hospital bed&#10;&#10;Description automatically generated with medium confidence">
            <a:extLst>
              <a:ext uri="{FF2B5EF4-FFF2-40B4-BE49-F238E27FC236}">
                <a16:creationId xmlns:a16="http://schemas.microsoft.com/office/drawing/2014/main" id="{554C8B8A-5305-70ED-9DBB-2CCA55E5125C}"/>
              </a:ext>
            </a:extLst>
          </p:cNvPr>
          <p:cNvPicPr>
            <a:picLocks noChangeAspect="1"/>
          </p:cNvPicPr>
          <p:nvPr/>
        </p:nvPicPr>
        <p:blipFill>
          <a:blip r:embed="rId3"/>
          <a:stretch>
            <a:fillRect/>
          </a:stretch>
        </p:blipFill>
        <p:spPr>
          <a:xfrm>
            <a:off x="371309" y="1318221"/>
            <a:ext cx="3262112" cy="4221558"/>
          </a:xfrm>
          <a:prstGeom prst="rect">
            <a:avLst/>
          </a:prstGeom>
        </p:spPr>
      </p:pic>
    </p:spTree>
    <p:extLst>
      <p:ext uri="{BB962C8B-B14F-4D97-AF65-F5344CB8AC3E}">
        <p14:creationId xmlns:p14="http://schemas.microsoft.com/office/powerpoint/2010/main" val="1602919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3069"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00338D">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338D">
                  <a:lumMod val="60000"/>
                  <a:lumOff val="40000"/>
                </a:srgbClr>
              </a:solidFill>
              <a:effectLst/>
              <a:uLnTx/>
              <a:uFillTx/>
              <a:latin typeface="Arial" panose="020B060402020202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8902208"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EFFFF"/>
                </a:solidFill>
                <a:effectLst/>
                <a:uLnTx/>
                <a:uFillTx/>
                <a:latin typeface="Helvetica Neue"/>
                <a:ea typeface="Arial" charset="0"/>
                <a:cs typeface="Arial"/>
              </a:rPr>
              <a:t>Childhood Cancer Grant </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13" name="TextBox 12">
            <a:extLst>
              <a:ext uri="{FF2B5EF4-FFF2-40B4-BE49-F238E27FC236}">
                <a16:creationId xmlns:a16="http://schemas.microsoft.com/office/drawing/2014/main" id="{6A2DB4A4-17F1-CC25-7817-3C1C4130FDAB}"/>
              </a:ext>
            </a:extLst>
          </p:cNvPr>
          <p:cNvSpPr txBox="1"/>
          <p:nvPr/>
        </p:nvSpPr>
        <p:spPr>
          <a:xfrm>
            <a:off x="691331" y="2429590"/>
            <a:ext cx="5005389" cy="304698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a:rPr>
              <a:t>District 108Ia3 received a Childhood Cancer grant of US$150,000</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EFFFF"/>
              </a:solidFill>
              <a:effectLst/>
              <a:uLnTx/>
              <a:uFillTx/>
              <a:latin typeface="Helvetica Neue"/>
              <a:ea typeface="+mn-ea"/>
              <a:cs typeface="Arial"/>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Helvetica Neue"/>
                <a:ea typeface="+mn-lt"/>
                <a:cs typeface="Arial" panose="020B0604020202020204"/>
              </a:rPr>
              <a:t>Upgraded the intercom system in the Visitors’ Gallery of the Bone Marrow Transplantation Unit. </a:t>
            </a:r>
          </a:p>
          <a:p>
            <a:pPr marL="0" marR="0" lvl="0" indent="0" algn="l" defTabSz="914400" rtl="0" eaLnBrk="1" fontAlgn="auto" latinLnBrk="0" hangingPunct="1">
              <a:lnSpc>
                <a:spcPct val="100000"/>
              </a:lnSpc>
              <a:spcBef>
                <a:spcPts val="0"/>
              </a:spcBef>
              <a:spcAft>
                <a:spcPts val="0"/>
              </a:spcAft>
              <a:buClr>
                <a:srgbClr val="EBB700"/>
              </a:buClr>
              <a:buSzTx/>
              <a:buFontTx/>
              <a:buNone/>
              <a:tabLst/>
              <a:defRPr/>
            </a:pPr>
            <a:endParaRPr kumimoji="0" lang="en-US" sz="2400" b="0" i="0" u="none" strike="noStrike" kern="1200" cap="none" spc="0" normalizeH="0" baseline="0" noProof="0" dirty="0">
              <a:ln>
                <a:noFill/>
              </a:ln>
              <a:solidFill>
                <a:srgbClr val="FEFFFF"/>
              </a:solidFill>
              <a:effectLst/>
              <a:uLnTx/>
              <a:uFillTx/>
              <a:latin typeface="Helvetica Neue"/>
              <a:ea typeface="+mn-ea"/>
              <a:cs typeface="Arial"/>
            </a:endParaRPr>
          </a:p>
        </p:txBody>
      </p:sp>
      <p:pic>
        <p:nvPicPr>
          <p:cNvPr id="6" name="Picture 5" descr="A person in a lab coat holding a notebook&#10;&#10;Description automatically generated">
            <a:extLst>
              <a:ext uri="{FF2B5EF4-FFF2-40B4-BE49-F238E27FC236}">
                <a16:creationId xmlns:a16="http://schemas.microsoft.com/office/drawing/2014/main" id="{3F3251D6-3734-1E15-3FF6-271267F29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03613" y="1706343"/>
            <a:ext cx="5243871" cy="3932903"/>
          </a:xfrm>
          <a:prstGeom prst="rect">
            <a:avLst/>
          </a:prstGeom>
        </p:spPr>
      </p:pic>
    </p:spTree>
    <p:extLst>
      <p:ext uri="{BB962C8B-B14F-4D97-AF65-F5344CB8AC3E}">
        <p14:creationId xmlns:p14="http://schemas.microsoft.com/office/powerpoint/2010/main" val="286945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ヒラギノ角ゴ Pro W3"/>
              </a:rPr>
              <a:t>15</a:t>
            </a: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4154097"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a:ea typeface="ヒラギノ角ゴ Pro W3"/>
                <a:cs typeface="Arial"/>
              </a:rPr>
              <a:t>Diabetes Grants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descr="A close-up of a diabetes application&#10;&#10;Description automatically generated">
            <a:extLst>
              <a:ext uri="{FF2B5EF4-FFF2-40B4-BE49-F238E27FC236}">
                <a16:creationId xmlns:a16="http://schemas.microsoft.com/office/drawing/2014/main" id="{1E1887BB-6457-9C2E-C6BC-EE1E147F1058}"/>
              </a:ext>
            </a:extLst>
          </p:cNvPr>
          <p:cNvPicPr>
            <a:picLocks noChangeAspect="1"/>
          </p:cNvPicPr>
          <p:nvPr/>
        </p:nvPicPr>
        <p:blipFill>
          <a:blip r:embed="rId3"/>
          <a:stretch>
            <a:fillRect/>
          </a:stretch>
        </p:blipFill>
        <p:spPr>
          <a:xfrm>
            <a:off x="388927" y="1443304"/>
            <a:ext cx="3226876" cy="4221558"/>
          </a:xfrm>
          <a:prstGeom prst="rect">
            <a:avLst/>
          </a:prstGeom>
        </p:spPr>
      </p:pic>
      <p:sp>
        <p:nvSpPr>
          <p:cNvPr id="4" name="Yellow Bar">
            <a:extLst>
              <a:ext uri="{FF2B5EF4-FFF2-40B4-BE49-F238E27FC236}">
                <a16:creationId xmlns:a16="http://schemas.microsoft.com/office/drawing/2014/main" id="{D3391EB5-B018-2FB6-E4B3-1334B9854336}"/>
              </a:ext>
            </a:extLst>
          </p:cNvPr>
          <p:cNvSpPr/>
          <p:nvPr/>
        </p:nvSpPr>
        <p:spPr>
          <a:xfrm>
            <a:off x="559144" y="809168"/>
            <a:ext cx="2886442"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 name="TextBox 4">
            <a:extLst>
              <a:ext uri="{FF2B5EF4-FFF2-40B4-BE49-F238E27FC236}">
                <a16:creationId xmlns:a16="http://schemas.microsoft.com/office/drawing/2014/main" id="{2227770D-FA81-2841-EF6C-73F0AC955E3B}"/>
              </a:ext>
            </a:extLst>
          </p:cNvPr>
          <p:cNvSpPr txBox="1"/>
          <p:nvPr/>
        </p:nvSpPr>
        <p:spPr>
          <a:xfrm>
            <a:off x="4004730" y="1443304"/>
            <a:ext cx="6512922" cy="4247317"/>
          </a:xfrm>
          <a:prstGeom prst="rect">
            <a:avLst/>
          </a:prstGeom>
          <a:noFill/>
        </p:spPr>
        <p:txBody>
          <a:bodyPr wrap="square" rtlCol="0">
            <a:spAutoFit/>
          </a:bodyPr>
          <a:lstStyle/>
          <a:p>
            <a:r>
              <a:rPr lang="en-US" dirty="0">
                <a:solidFill>
                  <a:schemeClr val="bg1"/>
                </a:solidFill>
              </a:rPr>
              <a:t>Districts: US$10,000 - US$150,000</a:t>
            </a:r>
          </a:p>
          <a:p>
            <a:r>
              <a:rPr lang="en-US" dirty="0">
                <a:solidFill>
                  <a:schemeClr val="bg1"/>
                </a:solidFill>
              </a:rPr>
              <a:t>Multiple Districts: US$10,000 - US$250,000 </a:t>
            </a:r>
          </a:p>
          <a:p>
            <a:endParaRPr lang="en-US" dirty="0">
              <a:solidFill>
                <a:schemeClr val="bg1"/>
              </a:solidFill>
            </a:endParaRPr>
          </a:p>
          <a:p>
            <a:r>
              <a:rPr lang="en-US" dirty="0">
                <a:solidFill>
                  <a:schemeClr val="bg1"/>
                </a:solidFill>
              </a:rPr>
              <a:t>Help reduce the prevalence of diabetes and improve the quality of life for those diagnosed </a:t>
            </a:r>
          </a:p>
          <a:p>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What do we fund? </a:t>
            </a:r>
          </a:p>
          <a:p>
            <a:pPr marL="742950" lvl="1" indent="-285750">
              <a:buFont typeface="Arial" panose="020B0604020202020204" pitchFamily="34" charset="0"/>
              <a:buChar char="•"/>
            </a:pPr>
            <a:r>
              <a:rPr lang="en-US" dirty="0">
                <a:solidFill>
                  <a:schemeClr val="bg1"/>
                </a:solidFill>
              </a:rPr>
              <a:t>Screening initiatives and comprehensive follow-up care; enhancement of existing diabetes camps; expansion of existing health facilities to increase patient access and health personnel training</a:t>
            </a:r>
          </a:p>
          <a:p>
            <a:pPr lvl="1"/>
            <a:r>
              <a:rPr lang="en-US" dirty="0">
                <a:solidFill>
                  <a:schemeClr val="bg1"/>
                </a:solidFill>
              </a:rPr>
              <a:t> </a:t>
            </a:r>
          </a:p>
          <a:p>
            <a:pPr marL="285750" indent="-285750">
              <a:buFont typeface="Arial" panose="020B0604020202020204" pitchFamily="34" charset="0"/>
              <a:buChar char="•"/>
            </a:pPr>
            <a:r>
              <a:rPr lang="en-US" dirty="0">
                <a:solidFill>
                  <a:schemeClr val="bg1"/>
                </a:solidFill>
              </a:rPr>
              <a:t>Applicable for districts and multiple districts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Matching funds: 25% of total project cost</a:t>
            </a:r>
          </a:p>
        </p:txBody>
      </p:sp>
    </p:spTree>
    <p:extLst>
      <p:ext uri="{BB962C8B-B14F-4D97-AF65-F5344CB8AC3E}">
        <p14:creationId xmlns:p14="http://schemas.microsoft.com/office/powerpoint/2010/main" val="997462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1076</TotalTime>
  <Words>2826</Words>
  <Application>Microsoft Office PowerPoint</Application>
  <PresentationFormat>Widescreen</PresentationFormat>
  <Paragraphs>348</Paragraphs>
  <Slides>32</Slides>
  <Notes>32</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32</vt:i4>
      </vt:variant>
    </vt:vector>
  </HeadingPairs>
  <TitlesOfParts>
    <vt:vector size="51" baseType="lpstr">
      <vt:lpstr>Aptos</vt:lpstr>
      <vt:lpstr>Aptos Display</vt:lpstr>
      <vt:lpstr>Arial</vt:lpstr>
      <vt:lpstr>Calibri</vt:lpstr>
      <vt:lpstr>Century Gothic</vt:lpstr>
      <vt:lpstr>Helvetica</vt:lpstr>
      <vt:lpstr>Helvetica Neue</vt:lpstr>
      <vt:lpstr>Open Sans Light</vt:lpstr>
      <vt:lpstr>Open Sans Regular</vt:lpstr>
      <vt:lpstr>Segoe UI</vt:lpstr>
      <vt:lpstr>Segoe UI Semibold</vt:lpstr>
      <vt:lpstr>Times New Roman</vt:lpstr>
      <vt:lpstr>Wingdings</vt:lpstr>
      <vt:lpstr>Office Theme</vt:lpstr>
      <vt:lpstr>1_Office Theme</vt:lpstr>
      <vt:lpstr>2_Office Theme</vt:lpstr>
      <vt:lpstr>3_Office Theme</vt:lpstr>
      <vt:lpstr>4_Office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Boonprasarn, Julie</dc:creator>
  <cp:lastModifiedBy>Boonprasarn, Julie</cp:lastModifiedBy>
  <cp:revision>24</cp:revision>
  <dcterms:created xsi:type="dcterms:W3CDTF">2024-08-27T14:20:07Z</dcterms:created>
  <dcterms:modified xsi:type="dcterms:W3CDTF">2024-09-09T14:19:52Z</dcterms:modified>
</cp:coreProperties>
</file>