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7" r:id="rId3"/>
  </p:sldMasterIdLst>
  <p:notesMasterIdLst>
    <p:notesMasterId r:id="rId22"/>
  </p:notesMasterIdLst>
  <p:sldIdLst>
    <p:sldId id="2147472480" r:id="rId4"/>
    <p:sldId id="2147472516" r:id="rId5"/>
    <p:sldId id="2147472538" r:id="rId6"/>
    <p:sldId id="2147472482" r:id="rId7"/>
    <p:sldId id="2147472483" r:id="rId8"/>
    <p:sldId id="2147472484" r:id="rId9"/>
    <p:sldId id="2147472485" r:id="rId10"/>
    <p:sldId id="2147472486" r:id="rId11"/>
    <p:sldId id="2147472487" r:id="rId12"/>
    <p:sldId id="2147472488" r:id="rId13"/>
    <p:sldId id="2147472505" r:id="rId14"/>
    <p:sldId id="2147472366" r:id="rId15"/>
    <p:sldId id="2147471974" r:id="rId16"/>
    <p:sldId id="2147472506" r:id="rId17"/>
    <p:sldId id="2147472507" r:id="rId18"/>
    <p:sldId id="2147472514" r:id="rId19"/>
    <p:sldId id="2147472515" r:id="rId20"/>
    <p:sldId id="2147472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15"/>
  </p:normalViewPr>
  <p:slideViewPr>
    <p:cSldViewPr snapToGrid="0">
      <p:cViewPr varScale="1">
        <p:scale>
          <a:sx n="136" d="100"/>
          <a:sy n="136" d="100"/>
        </p:scale>
        <p:origin x="216" y="1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F1D46-E492-42A7-BB23-C28830CAF569}" type="doc">
      <dgm:prSet loTypeId="urn:microsoft.com/office/officeart/2005/8/layout/process1" loCatId="process" qsTypeId="urn:microsoft.com/office/officeart/2005/8/quickstyle/simple1" qsCatId="simple" csTypeId="urn:microsoft.com/office/officeart/2005/8/colors/accent1_2" csCatId="accent1" phldr="1"/>
      <dgm:spPr/>
    </dgm:pt>
    <dgm:pt modelId="{6F249884-A1DD-412C-9FB9-B674929447A2}">
      <dgm:prSet phldrT="[Text]"/>
      <dgm:spPr/>
      <dgm:t>
        <a:bodyPr/>
        <a:lstStyle/>
        <a:p>
          <a:r>
            <a:rPr lang="en-US" dirty="0"/>
            <a:t>Learning</a:t>
          </a:r>
        </a:p>
        <a:p>
          <a:r>
            <a:rPr lang="en-US" dirty="0"/>
            <a:t>(Head)</a:t>
          </a:r>
        </a:p>
      </dgm:t>
    </dgm:pt>
    <dgm:pt modelId="{BB71C526-7F13-4840-841F-64B22A057B43}" type="parTrans" cxnId="{BCAF56C1-7F7D-44C4-A305-D45DD4378E79}">
      <dgm:prSet/>
      <dgm:spPr/>
      <dgm:t>
        <a:bodyPr/>
        <a:lstStyle/>
        <a:p>
          <a:endParaRPr lang="en-US"/>
        </a:p>
      </dgm:t>
    </dgm:pt>
    <dgm:pt modelId="{C2C9E31C-BD7D-442C-B3C9-DDBE63C78F6C}" type="sibTrans" cxnId="{BCAF56C1-7F7D-44C4-A305-D45DD4378E79}">
      <dgm:prSet/>
      <dgm:spPr/>
      <dgm:t>
        <a:bodyPr/>
        <a:lstStyle/>
        <a:p>
          <a:endParaRPr lang="en-US"/>
        </a:p>
      </dgm:t>
    </dgm:pt>
    <dgm:pt modelId="{1B10C9F5-F873-4147-A0A3-17A244F7B25B}">
      <dgm:prSet phldrT="[Text]"/>
      <dgm:spPr/>
      <dgm:t>
        <a:bodyPr/>
        <a:lstStyle/>
        <a:p>
          <a:r>
            <a:rPr lang="en-US" dirty="0"/>
            <a:t>Trusting</a:t>
          </a:r>
        </a:p>
        <a:p>
          <a:r>
            <a:rPr lang="en-US" dirty="0"/>
            <a:t>(Heart)</a:t>
          </a:r>
        </a:p>
      </dgm:t>
    </dgm:pt>
    <dgm:pt modelId="{852A642B-E3FB-4321-95E7-366122B03D9F}" type="parTrans" cxnId="{DAA5B8F3-C6E1-4999-9D6A-C61144063B61}">
      <dgm:prSet/>
      <dgm:spPr/>
      <dgm:t>
        <a:bodyPr/>
        <a:lstStyle/>
        <a:p>
          <a:endParaRPr lang="en-US"/>
        </a:p>
      </dgm:t>
    </dgm:pt>
    <dgm:pt modelId="{67AAAD8E-7DE6-4A48-9624-1968EC99227B}" type="sibTrans" cxnId="{DAA5B8F3-C6E1-4999-9D6A-C61144063B61}">
      <dgm:prSet/>
      <dgm:spPr/>
      <dgm:t>
        <a:bodyPr/>
        <a:lstStyle/>
        <a:p>
          <a:endParaRPr lang="en-US"/>
        </a:p>
      </dgm:t>
    </dgm:pt>
    <dgm:pt modelId="{6E464FBC-300B-491D-B253-68636138D980}">
      <dgm:prSet phldrT="[Text]"/>
      <dgm:spPr/>
      <dgm:t>
        <a:bodyPr/>
        <a:lstStyle/>
        <a:p>
          <a:r>
            <a:rPr lang="en-US" dirty="0"/>
            <a:t>Engaging</a:t>
          </a:r>
        </a:p>
        <a:p>
          <a:r>
            <a:rPr lang="en-US" dirty="0"/>
            <a:t>(Hands)</a:t>
          </a:r>
        </a:p>
      </dgm:t>
    </dgm:pt>
    <dgm:pt modelId="{FC054F1E-97DB-4816-B112-4B69402BFFCC}" type="parTrans" cxnId="{45472B0A-4FD3-42D4-9275-61CA61F8CC31}">
      <dgm:prSet/>
      <dgm:spPr/>
      <dgm:t>
        <a:bodyPr/>
        <a:lstStyle/>
        <a:p>
          <a:endParaRPr lang="en-US"/>
        </a:p>
      </dgm:t>
    </dgm:pt>
    <dgm:pt modelId="{595E53A4-D82B-4441-B5FE-BB8457A7D582}" type="sibTrans" cxnId="{45472B0A-4FD3-42D4-9275-61CA61F8CC31}">
      <dgm:prSet/>
      <dgm:spPr/>
      <dgm:t>
        <a:bodyPr/>
        <a:lstStyle/>
        <a:p>
          <a:endParaRPr lang="en-US"/>
        </a:p>
      </dgm:t>
    </dgm:pt>
    <dgm:pt modelId="{89EF4E45-79D8-4D08-84A3-1E966A05AC15}" type="pres">
      <dgm:prSet presAssocID="{4ACF1D46-E492-42A7-BB23-C28830CAF569}" presName="Name0" presStyleCnt="0">
        <dgm:presLayoutVars>
          <dgm:dir/>
          <dgm:resizeHandles val="exact"/>
        </dgm:presLayoutVars>
      </dgm:prSet>
      <dgm:spPr/>
    </dgm:pt>
    <dgm:pt modelId="{181913DF-A0FD-4FDB-83DB-1429E4012585}" type="pres">
      <dgm:prSet presAssocID="{6F249884-A1DD-412C-9FB9-B674929447A2}" presName="node" presStyleLbl="node1" presStyleIdx="0" presStyleCnt="3">
        <dgm:presLayoutVars>
          <dgm:bulletEnabled val="1"/>
        </dgm:presLayoutVars>
      </dgm:prSet>
      <dgm:spPr/>
    </dgm:pt>
    <dgm:pt modelId="{F7A5292A-2249-4CAE-B604-F94A4A65C9B2}" type="pres">
      <dgm:prSet presAssocID="{C2C9E31C-BD7D-442C-B3C9-DDBE63C78F6C}" presName="sibTrans" presStyleLbl="sibTrans2D1" presStyleIdx="0" presStyleCnt="2"/>
      <dgm:spPr/>
    </dgm:pt>
    <dgm:pt modelId="{927F0B19-8D4B-45ED-9DFE-FA635F098951}" type="pres">
      <dgm:prSet presAssocID="{C2C9E31C-BD7D-442C-B3C9-DDBE63C78F6C}" presName="connectorText" presStyleLbl="sibTrans2D1" presStyleIdx="0" presStyleCnt="2"/>
      <dgm:spPr/>
    </dgm:pt>
    <dgm:pt modelId="{A5CC929E-C14F-41B4-AECC-EE2FDC7113A1}" type="pres">
      <dgm:prSet presAssocID="{1B10C9F5-F873-4147-A0A3-17A244F7B25B}" presName="node" presStyleLbl="node1" presStyleIdx="1" presStyleCnt="3">
        <dgm:presLayoutVars>
          <dgm:bulletEnabled val="1"/>
        </dgm:presLayoutVars>
      </dgm:prSet>
      <dgm:spPr/>
    </dgm:pt>
    <dgm:pt modelId="{AB45F2B2-15A8-49E5-A11A-C73EC6D90D6D}" type="pres">
      <dgm:prSet presAssocID="{67AAAD8E-7DE6-4A48-9624-1968EC99227B}" presName="sibTrans" presStyleLbl="sibTrans2D1" presStyleIdx="1" presStyleCnt="2"/>
      <dgm:spPr/>
    </dgm:pt>
    <dgm:pt modelId="{14163B2F-EDA6-4C31-A4FE-8681BF9690EE}" type="pres">
      <dgm:prSet presAssocID="{67AAAD8E-7DE6-4A48-9624-1968EC99227B}" presName="connectorText" presStyleLbl="sibTrans2D1" presStyleIdx="1" presStyleCnt="2"/>
      <dgm:spPr/>
    </dgm:pt>
    <dgm:pt modelId="{55AD4584-645E-42FD-BD3A-0E425A02B1C4}" type="pres">
      <dgm:prSet presAssocID="{6E464FBC-300B-491D-B253-68636138D980}" presName="node" presStyleLbl="node1" presStyleIdx="2" presStyleCnt="3">
        <dgm:presLayoutVars>
          <dgm:bulletEnabled val="1"/>
        </dgm:presLayoutVars>
      </dgm:prSet>
      <dgm:spPr/>
    </dgm:pt>
  </dgm:ptLst>
  <dgm:cxnLst>
    <dgm:cxn modelId="{45472B0A-4FD3-42D4-9275-61CA61F8CC31}" srcId="{4ACF1D46-E492-42A7-BB23-C28830CAF569}" destId="{6E464FBC-300B-491D-B253-68636138D980}" srcOrd="2" destOrd="0" parTransId="{FC054F1E-97DB-4816-B112-4B69402BFFCC}" sibTransId="{595E53A4-D82B-4441-B5FE-BB8457A7D582}"/>
    <dgm:cxn modelId="{6D5B9050-C879-4F29-BDE2-E20B3F5DA75C}" type="presOf" srcId="{C2C9E31C-BD7D-442C-B3C9-DDBE63C78F6C}" destId="{F7A5292A-2249-4CAE-B604-F94A4A65C9B2}" srcOrd="0" destOrd="0" presId="urn:microsoft.com/office/officeart/2005/8/layout/process1"/>
    <dgm:cxn modelId="{F4F10D55-17CE-4615-9A13-C7C18EAFEE46}" type="presOf" srcId="{4ACF1D46-E492-42A7-BB23-C28830CAF569}" destId="{89EF4E45-79D8-4D08-84A3-1E966A05AC15}" srcOrd="0" destOrd="0" presId="urn:microsoft.com/office/officeart/2005/8/layout/process1"/>
    <dgm:cxn modelId="{50654B58-9685-4536-AFA8-93507AF41162}" type="presOf" srcId="{67AAAD8E-7DE6-4A48-9624-1968EC99227B}" destId="{AB45F2B2-15A8-49E5-A11A-C73EC6D90D6D}" srcOrd="0" destOrd="0" presId="urn:microsoft.com/office/officeart/2005/8/layout/process1"/>
    <dgm:cxn modelId="{F80EF158-3A9C-4477-B46E-20121F3FD09F}" type="presOf" srcId="{6E464FBC-300B-491D-B253-68636138D980}" destId="{55AD4584-645E-42FD-BD3A-0E425A02B1C4}" srcOrd="0" destOrd="0" presId="urn:microsoft.com/office/officeart/2005/8/layout/process1"/>
    <dgm:cxn modelId="{B3AFF15C-7A08-46AD-9EF4-503E2A28BE40}" type="presOf" srcId="{67AAAD8E-7DE6-4A48-9624-1968EC99227B}" destId="{14163B2F-EDA6-4C31-A4FE-8681BF9690EE}" srcOrd="1" destOrd="0" presId="urn:microsoft.com/office/officeart/2005/8/layout/process1"/>
    <dgm:cxn modelId="{100D7860-E071-47DC-AC49-A801C4DEC4CE}" type="presOf" srcId="{6F249884-A1DD-412C-9FB9-B674929447A2}" destId="{181913DF-A0FD-4FDB-83DB-1429E4012585}" srcOrd="0" destOrd="0" presId="urn:microsoft.com/office/officeart/2005/8/layout/process1"/>
    <dgm:cxn modelId="{D4AB9E74-407B-4F8B-B023-1407F8C8067B}" type="presOf" srcId="{1B10C9F5-F873-4147-A0A3-17A244F7B25B}" destId="{A5CC929E-C14F-41B4-AECC-EE2FDC7113A1}" srcOrd="0" destOrd="0" presId="urn:microsoft.com/office/officeart/2005/8/layout/process1"/>
    <dgm:cxn modelId="{BE254FA7-AFEF-4609-A3DB-E80408A9EF2C}" type="presOf" srcId="{C2C9E31C-BD7D-442C-B3C9-DDBE63C78F6C}" destId="{927F0B19-8D4B-45ED-9DFE-FA635F098951}" srcOrd="1" destOrd="0" presId="urn:microsoft.com/office/officeart/2005/8/layout/process1"/>
    <dgm:cxn modelId="{BCAF56C1-7F7D-44C4-A305-D45DD4378E79}" srcId="{4ACF1D46-E492-42A7-BB23-C28830CAF569}" destId="{6F249884-A1DD-412C-9FB9-B674929447A2}" srcOrd="0" destOrd="0" parTransId="{BB71C526-7F13-4840-841F-64B22A057B43}" sibTransId="{C2C9E31C-BD7D-442C-B3C9-DDBE63C78F6C}"/>
    <dgm:cxn modelId="{DAA5B8F3-C6E1-4999-9D6A-C61144063B61}" srcId="{4ACF1D46-E492-42A7-BB23-C28830CAF569}" destId="{1B10C9F5-F873-4147-A0A3-17A244F7B25B}" srcOrd="1" destOrd="0" parTransId="{852A642B-E3FB-4321-95E7-366122B03D9F}" sibTransId="{67AAAD8E-7DE6-4A48-9624-1968EC99227B}"/>
    <dgm:cxn modelId="{AE7AA4D4-529D-4B73-BFFE-9232E8A55503}" type="presParOf" srcId="{89EF4E45-79D8-4D08-84A3-1E966A05AC15}" destId="{181913DF-A0FD-4FDB-83DB-1429E4012585}" srcOrd="0" destOrd="0" presId="urn:microsoft.com/office/officeart/2005/8/layout/process1"/>
    <dgm:cxn modelId="{50EE7075-D745-497E-88DA-5A3289FCA13E}" type="presParOf" srcId="{89EF4E45-79D8-4D08-84A3-1E966A05AC15}" destId="{F7A5292A-2249-4CAE-B604-F94A4A65C9B2}" srcOrd="1" destOrd="0" presId="urn:microsoft.com/office/officeart/2005/8/layout/process1"/>
    <dgm:cxn modelId="{3C54D73C-9E1E-489A-B3B9-9717B2611757}" type="presParOf" srcId="{F7A5292A-2249-4CAE-B604-F94A4A65C9B2}" destId="{927F0B19-8D4B-45ED-9DFE-FA635F098951}" srcOrd="0" destOrd="0" presId="urn:microsoft.com/office/officeart/2005/8/layout/process1"/>
    <dgm:cxn modelId="{F5EAAF72-0B69-4B62-BF66-D70F5BA7E7CA}" type="presParOf" srcId="{89EF4E45-79D8-4D08-84A3-1E966A05AC15}" destId="{A5CC929E-C14F-41B4-AECC-EE2FDC7113A1}" srcOrd="2" destOrd="0" presId="urn:microsoft.com/office/officeart/2005/8/layout/process1"/>
    <dgm:cxn modelId="{3C99664D-1339-4CC9-8EDA-CF6B9E608CA7}" type="presParOf" srcId="{89EF4E45-79D8-4D08-84A3-1E966A05AC15}" destId="{AB45F2B2-15A8-49E5-A11A-C73EC6D90D6D}" srcOrd="3" destOrd="0" presId="urn:microsoft.com/office/officeart/2005/8/layout/process1"/>
    <dgm:cxn modelId="{AE26C4E6-1354-44CC-A121-1D116D3A398D}" type="presParOf" srcId="{AB45F2B2-15A8-49E5-A11A-C73EC6D90D6D}" destId="{14163B2F-EDA6-4C31-A4FE-8681BF9690EE}" srcOrd="0" destOrd="0" presId="urn:microsoft.com/office/officeart/2005/8/layout/process1"/>
    <dgm:cxn modelId="{E2356FE8-1780-4B4E-9DFF-723F7E0DF9D6}" type="presParOf" srcId="{89EF4E45-79D8-4D08-84A3-1E966A05AC15}" destId="{55AD4584-645E-42FD-BD3A-0E425A02B1C4}"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913DF-A0FD-4FDB-83DB-1429E4012585}">
      <dsp:nvSpPr>
        <dsp:cNvPr id="0" name=""/>
        <dsp:cNvSpPr/>
      </dsp:nvSpPr>
      <dsp:spPr>
        <a:xfrm>
          <a:off x="8290" y="2221884"/>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Learning</a:t>
          </a:r>
        </a:p>
        <a:p>
          <a:pPr marL="0" lvl="0" indent="0" algn="ctr" defTabSz="1511300">
            <a:lnSpc>
              <a:spcPct val="90000"/>
            </a:lnSpc>
            <a:spcBef>
              <a:spcPct val="0"/>
            </a:spcBef>
            <a:spcAft>
              <a:spcPct val="35000"/>
            </a:spcAft>
            <a:buNone/>
          </a:pPr>
          <a:r>
            <a:rPr lang="en-US" sz="3400" kern="1200" dirty="0"/>
            <a:t>(Head)</a:t>
          </a:r>
        </a:p>
      </dsp:txBody>
      <dsp:txXfrm>
        <a:off x="51835" y="2265429"/>
        <a:ext cx="2390819" cy="1399655"/>
      </dsp:txXfrm>
    </dsp:sp>
    <dsp:sp modelId="{F7A5292A-2249-4CAE-B604-F94A4A65C9B2}">
      <dsp:nvSpPr>
        <dsp:cNvPr id="0" name=""/>
        <dsp:cNvSpPr/>
      </dsp:nvSpPr>
      <dsp:spPr>
        <a:xfrm>
          <a:off x="2733990" y="2657996"/>
          <a:ext cx="525316" cy="6145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733990" y="2780900"/>
        <a:ext cx="367721" cy="368713"/>
      </dsp:txXfrm>
    </dsp:sp>
    <dsp:sp modelId="{A5CC929E-C14F-41B4-AECC-EE2FDC7113A1}">
      <dsp:nvSpPr>
        <dsp:cNvPr id="0" name=""/>
        <dsp:cNvSpPr/>
      </dsp:nvSpPr>
      <dsp:spPr>
        <a:xfrm>
          <a:off x="3477363" y="2221884"/>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Trusting</a:t>
          </a:r>
        </a:p>
        <a:p>
          <a:pPr marL="0" lvl="0" indent="0" algn="ctr" defTabSz="1511300">
            <a:lnSpc>
              <a:spcPct val="90000"/>
            </a:lnSpc>
            <a:spcBef>
              <a:spcPct val="0"/>
            </a:spcBef>
            <a:spcAft>
              <a:spcPct val="35000"/>
            </a:spcAft>
            <a:buNone/>
          </a:pPr>
          <a:r>
            <a:rPr lang="en-US" sz="3400" kern="1200" dirty="0"/>
            <a:t>(Heart)</a:t>
          </a:r>
        </a:p>
      </dsp:txBody>
      <dsp:txXfrm>
        <a:off x="3520908" y="2265429"/>
        <a:ext cx="2390819" cy="1399655"/>
      </dsp:txXfrm>
    </dsp:sp>
    <dsp:sp modelId="{AB45F2B2-15A8-49E5-A11A-C73EC6D90D6D}">
      <dsp:nvSpPr>
        <dsp:cNvPr id="0" name=""/>
        <dsp:cNvSpPr/>
      </dsp:nvSpPr>
      <dsp:spPr>
        <a:xfrm>
          <a:off x="6203063" y="2657996"/>
          <a:ext cx="525316" cy="61452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203063" y="2780900"/>
        <a:ext cx="367721" cy="368713"/>
      </dsp:txXfrm>
    </dsp:sp>
    <dsp:sp modelId="{55AD4584-645E-42FD-BD3A-0E425A02B1C4}">
      <dsp:nvSpPr>
        <dsp:cNvPr id="0" name=""/>
        <dsp:cNvSpPr/>
      </dsp:nvSpPr>
      <dsp:spPr>
        <a:xfrm>
          <a:off x="6946436" y="2221884"/>
          <a:ext cx="2477909" cy="14867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Engaging</a:t>
          </a:r>
        </a:p>
        <a:p>
          <a:pPr marL="0" lvl="0" indent="0" algn="ctr" defTabSz="1511300">
            <a:lnSpc>
              <a:spcPct val="90000"/>
            </a:lnSpc>
            <a:spcBef>
              <a:spcPct val="0"/>
            </a:spcBef>
            <a:spcAft>
              <a:spcPct val="35000"/>
            </a:spcAft>
            <a:buNone/>
          </a:pPr>
          <a:r>
            <a:rPr lang="en-US" sz="3400" kern="1200" dirty="0"/>
            <a:t>(Hands)</a:t>
          </a:r>
        </a:p>
      </dsp:txBody>
      <dsp:txXfrm>
        <a:off x="6989981" y="2265429"/>
        <a:ext cx="2390819" cy="13996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FAD07-C529-7246-868F-FB70C2FF9AF5}"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40C48-05C3-1946-B376-8C1F303B4630}" type="slidenum">
              <a:rPr lang="en-US" smtClean="0"/>
              <a:t>‹#›</a:t>
            </a:fld>
            <a:endParaRPr lang="en-US"/>
          </a:p>
        </p:txBody>
      </p:sp>
    </p:spTree>
    <p:extLst>
      <p:ext uri="{BB962C8B-B14F-4D97-AF65-F5344CB8AC3E}">
        <p14:creationId xmlns:p14="http://schemas.microsoft.com/office/powerpoint/2010/main" val="92369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6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30000"/>
              </a:spcBef>
              <a:spcAft>
                <a:spcPct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are the original reflection questions.  You don’t have to discuss them again.  This is just some time to allow you to get any final thoughts or consolidation about these questions out.</a:t>
            </a: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651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first slide includes the most common reasons people donate according to academic research in fundraising. These are the top 6 starting from the most common to the least common.</a:t>
            </a:r>
          </a:p>
          <a:p>
            <a:pPr>
              <a:defRPr/>
            </a:pPr>
            <a:r>
              <a:rPr lang="en-US" dirty="0"/>
              <a:t>It is my suspicion that you will recognize some of these reasons from your interactions with donors, as well as from our past and current trainings. </a:t>
            </a:r>
            <a:endParaRPr lang="en-US" dirty="0">
              <a:ea typeface="Calibri"/>
              <a:cs typeface="Calibri"/>
            </a:endParaRPr>
          </a:p>
          <a:p>
            <a:pPr>
              <a:defRPr/>
            </a:pPr>
            <a:endParaRPr lang="en-US" dirty="0"/>
          </a:p>
          <a:p>
            <a:pPr>
              <a:defRPr/>
            </a:pPr>
            <a:r>
              <a:rPr lang="en-US" dirty="0"/>
              <a:t>1.believe in the mission of the organization</a:t>
            </a:r>
          </a:p>
          <a:p>
            <a:pPr>
              <a:defRPr/>
            </a:pPr>
            <a:r>
              <a:rPr lang="en-US" dirty="0"/>
              <a:t>2.believe that their donation can make a difference</a:t>
            </a:r>
          </a:p>
          <a:p>
            <a:pPr>
              <a:defRPr/>
            </a:pPr>
            <a:r>
              <a:rPr lang="en-US" dirty="0"/>
              <a:t>3.want to give back to their community</a:t>
            </a:r>
          </a:p>
          <a:p>
            <a:pPr>
              <a:defRPr/>
            </a:pPr>
            <a:r>
              <a:rPr lang="en-US" dirty="0"/>
              <a:t>4.Personal satisfaction, joy and fulfillment</a:t>
            </a:r>
          </a:p>
          <a:p>
            <a:pPr>
              <a:defRPr/>
            </a:pPr>
            <a:r>
              <a:rPr lang="en-US" dirty="0"/>
              <a:t>5.They were asked</a:t>
            </a:r>
          </a:p>
          <a:p>
            <a:pPr>
              <a:defRPr/>
            </a:pPr>
            <a:r>
              <a:rPr lang="en-US" dirty="0"/>
              <a:t>6.Spontaneous response to a need</a:t>
            </a:r>
            <a:endParaRPr lang="en-US" dirty="0">
              <a:ea typeface="Calibri"/>
              <a:cs typeface="Calibri"/>
            </a:endParaRPr>
          </a:p>
          <a:p>
            <a:pPr>
              <a:defRPr/>
            </a:pPr>
            <a:endParaRPr lang="en-US" dirty="0"/>
          </a:p>
          <a:p>
            <a:pPr>
              <a:defRPr/>
            </a:pPr>
            <a:r>
              <a:rPr lang="en-US" dirty="0"/>
              <a:t>The good news here is that non of these reasons are personal, which means if people hate us, that doesn’t mean they cannot be moved by our causes.  As we’ve said, the best place for the origin of another person’s donation is from their heart.</a:t>
            </a:r>
          </a:p>
          <a:p>
            <a:pPr>
              <a:defRPr/>
            </a:pPr>
            <a:r>
              <a:rPr lang="en-US" dirty="0"/>
              <a:t>These are the ending motivations, but before we talk about those more, we should talk about how we get here.</a:t>
            </a: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86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three pillars of stewardship that people must experience before they donate.  The process most people go through before they donate for the reasons in the previous slide.</a:t>
            </a:r>
          </a:p>
          <a:p>
            <a:endParaRPr lang="en-US" dirty="0"/>
          </a:p>
          <a:p>
            <a:r>
              <a:rPr lang="en-US" dirty="0"/>
              <a:t>I’ve added nicknames to them, like head, hearts and hands. I’ve been told that Leadership uses the terms head, heart and guts as well.  These terms are used in a different context.</a:t>
            </a:r>
            <a:endParaRPr lang="en-US" dirty="0">
              <a:ea typeface="Calibri" panose="020F0502020204030204"/>
              <a:cs typeface="Calibri" panose="020F0502020204030204"/>
            </a:endParaRPr>
          </a:p>
          <a:p>
            <a:endParaRPr lang="en-US" dirty="0"/>
          </a:p>
          <a:p>
            <a:r>
              <a:rPr lang="en-US" dirty="0"/>
              <a:t>We are going to review this journey in detail, and as we review some questions, I’d like you to answer some of the questions it includes according to yourself:</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70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30000"/>
              </a:spcBef>
              <a:spcAft>
                <a:spcPct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Yesterday we discussed the pillars that inspire donations: learning, trusting and engaging.  Research suggests that all three need to be built before someone is inspired to donate.  We also shared a few of the reasons that people give once they are inspired. The top three reasons are up on the screen now, and we will be discussing them today.  </a:t>
            </a: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Reflect on:</a:t>
            </a:r>
          </a:p>
          <a:p>
            <a:pPr marL="285750" marR="0" lvl="0" indent="-285750" algn="l" defTabSz="914400" rtl="0" eaLnBrk="1" fontAlgn="auto" latinLnBrk="0" hangingPunct="1">
              <a:lnSpc>
                <a:spcPct val="100000"/>
              </a:lnSpc>
              <a:spcBef>
                <a:spcPct val="30000"/>
              </a:spcBef>
              <a:spcAft>
                <a:spcPct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Which messages are we currently successful for us?  Why and when are those messages successful?</a:t>
            </a:r>
          </a:p>
          <a:p>
            <a:pPr marL="285750" marR="0" lvl="0" indent="-285750" algn="l" defTabSz="914400" rtl="0" eaLnBrk="1" fontAlgn="auto" latinLnBrk="0" hangingPunct="1">
              <a:lnSpc>
                <a:spcPct val="100000"/>
              </a:lnSpc>
              <a:spcBef>
                <a:spcPct val="30000"/>
              </a:spcBef>
              <a:spcAft>
                <a:spcPct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Who is currently being inspired by our messages: by moving pillar to pillar, and to give?</a:t>
            </a:r>
          </a:p>
          <a:p>
            <a:pPr marL="285750" marR="0" lvl="0" indent="-285750" algn="l" defTabSz="914400" rtl="0" eaLnBrk="1" fontAlgn="auto" latinLnBrk="0" hangingPunct="1">
              <a:lnSpc>
                <a:spcPct val="100000"/>
              </a:lnSpc>
              <a:spcBef>
                <a:spcPct val="30000"/>
              </a:spcBef>
              <a:spcAft>
                <a:spcPct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Is there messaging that we are currently not using that might help brining in more donors?</a:t>
            </a:r>
          </a:p>
          <a:p>
            <a:pPr marL="285750" marR="0" lvl="0" indent="-285750" algn="l" defTabSz="914400" rtl="0" eaLnBrk="1" fontAlgn="auto" latinLnBrk="0" hangingPunct="1">
              <a:lnSpc>
                <a:spcPct val="100000"/>
              </a:lnSpc>
              <a:spcBef>
                <a:spcPct val="30000"/>
              </a:spcBef>
              <a:spcAft>
                <a:spcPct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colleagues using messaging that is different from ours that we might try?</a:t>
            </a: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9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We’ve talked about how people benefit when they donate.</a:t>
            </a: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5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We’ve talked about how people benefit when they donate.</a:t>
            </a: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204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We’ve talked about how people benefit when they donate.</a:t>
            </a: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838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30000"/>
              </a:spcBef>
              <a:spcAft>
                <a:spcPct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the start of this discussion, we asked you to consider the reflection questions at the bottom of this slide.</a:t>
            </a: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Take some time at your tables now, to discuss these reflection questions together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5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5A1BA-6487-46B0-A157-3DDDD3D33C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25093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30000"/>
              </a:spcBef>
              <a:spcAft>
                <a:spcPct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Yesterday we discussed the pillars that inspire donations: learning, trusting and engaging.  Research suggests that all three need to be built before someone is inspired to donate.  We also shared a few of the reasons that people give once they are inspired. The top three reasons are up on the screen now, and we will be discussing them today.  </a:t>
            </a: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30000"/>
              </a:spcBef>
              <a:spcAft>
                <a:spcPct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65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There are so many important things to talk about that relate to this topic.  </a:t>
            </a:r>
          </a:p>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Around your tables now, please begin by discussing: </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How you share the organization’s mission </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What resources you use to access information</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04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LCI’s mission statement (the website)</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Causes and their case for support (website, but also the news!)</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ICLF’s Impact is often told on Stories of Pride or on YouTube playlists.</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Grant histories can be requested through LCIF and can include:</a:t>
            </a:r>
          </a:p>
          <a:p>
            <a:pPr marL="628650" marR="0" lvl="1"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Districts</a:t>
            </a:r>
          </a:p>
          <a:p>
            <a:pPr marL="628650" marR="0" lvl="1"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Country</a:t>
            </a:r>
          </a:p>
          <a:p>
            <a:pPr marL="628650" marR="0" lvl="1"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CA</a:t>
            </a:r>
          </a:p>
          <a:p>
            <a:pPr marL="628650" marR="0" lvl="1"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The world</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We have had several discussions about quality grants and the best one.  KaSondra will have some presentations on that topic later today.</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endParaRPr lang="en-US" dirty="0">
              <a:ea typeface="ＭＳ Ｐゴシック"/>
              <a:cs typeface="Calibri"/>
            </a:endParaRP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r>
              <a:rPr lang="en-US" dirty="0">
                <a:ea typeface="ＭＳ Ｐゴシック"/>
                <a:cs typeface="Calibri"/>
              </a:rPr>
              <a:t>Ask the group for two to three additional comments.</a:t>
            </a:r>
          </a:p>
          <a:p>
            <a:pPr marL="171450" marR="0" lvl="0" indent="-171450" algn="l" defTabSz="914400">
              <a:lnSpc>
                <a:spcPct val="100000"/>
              </a:lnSpc>
              <a:spcBef>
                <a:spcPct val="30000"/>
              </a:spcBef>
              <a:spcAft>
                <a:spcPct val="0"/>
              </a:spcAft>
              <a:buClrTx/>
              <a:buSzTx/>
              <a:buFont typeface="Arial" panose="020B0604020202020204" pitchFamily="34" charset="0"/>
              <a:buChar char="•"/>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826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462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Ask tables for two-three additional comments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307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endParaRPr lang="en-US" dirty="0">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63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ct val="30000"/>
              </a:spcBef>
              <a:spcAft>
                <a:spcPct val="0"/>
              </a:spcAft>
              <a:buClrTx/>
              <a:buSzTx/>
              <a:buFontTx/>
              <a:buNone/>
              <a:tabLst/>
              <a:defRPr/>
            </a:pPr>
            <a:r>
              <a:rPr lang="en-US" dirty="0">
                <a:ea typeface="ＭＳ Ｐゴシック"/>
                <a:cs typeface="Calibri"/>
              </a:rPr>
              <a:t>Ask the group for two-three additional comments.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02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16.gi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7.png"/><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7.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7.png"/><Relationship Id="rId4" Type="http://schemas.microsoft.com/office/2007/relationships/hdphoto" Target="../media/hdphoto1.wdp"/></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7.png"/><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7.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7.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28.png"/><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6.gi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6.gi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2E33-9EB3-CBCD-AC67-56753C258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46956A-3299-2396-6BB1-22FE0648B4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B19E47-D786-C059-C50F-2A6D6963DBCE}"/>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5" name="Footer Placeholder 4">
            <a:extLst>
              <a:ext uri="{FF2B5EF4-FFF2-40B4-BE49-F238E27FC236}">
                <a16:creationId xmlns:a16="http://schemas.microsoft.com/office/drawing/2014/main" id="{D39DB7E0-E493-B105-C91C-028FC7D2E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39A61-823C-E40B-7331-62FFF2E6733A}"/>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374777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8BBEA-B9F8-0CD4-4AD9-A11124615D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77A2C3-B9E6-7259-56C3-8173191714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34603D-C938-5C62-916D-2F00A15A7818}"/>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5" name="Footer Placeholder 4">
            <a:extLst>
              <a:ext uri="{FF2B5EF4-FFF2-40B4-BE49-F238E27FC236}">
                <a16:creationId xmlns:a16="http://schemas.microsoft.com/office/drawing/2014/main" id="{70AB70AE-0186-C12A-1263-BADF5C68A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EEFC5-8571-F914-5E9B-DBC406049128}"/>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1913131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700281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716969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50476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736413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2192587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772953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20924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0640410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34156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30407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1D098-79A6-F95D-8D68-C41177FD1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92471-8736-298D-985F-64718E6F1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1040A-1A1E-3B69-AB02-C48023357584}"/>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5" name="Footer Placeholder 4">
            <a:extLst>
              <a:ext uri="{FF2B5EF4-FFF2-40B4-BE49-F238E27FC236}">
                <a16:creationId xmlns:a16="http://schemas.microsoft.com/office/drawing/2014/main" id="{E5189DDA-FD41-8011-BF18-B70BAAEAC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417FC-E20E-534E-FFBE-C81FAC6A49DB}"/>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1541449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8207570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8693521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934812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21913492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a:t>Edit Master text styles</a:t>
            </a:r>
          </a:p>
          <a:p>
            <a:pPr lvl="1"/>
            <a:r>
              <a:rPr lang="en-US"/>
              <a:t>Second level</a:t>
            </a:r>
          </a:p>
          <a:p>
            <a:pPr lvl="2"/>
            <a:endParaRPr lang="en-US"/>
          </a:p>
        </p:txBody>
      </p:sp>
    </p:spTree>
    <p:extLst>
      <p:ext uri="{BB962C8B-B14F-4D97-AF65-F5344CB8AC3E}">
        <p14:creationId xmlns:p14="http://schemas.microsoft.com/office/powerpoint/2010/main" val="16389104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1946107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570400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3734801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0972218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0055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CIF Blank">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8" y="6300787"/>
            <a:ext cx="7726235" cy="319405"/>
          </a:xfrm>
          <a:prstGeom prst="rect">
            <a:avLst/>
          </a:prstGeom>
        </p:spPr>
        <p:txBody>
          <a:bodyPr vert="horz" lIns="0" tIns="0" rIns="0" bIns="0" rtlCol="0" anchor="ctr"/>
          <a:lstStyle>
            <a:lvl1pPr algn="l">
              <a:defRPr sz="100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3" y="6300787"/>
            <a:ext cx="3157538" cy="320675"/>
          </a:xfrm>
          <a:prstGeom prst="rect">
            <a:avLst/>
          </a:prstGeom>
        </p:spPr>
        <p:txBody>
          <a:bodyPr vert="horz" lIns="0" tIns="0" rIns="0" bIns="0" rtlCol="0" anchor="ctr"/>
          <a:lstStyle>
            <a:lvl1pPr algn="r">
              <a:defRPr sz="1200">
                <a:solidFill>
                  <a:schemeClr val="tx2">
                    <a:lumMod val="60000"/>
                    <a:lumOff val="40000"/>
                  </a:schemeClr>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502704434"/>
      </p:ext>
    </p:extLst>
  </p:cSld>
  <p:clrMapOvr>
    <a:masterClrMapping/>
  </p:clrMapOvr>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7">
          <p15:clr>
            <a:srgbClr val="FBAE40"/>
          </p15:clr>
        </p15:guide>
        <p15:guide id="8" pos="6521">
          <p15:clr>
            <a:srgbClr val="FBAE40"/>
          </p15:clr>
        </p15:guide>
        <p15:guide id="9" pos="1163">
          <p15:clr>
            <a:srgbClr val="FBAE40"/>
          </p15:clr>
        </p15:guide>
        <p15:guide id="10" pos="2053">
          <p15:clr>
            <a:srgbClr val="FBAE40"/>
          </p15:clr>
        </p15:guide>
        <p15:guide id="11" pos="294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8891945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6870914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0365550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7626904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Horizontal Top Bar Content">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738098" y="2115055"/>
            <a:ext cx="3351835" cy="2974975"/>
          </a:xfrm>
        </p:spPr>
        <p:txBody>
          <a:bodyPr lIns="0" tIns="0" rIns="0" bIns="0">
            <a:noAutofit/>
          </a:bodyPr>
          <a:lstStyle>
            <a:lvl1pPr marL="0" indent="0" algn="ctr">
              <a:spcAft>
                <a:spcPts val="0"/>
              </a:spcAft>
              <a:buNone/>
              <a:defRPr sz="2600" b="1">
                <a:solidFill>
                  <a:schemeClr val="bg1"/>
                </a:solidFill>
              </a:defRPr>
            </a:lvl1pPr>
            <a:lvl2pPr marL="0" indent="0" algn="ctr">
              <a:spcAft>
                <a:spcPts val="1000"/>
              </a:spcAft>
              <a:buNone/>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1st Level</a:t>
            </a:r>
          </a:p>
          <a:p>
            <a:pPr lvl="1"/>
            <a:r>
              <a:rPr lang="en-US"/>
              <a:t>2nd #s </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356616"/>
            <a:ext cx="11338560" cy="319405"/>
          </a:xfrm>
        </p:spPr>
        <p:txBody>
          <a:bodyPr lIns="0" tIns="0" rIns="0" bIns="0" anchor="t">
            <a:noAutofit/>
          </a:bodyPr>
          <a:lstStyle>
            <a:lvl1pPr algn="l">
              <a:lnSpc>
                <a:spcPct val="130000"/>
              </a:lnSpc>
              <a:defRPr sz="1800" cap="all" spc="700" baseline="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FA9828C8-082C-0844-AEA9-D7F839C10680}"/>
              </a:ext>
            </a:extLst>
          </p:cNvPr>
          <p:cNvSpPr>
            <a:spLocks noGrp="1"/>
          </p:cNvSpPr>
          <p:nvPr>
            <p:ph type="body" sz="quarter" idx="10" hasCustomPrompt="1"/>
          </p:nvPr>
        </p:nvSpPr>
        <p:spPr>
          <a:xfrm>
            <a:off x="4420082"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defRPr sz="1400">
                <a:solidFill>
                  <a:schemeClr val="bg1"/>
                </a:solidFill>
              </a:defRPr>
            </a:lvl5pPr>
          </a:lstStyle>
          <a:p>
            <a:pPr lvl="0"/>
            <a:r>
              <a:rPr lang="en-US"/>
              <a:t>1st Level</a:t>
            </a:r>
          </a:p>
          <a:p>
            <a:pPr lvl="1"/>
            <a:r>
              <a:rPr lang="en-US"/>
              <a:t>2nd #s</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558CB81-50F1-F84A-A443-854A19A41A44}"/>
              </a:ext>
            </a:extLst>
          </p:cNvPr>
          <p:cNvSpPr>
            <a:spLocks noGrp="1"/>
          </p:cNvSpPr>
          <p:nvPr>
            <p:ph type="body" sz="quarter" idx="11" hasCustomPrompt="1"/>
          </p:nvPr>
        </p:nvSpPr>
        <p:spPr>
          <a:xfrm>
            <a:off x="8102066" y="2115055"/>
            <a:ext cx="3351835" cy="2974975"/>
          </a:xfrm>
        </p:spPr>
        <p:txBody>
          <a:bodyPr>
            <a:noAutofit/>
          </a:bodyPr>
          <a:lstStyle>
            <a:lvl1pPr algn="ctr">
              <a:spcAft>
                <a:spcPts val="0"/>
              </a:spcAft>
              <a:defRPr sz="2600" b="1">
                <a:solidFill>
                  <a:schemeClr val="bg1"/>
                </a:solidFill>
              </a:defRPr>
            </a:lvl1pPr>
            <a:lvl2pPr algn="ctr">
              <a:spcAft>
                <a:spcPts val="1000"/>
              </a:spcAft>
              <a:defRPr sz="6600" b="1">
                <a:solidFill>
                  <a:schemeClr val="bg1"/>
                </a:solidFill>
              </a:defRPr>
            </a:lvl2pPr>
            <a:lvl3pPr marL="0" indent="0">
              <a:spcAft>
                <a:spcPts val="1200"/>
              </a:spcAft>
              <a:buSzPct val="115000"/>
              <a:buFont typeface="Arial" panose="020B0604020202020204" pitchFamily="34" charset="0"/>
              <a:buNone/>
              <a:defRPr sz="2000">
                <a:solidFill>
                  <a:schemeClr val="bg1"/>
                </a:solidFill>
              </a:defRPr>
            </a:lvl3pPr>
            <a:lvl4pPr marL="342900" indent="-342900" algn="l">
              <a:spcAft>
                <a:spcPts val="1200"/>
              </a:spcAft>
              <a:buFontTx/>
              <a:buBlip>
                <a:blip r:embed="rId2"/>
              </a:buBlip>
              <a:defRPr sz="2000">
                <a:solidFill>
                  <a:schemeClr val="bg1"/>
                </a:solidFill>
              </a:defRPr>
            </a:lvl4pPr>
            <a:lvl5pPr marL="0" algn="l">
              <a:spcAft>
                <a:spcPts val="0"/>
              </a:spcAft>
              <a:defRPr sz="1400">
                <a:solidFill>
                  <a:schemeClr val="bg1"/>
                </a:solidFill>
              </a:defRPr>
            </a:lvl5pPr>
          </a:lstStyle>
          <a:p>
            <a:pPr lvl="0"/>
            <a:r>
              <a:rPr lang="en-US"/>
              <a:t>1st Level </a:t>
            </a:r>
          </a:p>
          <a:p>
            <a:pPr lvl="1"/>
            <a:r>
              <a:rPr lang="en-US"/>
              <a:t>2nd #s</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053233"/>
      </p:ext>
    </p:extLst>
  </p:cSld>
  <p:clrMapOvr>
    <a:masterClrMapping/>
  </p:clrMapOvr>
  <p:extLst>
    <p:ext uri="{DCECCB84-F9BA-43D5-87BE-67443E8EF086}">
      <p15:sldGuideLst xmlns:p15="http://schemas.microsoft.com/office/powerpoint/2012/main">
        <p15:guide id="1" pos="6159">
          <p15:clr>
            <a:srgbClr val="FBAE40"/>
          </p15:clr>
        </p15:guide>
        <p15:guide id="2" pos="1519">
          <p15:clr>
            <a:srgbClr val="FBAE40"/>
          </p15:clr>
        </p15:guide>
        <p15:guide id="3" orient="horz" pos="2412">
          <p15:clr>
            <a:srgbClr val="FBAE40"/>
          </p15:clr>
        </p15:guide>
        <p15:guide id="4" orient="horz" pos="52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peak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E31B-AFCA-3A49-8D31-32F81BFC45DB}"/>
              </a:ext>
            </a:extLst>
          </p:cNvPr>
          <p:cNvSpPr>
            <a:spLocks noGrp="1"/>
          </p:cNvSpPr>
          <p:nvPr>
            <p:ph type="ctrTitle" hasCustomPrompt="1"/>
          </p:nvPr>
        </p:nvSpPr>
        <p:spPr>
          <a:xfrm>
            <a:off x="6096000" y="4417885"/>
            <a:ext cx="5672138" cy="579755"/>
          </a:xfrm>
        </p:spPr>
        <p:txBody>
          <a:bodyPr anchor="t"/>
          <a:lstStyle>
            <a:lvl1pPr algn="ctr">
              <a:lnSpc>
                <a:spcPct val="130000"/>
              </a:lnSpc>
              <a:defRPr sz="2800" cap="none" spc="0" baseline="0">
                <a:solidFill>
                  <a:schemeClr val="accent1"/>
                </a:solidFill>
              </a:defRPr>
            </a:lvl1pPr>
          </a:lstStyle>
          <a:p>
            <a:r>
              <a:rPr lang="en-US"/>
              <a:t>Click to enter speaker name</a:t>
            </a:r>
          </a:p>
        </p:txBody>
      </p:sp>
      <p:sp>
        <p:nvSpPr>
          <p:cNvPr id="3" name="Subtitle 2">
            <a:extLst>
              <a:ext uri="{FF2B5EF4-FFF2-40B4-BE49-F238E27FC236}">
                <a16:creationId xmlns:a16="http://schemas.microsoft.com/office/drawing/2014/main" id="{261398FE-631C-5040-A2CF-79C7C0A90087}"/>
              </a:ext>
            </a:extLst>
          </p:cNvPr>
          <p:cNvSpPr>
            <a:spLocks noGrp="1"/>
          </p:cNvSpPr>
          <p:nvPr>
            <p:ph type="subTitle" idx="1" hasCustomPrompt="1"/>
          </p:nvPr>
        </p:nvSpPr>
        <p:spPr>
          <a:xfrm>
            <a:off x="6095999" y="5139943"/>
            <a:ext cx="5672137" cy="244857"/>
          </a:xfrm>
        </p:spPr>
        <p:txBody>
          <a:bodyPr anchor="t"/>
          <a:lstStyle>
            <a:lvl1pPr marL="0" indent="0" algn="ctr">
              <a:spcBef>
                <a:spcPts val="0"/>
              </a:spcBef>
              <a:spcAft>
                <a:spcPts val="1800"/>
              </a:spcAft>
              <a:buNone/>
              <a:defRPr sz="1800" cap="none" spc="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title</a:t>
            </a:r>
          </a:p>
        </p:txBody>
      </p:sp>
    </p:spTree>
    <p:extLst>
      <p:ext uri="{BB962C8B-B14F-4D97-AF65-F5344CB8AC3E}">
        <p14:creationId xmlns:p14="http://schemas.microsoft.com/office/powerpoint/2010/main" val="54850039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Left Circle Layout">
    <p:bg>
      <p:bgPr>
        <a:solidFill>
          <a:schemeClr val="accent3"/>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1838325" y="6300784"/>
            <a:ext cx="6318123" cy="319405"/>
          </a:xfrm>
          <a:prstGeom prst="rect">
            <a:avLst/>
          </a:prstGeom>
        </p:spPr>
        <p:txBody>
          <a:bodyPr vert="horz" lIns="0" tIns="0" rIns="0" bIns="0" rtlCol="0" anchor="ctr"/>
          <a:lstStyle>
            <a:lvl1pPr algn="l">
              <a:defRPr sz="1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F0302020204030204"/>
                <a:ea typeface="+mn-ea"/>
                <a:cs typeface="+mn-cs"/>
              </a:rPr>
              <a:t>Findings &amp; Recommendations</a:t>
            </a:r>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B32DCC-C169-6242-A663-729B7647A34C}" type="slidenum">
              <a:rPr kumimoji="0" lang="en-US" sz="12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63496252"/>
      </p:ext>
    </p:extLst>
  </p:cSld>
  <p:clrMapOvr>
    <a:masterClrMapping/>
  </p:clrMapOvr>
  <p:extLst>
    <p:ext uri="{DCECCB84-F9BA-43D5-87BE-67443E8EF086}">
      <p15:sldGuideLst xmlns:p15="http://schemas.microsoft.com/office/powerpoint/2012/main">
        <p15:guide id="1" pos="2040">
          <p15:clr>
            <a:srgbClr val="FBAE40"/>
          </p15:clr>
        </p15:guide>
        <p15:guide id="2" pos="4872">
          <p15:clr>
            <a:srgbClr val="FBAE40"/>
          </p15:clr>
        </p15:guide>
        <p15:guide id="3" pos="3456">
          <p15:clr>
            <a:srgbClr val="FBAE40"/>
          </p15:clr>
        </p15:guide>
        <p15:guide id="4" pos="6264">
          <p15:clr>
            <a:srgbClr val="FBAE40"/>
          </p15:clr>
        </p15:guide>
        <p15:guide id="5" orient="horz" pos="2160">
          <p15:clr>
            <a:srgbClr val="FBAE40"/>
          </p15:clr>
        </p15:guide>
        <p15:guide id="6" orient="horz" pos="1080">
          <p15:clr>
            <a:srgbClr val="FBAE40"/>
          </p15:clr>
        </p15:guide>
        <p15:guide id="7" orient="horz" pos="32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8B32DCC-C169-6242-A663-729B7647A34C}" type="slidenum">
              <a:rPr lang="en-US" smtClean="0"/>
              <a:t>‹#›</a:t>
            </a:fld>
            <a:endParaRPr lang="en-US"/>
          </a:p>
        </p:txBody>
      </p:sp>
      <p:sp>
        <p:nvSpPr>
          <p:cNvPr id="12" name="Slide Number Placeholder 5">
            <a:extLst>
              <a:ext uri="{FF2B5EF4-FFF2-40B4-BE49-F238E27FC236}">
                <a16:creationId xmlns:a16="http://schemas.microsoft.com/office/drawing/2014/main" id="{31E6EA92-0838-A34D-B661-907C338400BE}"/>
              </a:ext>
            </a:extLst>
          </p:cNvPr>
          <p:cNvSpPr txBox="1">
            <a:spLocks/>
          </p:cNvSpPr>
          <p:nvPr userDrawn="1"/>
        </p:nvSpPr>
        <p:spPr>
          <a:xfrm>
            <a:off x="11212642" y="6300784"/>
            <a:ext cx="555495" cy="32067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8B32DCC-C169-6242-A663-729B7647A34C}" type="slidenum">
              <a:rPr lang="en-US" smtClean="0">
                <a:solidFill>
                  <a:srgbClr val="FFFFFF"/>
                </a:solidFill>
                <a:latin typeface="Century Gothic" panose="020F0302020204030204"/>
              </a:rPr>
              <a:pPr>
                <a:defRPr/>
              </a:pPr>
              <a:t>‹#›</a:t>
            </a:fld>
            <a:endParaRPr lang="en-US">
              <a:solidFill>
                <a:srgbClr val="FFFFFF"/>
              </a:solidFill>
              <a:latin typeface="Century Gothic" panose="020F0302020204030204"/>
            </a:endParaRPr>
          </a:p>
        </p:txBody>
      </p:sp>
    </p:spTree>
    <p:extLst>
      <p:ext uri="{BB962C8B-B14F-4D97-AF65-F5344CB8AC3E}">
        <p14:creationId xmlns:p14="http://schemas.microsoft.com/office/powerpoint/2010/main" val="42685737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Vertical Left Bar Layout">
    <p:bg>
      <p:bgPr>
        <a:solidFill>
          <a:schemeClr val="accent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3B861-15DD-C049-9B3E-714B1EF8BA31}"/>
              </a:ext>
            </a:extLst>
          </p:cNvPr>
          <p:cNvSpPr>
            <a:spLocks noGrp="1"/>
          </p:cNvSpPr>
          <p:nvPr>
            <p:ph idx="1" hasCustomPrompt="1"/>
          </p:nvPr>
        </p:nvSpPr>
        <p:spPr>
          <a:xfrm>
            <a:off x="6534150" y="1714500"/>
            <a:ext cx="5233988" cy="2903540"/>
          </a:xfrm>
        </p:spPr>
        <p:txBody>
          <a:bodyPr lIns="0" tIns="0" rIns="0" bIns="0">
            <a:noAutofit/>
          </a:bodyPr>
          <a:lstStyle>
            <a:lvl1pPr marL="0" indent="0" algn="l">
              <a:spcAft>
                <a:spcPts val="0"/>
              </a:spcAft>
              <a:buNone/>
              <a:defRPr sz="2600" b="1">
                <a:solidFill>
                  <a:schemeClr val="bg1"/>
                </a:solidFill>
              </a:defRPr>
            </a:lvl1pPr>
            <a:lvl2pPr marL="0" indent="0" algn="l">
              <a:spcAft>
                <a:spcPts val="1000"/>
              </a:spcAft>
              <a:buNone/>
              <a:defRPr sz="6600" b="1">
                <a:solidFill>
                  <a:schemeClr val="bg1"/>
                </a:solidFill>
              </a:defRPr>
            </a:lvl2pPr>
            <a:lvl3pPr marL="0" indent="0">
              <a:spcAft>
                <a:spcPts val="1200"/>
              </a:spcAft>
              <a:buSzPct val="115000"/>
              <a:buFontTx/>
              <a:buNone/>
              <a:defRPr sz="2000">
                <a:solidFill>
                  <a:schemeClr val="bg1"/>
                </a:solidFill>
              </a:defRPr>
            </a:lvl3pPr>
            <a:lvl4pPr marL="342900" indent="-342900" algn="l">
              <a:spcAft>
                <a:spcPts val="1200"/>
              </a:spcAft>
              <a:buSzPct val="115000"/>
              <a:buFontTx/>
              <a:buBlip>
                <a:blip r:embed="rId2"/>
              </a:buBlip>
              <a:tabLst/>
              <a:defRPr sz="2000">
                <a:solidFill>
                  <a:schemeClr val="bg1"/>
                </a:solidFill>
              </a:defRPr>
            </a:lvl4pPr>
            <a:lvl5pPr marL="0" indent="0" algn="l">
              <a:buSzPct val="90000"/>
              <a:buFont typeface="Wingdings" pitchFamily="2" charset="2"/>
              <a:buNone/>
              <a:tabLst/>
              <a:defRPr sz="1400">
                <a:solidFill>
                  <a:schemeClr val="bg1"/>
                </a:solidFill>
              </a:defRPr>
            </a:lvl5pPr>
          </a:lstStyle>
          <a:p>
            <a:pPr lvl="0"/>
            <a:r>
              <a:rPr lang="en-US"/>
              <a:t>First Level Indent</a:t>
            </a:r>
          </a:p>
          <a:p>
            <a:pPr lvl="1"/>
            <a:r>
              <a:rPr lang="en-US"/>
              <a:t>2nd Level #s</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4040187"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1837944" y="1714499"/>
            <a:ext cx="2813431" cy="998413"/>
          </a:xfrm>
        </p:spPr>
        <p:txBody>
          <a:bodyPr lIns="0" tIns="0" rIns="182880" bIns="0" anchor="t">
            <a:noAutofit/>
          </a:bodyPr>
          <a:lstStyle>
            <a:lvl1pPr algn="r">
              <a:lnSpc>
                <a:spcPct val="130000"/>
              </a:lnSpc>
              <a:defRPr sz="1800" cap="all" spc="7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4023425535"/>
      </p:ext>
    </p:extLst>
  </p:cSld>
  <p:clrMapOvr>
    <a:masterClrMapping/>
  </p:clrMapOvr>
  <p:extLst>
    <p:ext uri="{DCECCB84-F9BA-43D5-87BE-67443E8EF086}">
      <p15:sldGuideLst xmlns:p15="http://schemas.microsoft.com/office/powerpoint/2012/main">
        <p15:guide id="1" pos="4116">
          <p15:clr>
            <a:srgbClr val="FBAE40"/>
          </p15:clr>
        </p15:guide>
        <p15:guide id="2" pos="2930">
          <p15:clr>
            <a:srgbClr val="FBAE40"/>
          </p15:clr>
        </p15:guide>
        <p15:guide id="3" pos="5304">
          <p15:clr>
            <a:srgbClr val="FBAE40"/>
          </p15:clr>
        </p15:guide>
        <p15:guide id="4" pos="6490">
          <p15:clr>
            <a:srgbClr val="FBAE40"/>
          </p15:clr>
        </p15:guide>
        <p15:guide id="5" orient="horz" pos="2160">
          <p15:clr>
            <a:srgbClr val="FBAE40"/>
          </p15:clr>
        </p15:guide>
        <p15:guide id="6" orient="horz" pos="3240">
          <p15:clr>
            <a:srgbClr val="FBAE40"/>
          </p15:clr>
        </p15:guide>
        <p15:guide id="7" orient="horz" pos="108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E9ABAD-2FBC-4EE2-BC52-84F4C4B0F617}" type="datetimeFigureOut">
              <a:rPr lang="en-US" smtClean="0"/>
              <a:t>10/3/24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F964FE-41F4-4587-BF00-047503C98986}" type="slidenum">
              <a:rPr lang="en-US" smtClean="0"/>
              <a:t>‹#›</a:t>
            </a:fld>
            <a:endParaRPr lang="en-US"/>
          </a:p>
        </p:txBody>
      </p:sp>
    </p:spTree>
    <p:extLst>
      <p:ext uri="{BB962C8B-B14F-4D97-AF65-F5344CB8AC3E}">
        <p14:creationId xmlns:p14="http://schemas.microsoft.com/office/powerpoint/2010/main" val="2941912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7033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LCIF Case Study">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2A27B2B-D725-E34D-AAC0-178890B47090}"/>
              </a:ext>
            </a:extLst>
          </p:cNvPr>
          <p:cNvSpPr>
            <a:spLocks noGrp="1"/>
          </p:cNvSpPr>
          <p:nvPr>
            <p:ph type="pic" sz="quarter" idx="12" hasCustomPrompt="1"/>
          </p:nvPr>
        </p:nvSpPr>
        <p:spPr>
          <a:xfrm>
            <a:off x="0" y="0"/>
            <a:ext cx="12192000" cy="6858000"/>
          </a:xfrm>
          <a:ln>
            <a:solidFill>
              <a:schemeClr val="bg1"/>
            </a:solidFill>
          </a:ln>
        </p:spPr>
        <p:txBody>
          <a:bodyPr tIns="3749039"/>
          <a:lstStyle>
            <a:lvl1pPr algn="ctr">
              <a:defRPr sz="1400">
                <a:solidFill>
                  <a:schemeClr val="bg1"/>
                </a:solidFill>
              </a:defRPr>
            </a:lvl1pPr>
          </a:lstStyle>
          <a:p>
            <a:r>
              <a:rPr lang="en-US"/>
              <a:t>Click to insert image</a:t>
            </a:r>
          </a:p>
        </p:txBody>
      </p:sp>
      <p:sp>
        <p:nvSpPr>
          <p:cNvPr id="2" name="Title 1">
            <a:extLst>
              <a:ext uri="{FF2B5EF4-FFF2-40B4-BE49-F238E27FC236}">
                <a16:creationId xmlns:a16="http://schemas.microsoft.com/office/drawing/2014/main" id="{6BE2E39A-C010-D042-AA8F-65A211F5C682}"/>
              </a:ext>
            </a:extLst>
          </p:cNvPr>
          <p:cNvSpPr>
            <a:spLocks noGrp="1"/>
          </p:cNvSpPr>
          <p:nvPr>
            <p:ph type="title"/>
          </p:nvPr>
        </p:nvSpPr>
        <p:spPr>
          <a:xfrm>
            <a:off x="430213" y="407035"/>
            <a:ext cx="11331574" cy="354965"/>
          </a:xfrm>
        </p:spPr>
        <p:txBody>
          <a:bodyPr lIns="0" tIns="0" rIns="0" bIns="0" anchor="t">
            <a:noAutofit/>
          </a:bodyPr>
          <a:lstStyle>
            <a:lvl1pPr>
              <a:lnSpc>
                <a:spcPct val="110000"/>
              </a:lnSpc>
              <a:defRPr sz="1800" cap="all" spc="700" baseline="0">
                <a:solidFill>
                  <a:schemeClr val="bg1"/>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30750D76-F39F-AF49-9509-2A6BE3D991D5}"/>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D20FE9A1-C389-8A4F-A988-C5FD557432AE}"/>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2"/>
                </a:solidFill>
              </a:defRPr>
            </a:lvl1pPr>
          </a:lstStyle>
          <a:p>
            <a:fld id="{08B32DCC-C169-6242-A663-729B7647A34C}" type="slidenum">
              <a:rPr lang="en-US" smtClean="0"/>
              <a:pPr/>
              <a:t>‹#›</a:t>
            </a:fld>
            <a:endParaRPr lang="en-US"/>
          </a:p>
        </p:txBody>
      </p:sp>
      <p:sp>
        <p:nvSpPr>
          <p:cNvPr id="5" name="Text Placeholder 4">
            <a:extLst>
              <a:ext uri="{FF2B5EF4-FFF2-40B4-BE49-F238E27FC236}">
                <a16:creationId xmlns:a16="http://schemas.microsoft.com/office/drawing/2014/main" id="{D9CC0AD6-AD16-2A49-B552-266C20958812}"/>
              </a:ext>
            </a:extLst>
          </p:cNvPr>
          <p:cNvSpPr>
            <a:spLocks noGrp="1"/>
          </p:cNvSpPr>
          <p:nvPr>
            <p:ph type="body" sz="quarter" idx="10"/>
          </p:nvPr>
        </p:nvSpPr>
        <p:spPr>
          <a:xfrm>
            <a:off x="430213" y="715581"/>
            <a:ext cx="11331575" cy="732220"/>
          </a:xfrm>
        </p:spPr>
        <p:txBody>
          <a:bodyPr/>
          <a:lstStyle>
            <a:lvl1pPr>
              <a:defRPr sz="5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2" name="Text Placeholder 11">
            <a:extLst>
              <a:ext uri="{FF2B5EF4-FFF2-40B4-BE49-F238E27FC236}">
                <a16:creationId xmlns:a16="http://schemas.microsoft.com/office/drawing/2014/main" id="{2EDC4F3D-7182-9C45-98C8-DB077F1F2D0F}"/>
              </a:ext>
            </a:extLst>
          </p:cNvPr>
          <p:cNvSpPr>
            <a:spLocks noGrp="1"/>
          </p:cNvSpPr>
          <p:nvPr>
            <p:ph type="body" sz="quarter" idx="11"/>
          </p:nvPr>
        </p:nvSpPr>
        <p:spPr>
          <a:xfrm>
            <a:off x="430213" y="1912713"/>
            <a:ext cx="4816475" cy="2141538"/>
          </a:xfrm>
        </p:spPr>
        <p:txBody>
          <a:bodyPr/>
          <a:lstStyle>
            <a:lvl1pPr>
              <a:spcBef>
                <a:spcPts val="0"/>
              </a:spcBef>
              <a:spcAft>
                <a:spcPts val="1600"/>
              </a:spcAft>
              <a:defRPr sz="1600" b="1">
                <a:solidFill>
                  <a:schemeClr val="bg1"/>
                </a:solidFill>
              </a:defRPr>
            </a:lvl1pPr>
            <a:lvl2pPr>
              <a:spcBef>
                <a:spcPts val="0"/>
              </a:spcBef>
              <a:spcAft>
                <a:spcPts val="1600"/>
              </a:spcAft>
              <a:defRPr sz="1200">
                <a:solidFill>
                  <a:schemeClr val="bg1"/>
                </a:solidFill>
              </a:defRPr>
            </a:lvl2pPr>
            <a:lvl3pPr marL="0" indent="0">
              <a:spcBef>
                <a:spcPts val="0"/>
              </a:spcBef>
              <a:spcAft>
                <a:spcPts val="1600"/>
              </a:spcAft>
              <a:buClr>
                <a:schemeClr val="bg1"/>
              </a:buClr>
              <a:buSzPct val="95000"/>
              <a:buFont typeface="Arial" panose="020B0604020202020204" pitchFamily="34" charset="0"/>
              <a:buNone/>
              <a:defRPr sz="1200">
                <a:solidFill>
                  <a:schemeClr val="bg1"/>
                </a:solidFill>
              </a:defRPr>
            </a:lvl3pPr>
            <a:lvl4pPr marL="182880" indent="-182880">
              <a:spcBef>
                <a:spcPts val="0"/>
              </a:spcBef>
              <a:spcAft>
                <a:spcPts val="1600"/>
              </a:spcAft>
              <a:buClr>
                <a:schemeClr val="bg1"/>
              </a:buClr>
              <a:buSzPct val="95000"/>
              <a:buFont typeface="Arial" panose="020B0604020202020204" pitchFamily="34" charset="0"/>
              <a:buChar char="•"/>
              <a:defRPr sz="1200">
                <a:solidFill>
                  <a:schemeClr val="bg1"/>
                </a:solidFill>
              </a:defRPr>
            </a:lvl4pPr>
            <a:lvl5pPr marL="365760" indent="-182880">
              <a:spcBef>
                <a:spcPts val="0"/>
              </a:spcBef>
              <a:spcAft>
                <a:spcPts val="1600"/>
              </a:spcAft>
              <a:buClr>
                <a:schemeClr val="bg1"/>
              </a:buClr>
              <a:buFont typeface="System Font Regular"/>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462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orient="horz" pos="1536">
          <p15:clr>
            <a:srgbClr val="FBAE40"/>
          </p15:clr>
        </p15:guide>
        <p15:guide id="3" orient="horz" pos="2784">
          <p15:clr>
            <a:srgbClr val="FBAE40"/>
          </p15:clr>
        </p15:guide>
        <p15:guide id="4" orient="horz" pos="3408">
          <p15:clr>
            <a:srgbClr val="FBAE40"/>
          </p15:clr>
        </p15:guide>
        <p15:guide id="6" pos="4732">
          <p15:clr>
            <a:srgbClr val="FBAE40"/>
          </p15:clr>
        </p15:guide>
        <p15:guide id="7" pos="5626">
          <p15:clr>
            <a:srgbClr val="FBAE40"/>
          </p15:clr>
        </p15:guide>
        <p15:guide id="8" pos="6520">
          <p15:clr>
            <a:srgbClr val="FBAE40"/>
          </p15:clr>
        </p15:guide>
        <p15:guide id="9" pos="1162">
          <p15:clr>
            <a:srgbClr val="FBAE40"/>
          </p15:clr>
        </p15:guide>
        <p15:guide id="10" pos="2054">
          <p15:clr>
            <a:srgbClr val="FBAE40"/>
          </p15:clr>
        </p15:guide>
        <p15:guide id="11" pos="2946">
          <p15:clr>
            <a:srgbClr val="FBAE40"/>
          </p15:clr>
        </p15:guide>
        <p15:guide id="12" orient="horz" pos="122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9880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65345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34315556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556361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3968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789408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405192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433230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3760552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760505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55871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2AF9-AFE1-0471-71C6-EB4CB0EB4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D19956-0570-1252-3BF1-2F666F3AC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5B5CF-C5AA-8B70-FEC7-D4F9886FF885}"/>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5" name="Footer Placeholder 4">
            <a:extLst>
              <a:ext uri="{FF2B5EF4-FFF2-40B4-BE49-F238E27FC236}">
                <a16:creationId xmlns:a16="http://schemas.microsoft.com/office/drawing/2014/main" id="{6ECEBD18-E686-18BC-C113-93087F7830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C8D48-BF52-9998-7D32-3CA8E7674E75}"/>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1686743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061352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056281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8511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1481120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6277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595517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31883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452061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537864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57135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C548-B92F-FFA7-AC88-BACACAF733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3B7F10-29EA-B856-BEC1-F82CB4D81D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8D06C-A3F2-E324-3514-79A532B64A1A}"/>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5" name="Footer Placeholder 4">
            <a:extLst>
              <a:ext uri="{FF2B5EF4-FFF2-40B4-BE49-F238E27FC236}">
                <a16:creationId xmlns:a16="http://schemas.microsoft.com/office/drawing/2014/main" id="{7EE1E43D-56DD-8D0E-893C-B0BE11D80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E828C-9326-09E2-042B-AE1FCC388024}"/>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1859646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096033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115475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916916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804283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4197865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1642674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3655281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886028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948284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307179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7ADC-BABA-9AE8-67E7-3A0C164D0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F1118-5DCB-008B-7F05-2B5693468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FC9D44-565F-9A9F-7F99-53D583EF2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8CBEA4-443D-2139-C293-27BB57B96160}"/>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6" name="Footer Placeholder 5">
            <a:extLst>
              <a:ext uri="{FF2B5EF4-FFF2-40B4-BE49-F238E27FC236}">
                <a16:creationId xmlns:a16="http://schemas.microsoft.com/office/drawing/2014/main" id="{EAA524BC-55EF-A274-473D-E5556B5B7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234D0-D7F8-643D-8593-716C3F4E00AE}"/>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1754119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917282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1699912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3352623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64110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2063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0999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305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704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9118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60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04AA-76D6-6067-4259-D918A884D0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553C15-D28B-AB74-1ABC-6E7CB6B7C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8BAD2-CCFA-A20E-6D64-8D70D49B75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AE987-A58A-0403-F5F6-600D8C4DF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6B9BA2-BF67-A9A9-E095-D77BAE3D1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55E488-2DD8-6D41-1C7A-590E7EB9FE1B}"/>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8" name="Footer Placeholder 7">
            <a:extLst>
              <a:ext uri="{FF2B5EF4-FFF2-40B4-BE49-F238E27FC236}">
                <a16:creationId xmlns:a16="http://schemas.microsoft.com/office/drawing/2014/main" id="{D8C929AB-A0FD-5354-7276-2CEC0AF54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EB5CE-7209-F77D-924C-C9EBF069A68E}"/>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2285514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624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928691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46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7671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81878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8648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865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618" y="417404"/>
            <a:ext cx="1966916" cy="574339"/>
          </a:xfrm>
          <a:prstGeom prst="rect">
            <a:avLst/>
          </a:prstGeom>
        </p:spPr>
      </p:pic>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67232" y="1381408"/>
            <a:ext cx="3718609" cy="2340864"/>
          </a:xfrm>
          <a:prstGeom prst="rect">
            <a:avLst/>
          </a:prstGeom>
        </p:spPr>
      </p:pic>
    </p:spTree>
    <p:extLst>
      <p:ext uri="{BB962C8B-B14F-4D97-AF65-F5344CB8AC3E}">
        <p14:creationId xmlns:p14="http://schemas.microsoft.com/office/powerpoint/2010/main" val="2448417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844814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108174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6B63-F39A-A0C4-699A-B96846B93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649BD-77B0-9FCB-263C-9F2E79B84B04}"/>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4" name="Footer Placeholder 3">
            <a:extLst>
              <a:ext uri="{FF2B5EF4-FFF2-40B4-BE49-F238E27FC236}">
                <a16:creationId xmlns:a16="http://schemas.microsoft.com/office/drawing/2014/main" id="{0F1B982A-07DE-D16E-0985-E9C1CDFF05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816833-0E39-EA50-1E4C-53E7C2A6BC7B}"/>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2715140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33258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6058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321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5678288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3109015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80714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086976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27787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53353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1460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23CB5F-09A3-5D11-0F9D-579642E492A8}"/>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3" name="Footer Placeholder 2">
            <a:extLst>
              <a:ext uri="{FF2B5EF4-FFF2-40B4-BE49-F238E27FC236}">
                <a16:creationId xmlns:a16="http://schemas.microsoft.com/office/drawing/2014/main" id="{CCBDBE3D-8163-20BA-A6C7-9EA48B5BEF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8C108-62B4-A6CA-3FCB-6CFE6E5BD22D}"/>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4468454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76513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6209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8568582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0409174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603003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686381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8208986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972336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4452735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7487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5021-B7CC-D30C-D9FC-266BE6CA1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20EE8C-8EEA-3386-9042-B39B95FA7E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2FF4F4-1A34-11BD-D9D8-49FFC1B52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84D8A-F1CB-1765-08D3-DF01B8709678}"/>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6" name="Footer Placeholder 5">
            <a:extLst>
              <a:ext uri="{FF2B5EF4-FFF2-40B4-BE49-F238E27FC236}">
                <a16:creationId xmlns:a16="http://schemas.microsoft.com/office/drawing/2014/main" id="{2275E9FB-E410-2F5B-4F1D-ECDC61907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C5C71-B82F-ECEB-07EF-A95FE1C3B2CE}"/>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12884560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442894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11325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1114059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5472706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120342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5608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lte Slide - Cama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LOCATION</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3092177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292641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7010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2300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81A1-DF4E-0FD0-659A-C574AA013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E87E73-FBDC-C7AF-ED88-D4B780E3B6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04950-5382-ABB6-E5F1-68DFB0A75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A65B3-EFE5-7D3D-ED5E-72B0A78D0FEF}"/>
              </a:ext>
            </a:extLst>
          </p:cNvPr>
          <p:cNvSpPr>
            <a:spLocks noGrp="1"/>
          </p:cNvSpPr>
          <p:nvPr>
            <p:ph type="dt" sz="half" idx="10"/>
          </p:nvPr>
        </p:nvSpPr>
        <p:spPr/>
        <p:txBody>
          <a:bodyPr/>
          <a:lstStyle/>
          <a:p>
            <a:fld id="{C3CAF186-7D2B-FE47-8002-80228300D59A}" type="datetimeFigureOut">
              <a:rPr lang="en-US" smtClean="0"/>
              <a:t>10/3/24</a:t>
            </a:fld>
            <a:endParaRPr lang="en-US"/>
          </a:p>
        </p:txBody>
      </p:sp>
      <p:sp>
        <p:nvSpPr>
          <p:cNvPr id="6" name="Footer Placeholder 5">
            <a:extLst>
              <a:ext uri="{FF2B5EF4-FFF2-40B4-BE49-F238E27FC236}">
                <a16:creationId xmlns:a16="http://schemas.microsoft.com/office/drawing/2014/main" id="{F55333D6-8DAD-8061-2A35-34BF61146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617067-973C-8E4C-260F-4886428CB4C0}"/>
              </a:ext>
            </a:extLst>
          </p:cNvPr>
          <p:cNvSpPr>
            <a:spLocks noGrp="1"/>
          </p:cNvSpPr>
          <p:nvPr>
            <p:ph type="sldNum" sz="quarter" idx="12"/>
          </p:nvPr>
        </p:nvSpPr>
        <p:spPr/>
        <p:txBody>
          <a:bodyPr/>
          <a:lstStyle/>
          <a:p>
            <a:fld id="{C5BC58F5-CBDB-B242-AE7A-EB0B9824CFCF}" type="slidenum">
              <a:rPr lang="en-US" smtClean="0"/>
              <a:t>‹#›</a:t>
            </a:fld>
            <a:endParaRPr lang="en-US"/>
          </a:p>
        </p:txBody>
      </p:sp>
    </p:spTree>
    <p:extLst>
      <p:ext uri="{BB962C8B-B14F-4D97-AF65-F5344CB8AC3E}">
        <p14:creationId xmlns:p14="http://schemas.microsoft.com/office/powerpoint/2010/main" val="3651843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428086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560946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045926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3653305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32960186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spTree>
    <p:extLst>
      <p:ext uri="{BB962C8B-B14F-4D97-AF65-F5344CB8AC3E}">
        <p14:creationId xmlns:p14="http://schemas.microsoft.com/office/powerpoint/2010/main" val="33041005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2424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24980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4189780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1136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2.xml"/><Relationship Id="rId21" Type="http://schemas.openxmlformats.org/officeDocument/2006/relationships/slideLayout" Target="../slideLayouts/slideLayout77.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63" Type="http://schemas.openxmlformats.org/officeDocument/2006/relationships/slideLayout" Target="../slideLayouts/slideLayout119.xml"/><Relationship Id="rId68" Type="http://schemas.openxmlformats.org/officeDocument/2006/relationships/slideLayout" Target="../slideLayouts/slideLayout124.xml"/><Relationship Id="rId16" Type="http://schemas.openxmlformats.org/officeDocument/2006/relationships/slideLayout" Target="../slideLayouts/slideLayout7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66" Type="http://schemas.openxmlformats.org/officeDocument/2006/relationships/slideLayout" Target="../slideLayouts/slideLayout122.xml"/><Relationship Id="rId74" Type="http://schemas.openxmlformats.org/officeDocument/2006/relationships/slideLayout" Target="../slideLayouts/slideLayout130.xml"/><Relationship Id="rId79" Type="http://schemas.openxmlformats.org/officeDocument/2006/relationships/slideLayout" Target="../slideLayouts/slideLayout135.xml"/><Relationship Id="rId5" Type="http://schemas.openxmlformats.org/officeDocument/2006/relationships/slideLayout" Target="../slideLayouts/slideLayout61.xml"/><Relationship Id="rId61" Type="http://schemas.openxmlformats.org/officeDocument/2006/relationships/slideLayout" Target="../slideLayouts/slideLayout117.xml"/><Relationship Id="rId19" Type="http://schemas.openxmlformats.org/officeDocument/2006/relationships/slideLayout" Target="../slideLayouts/slideLayout7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slideLayout" Target="../slideLayouts/slideLayout120.xml"/><Relationship Id="rId69" Type="http://schemas.openxmlformats.org/officeDocument/2006/relationships/slideLayout" Target="../slideLayouts/slideLayout125.xml"/><Relationship Id="rId77" Type="http://schemas.openxmlformats.org/officeDocument/2006/relationships/slideLayout" Target="../slideLayouts/slideLayout133.xml"/><Relationship Id="rId8" Type="http://schemas.openxmlformats.org/officeDocument/2006/relationships/slideLayout" Target="../slideLayouts/slideLayout64.xml"/><Relationship Id="rId51" Type="http://schemas.openxmlformats.org/officeDocument/2006/relationships/slideLayout" Target="../slideLayouts/slideLayout107.xml"/><Relationship Id="rId72" Type="http://schemas.openxmlformats.org/officeDocument/2006/relationships/slideLayout" Target="../slideLayouts/slideLayout128.xml"/><Relationship Id="rId80" Type="http://schemas.openxmlformats.org/officeDocument/2006/relationships/theme" Target="../theme/theme3.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 Id="rId67" Type="http://schemas.openxmlformats.org/officeDocument/2006/relationships/slideLayout" Target="../slideLayouts/slideLayout123.xml"/><Relationship Id="rId20" Type="http://schemas.openxmlformats.org/officeDocument/2006/relationships/slideLayout" Target="../slideLayouts/slideLayout76.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slideLayout" Target="../slideLayouts/slideLayout118.xml"/><Relationship Id="rId70" Type="http://schemas.openxmlformats.org/officeDocument/2006/relationships/slideLayout" Target="../slideLayouts/slideLayout126.xml"/><Relationship Id="rId75" Type="http://schemas.openxmlformats.org/officeDocument/2006/relationships/slideLayout" Target="../slideLayouts/slideLayout131.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10" Type="http://schemas.openxmlformats.org/officeDocument/2006/relationships/slideLayout" Target="../slideLayouts/slideLayout66.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65" Type="http://schemas.openxmlformats.org/officeDocument/2006/relationships/slideLayout" Target="../slideLayouts/slideLayout121.xml"/><Relationship Id="rId73" Type="http://schemas.openxmlformats.org/officeDocument/2006/relationships/slideLayout" Target="../slideLayouts/slideLayout129.xml"/><Relationship Id="rId78" Type="http://schemas.openxmlformats.org/officeDocument/2006/relationships/slideLayout" Target="../slideLayouts/slideLayout134.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9" Type="http://schemas.openxmlformats.org/officeDocument/2006/relationships/slideLayout" Target="../slideLayouts/slideLayout95.xml"/><Relationship Id="rId34" Type="http://schemas.openxmlformats.org/officeDocument/2006/relationships/slideLayout" Target="../slideLayouts/slideLayout90.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76" Type="http://schemas.openxmlformats.org/officeDocument/2006/relationships/slideLayout" Target="../slideLayouts/slideLayout132.xml"/><Relationship Id="rId7" Type="http://schemas.openxmlformats.org/officeDocument/2006/relationships/slideLayout" Target="../slideLayouts/slideLayout63.xml"/><Relationship Id="rId71" Type="http://schemas.openxmlformats.org/officeDocument/2006/relationships/slideLayout" Target="../slideLayouts/slideLayout127.xml"/><Relationship Id="rId2" Type="http://schemas.openxmlformats.org/officeDocument/2006/relationships/slideLayout" Target="../slideLayouts/slideLayout58.xml"/><Relationship Id="rId2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2BAA5-A979-0964-E904-FB257704B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D771C9-D066-FE10-6DF5-3355D34A1B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2E18A-D161-D869-4222-DB09C4E82A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AF186-7D2B-FE47-8002-80228300D59A}" type="datetimeFigureOut">
              <a:rPr lang="en-US" smtClean="0"/>
              <a:t>10/3/24</a:t>
            </a:fld>
            <a:endParaRPr lang="en-US"/>
          </a:p>
        </p:txBody>
      </p:sp>
      <p:sp>
        <p:nvSpPr>
          <p:cNvPr id="5" name="Footer Placeholder 4">
            <a:extLst>
              <a:ext uri="{FF2B5EF4-FFF2-40B4-BE49-F238E27FC236}">
                <a16:creationId xmlns:a16="http://schemas.microsoft.com/office/drawing/2014/main" id="{9598D1D7-3A75-0E12-E4BB-E6FCB65886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3B946A-305E-FF8D-0AC7-8F6F8F51C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C58F5-CBDB-B242-AE7A-EB0B9824CFCF}" type="slidenum">
              <a:rPr lang="en-US" smtClean="0"/>
              <a:t>‹#›</a:t>
            </a:fld>
            <a:endParaRPr lang="en-US"/>
          </a:p>
        </p:txBody>
      </p:sp>
    </p:spTree>
    <p:extLst>
      <p:ext uri="{BB962C8B-B14F-4D97-AF65-F5344CB8AC3E}">
        <p14:creationId xmlns:p14="http://schemas.microsoft.com/office/powerpoint/2010/main" val="57516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69532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5" r:id="rId44"/>
    <p:sldLayoutId id="2147483706" r:id="rId4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210993746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5" r:id="rId35"/>
    <p:sldLayoutId id="2147483746" r:id="rId36"/>
    <p:sldLayoutId id="2147483749" r:id="rId37"/>
    <p:sldLayoutId id="2147483750" r:id="rId38"/>
    <p:sldLayoutId id="2147483751" r:id="rId39"/>
    <p:sldLayoutId id="2147483753" r:id="rId40"/>
    <p:sldLayoutId id="2147483754" r:id="rId41"/>
    <p:sldLayoutId id="2147483755" r:id="rId42"/>
    <p:sldLayoutId id="2147483757" r:id="rId43"/>
    <p:sldLayoutId id="2147483758" r:id="rId44"/>
    <p:sldLayoutId id="2147483759" r:id="rId45"/>
    <p:sldLayoutId id="2147483762" r:id="rId46"/>
    <p:sldLayoutId id="2147483763" r:id="rId47"/>
    <p:sldLayoutId id="2147483764" r:id="rId48"/>
    <p:sldLayoutId id="2147483766" r:id="rId49"/>
    <p:sldLayoutId id="2147483767" r:id="rId50"/>
    <p:sldLayoutId id="2147483768" r:id="rId51"/>
    <p:sldLayoutId id="2147483770" r:id="rId52"/>
    <p:sldLayoutId id="2147483771" r:id="rId53"/>
    <p:sldLayoutId id="2147483772" r:id="rId54"/>
    <p:sldLayoutId id="2147483773" r:id="rId55"/>
    <p:sldLayoutId id="2147483774" r:id="rId56"/>
    <p:sldLayoutId id="2147483775" r:id="rId57"/>
    <p:sldLayoutId id="2147483776" r:id="rId58"/>
    <p:sldLayoutId id="2147483777" r:id="rId59"/>
    <p:sldLayoutId id="2147483778" r:id="rId60"/>
    <p:sldLayoutId id="2147483779" r:id="rId61"/>
    <p:sldLayoutId id="2147483780" r:id="rId62"/>
    <p:sldLayoutId id="2147483781" r:id="rId63"/>
    <p:sldLayoutId id="2147483782" r:id="rId64"/>
    <p:sldLayoutId id="2147483783" r:id="rId65"/>
    <p:sldLayoutId id="2147483784" r:id="rId66"/>
    <p:sldLayoutId id="2147483792" r:id="rId67"/>
    <p:sldLayoutId id="2147483793" r:id="rId68"/>
    <p:sldLayoutId id="2147483794" r:id="rId69"/>
    <p:sldLayoutId id="2147483795" r:id="rId70"/>
    <p:sldLayoutId id="2147483796" r:id="rId71"/>
    <p:sldLayoutId id="2147483797" r:id="rId72"/>
    <p:sldLayoutId id="2147483798" r:id="rId73"/>
    <p:sldLayoutId id="2147483799" r:id="rId74"/>
    <p:sldLayoutId id="2147483800" r:id="rId75"/>
    <p:sldLayoutId id="2147483801" r:id="rId76"/>
    <p:sldLayoutId id="2147483802" r:id="rId77"/>
    <p:sldLayoutId id="2147483803" r:id="rId78"/>
    <p:sldLayoutId id="2147483804" r:id="rId79"/>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EB83-3E57-CB0B-E3EC-8A052E2FA534}"/>
              </a:ext>
            </a:extLst>
          </p:cNvPr>
          <p:cNvSpPr>
            <a:spLocks noGrp="1"/>
          </p:cNvSpPr>
          <p:nvPr>
            <p:ph type="ctrTitle"/>
          </p:nvPr>
        </p:nvSpPr>
        <p:spPr>
          <a:xfrm>
            <a:off x="232956" y="249833"/>
            <a:ext cx="5863044" cy="1280563"/>
          </a:xfrm>
        </p:spPr>
        <p:txBody>
          <a:bodyPr>
            <a:noAutofit/>
          </a:bodyPr>
          <a:lstStyle/>
          <a:p>
            <a:pPr algn="ctr"/>
            <a:r>
              <a:rPr lang="en-US" sz="3200" dirty="0">
                <a:latin typeface="Calibri" panose="020F0502020204030204" pitchFamily="34" charset="0"/>
                <a:ea typeface="Calibri"/>
                <a:cs typeface="Calibri" panose="020F0502020204030204" pitchFamily="34" charset="0"/>
              </a:rPr>
              <a:t>Messages that inspire giving 1-3</a:t>
            </a:r>
          </a:p>
        </p:txBody>
      </p:sp>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660399" y="4890262"/>
            <a:ext cx="6523182" cy="518160"/>
          </a:xfrm>
        </p:spPr>
        <p:txBody>
          <a:bodyPr vert="horz" lIns="91440" tIns="45720" rIns="91440" bIns="45720" rtlCol="0" anchor="t">
            <a:noAutofit/>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MD106 CAIV LCIF Constitutional Area Leader</a:t>
            </a:r>
            <a:endParaRPr lang="en-US" sz="24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64879AA1-D367-6C1B-2304-F048EAAF02BD}"/>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PID Bent Jespersen</a:t>
            </a:r>
          </a:p>
        </p:txBody>
      </p:sp>
      <p:pic>
        <p:nvPicPr>
          <p:cNvPr id="3" name="Picture 2" descr="A person holding a bag&#10;&#10;Description automatically generated">
            <a:extLst>
              <a:ext uri="{FF2B5EF4-FFF2-40B4-BE49-F238E27FC236}">
                <a16:creationId xmlns:a16="http://schemas.microsoft.com/office/drawing/2014/main" id="{BEF6C06C-B5F7-FBA6-83DE-36F921826966}"/>
              </a:ext>
            </a:extLst>
          </p:cNvPr>
          <p:cNvPicPr>
            <a:picLocks noChangeAspect="1"/>
          </p:cNvPicPr>
          <p:nvPr/>
        </p:nvPicPr>
        <p:blipFill>
          <a:blip r:embed="rId3"/>
          <a:stretch>
            <a:fillRect/>
          </a:stretch>
        </p:blipFill>
        <p:spPr>
          <a:xfrm>
            <a:off x="5625208" y="0"/>
            <a:ext cx="8774150" cy="7354837"/>
          </a:xfrm>
          <a:prstGeom prst="rect">
            <a:avLst/>
          </a:prstGeom>
        </p:spPr>
      </p:pic>
    </p:spTree>
    <p:extLst>
      <p:ext uri="{BB962C8B-B14F-4D97-AF65-F5344CB8AC3E}">
        <p14:creationId xmlns:p14="http://schemas.microsoft.com/office/powerpoint/2010/main" val="192980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0" y="395205"/>
            <a:ext cx="6387737" cy="1191448"/>
          </a:xfrm>
        </p:spPr>
        <p:txBody>
          <a:bodyPr>
            <a:noAutofit/>
          </a:bodyPr>
          <a:lstStyle/>
          <a:p>
            <a:pPr algn="ctr"/>
            <a:r>
              <a:rPr lang="en-US" sz="3200" b="1" dirty="0">
                <a:latin typeface="Calibri" panose="020F0502020204030204" pitchFamily="34" charset="0"/>
                <a:cs typeface="Calibri" panose="020F0502020204030204" pitchFamily="34" charset="0"/>
              </a:rPr>
              <a:t>Why </a:t>
            </a:r>
            <a:r>
              <a:rPr lang="en-US" sz="3200" dirty="0">
                <a:latin typeface="Calibri" panose="020F0502020204030204" pitchFamily="34" charset="0"/>
                <a:cs typeface="Calibri" panose="020F0502020204030204" pitchFamily="34" charset="0"/>
              </a:rPr>
              <a:t>p</a:t>
            </a:r>
            <a:r>
              <a:rPr lang="en-US" sz="3200" b="1" dirty="0">
                <a:latin typeface="Calibri" panose="020F0502020204030204" pitchFamily="34" charset="0"/>
                <a:cs typeface="Calibri" panose="020F0502020204030204" pitchFamily="34" charset="0"/>
              </a:rPr>
              <a:t>eople choose to give: </a:t>
            </a:r>
          </a:p>
        </p:txBody>
      </p:sp>
      <p:sp>
        <p:nvSpPr>
          <p:cNvPr id="3" name="Text Placeholder 2">
            <a:extLst>
              <a:ext uri="{FF2B5EF4-FFF2-40B4-BE49-F238E27FC236}">
                <a16:creationId xmlns:a16="http://schemas.microsoft.com/office/drawing/2014/main" id="{A454C11C-3FE5-D7B3-8CAF-34F13ACBF6A0}"/>
              </a:ext>
            </a:extLst>
          </p:cNvPr>
          <p:cNvSpPr>
            <a:spLocks noGrp="1"/>
          </p:cNvSpPr>
          <p:nvPr>
            <p:ph type="body" sz="quarter" idx="13"/>
          </p:nvPr>
        </p:nvSpPr>
        <p:spPr>
          <a:xfrm>
            <a:off x="768627" y="1620506"/>
            <a:ext cx="6941128" cy="1958718"/>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in the mission of the organization.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that their donation can make a difference.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want to give back to their community.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2">
            <a:extLst>
              <a:ext uri="{FF2B5EF4-FFF2-40B4-BE49-F238E27FC236}">
                <a16:creationId xmlns:a16="http://schemas.microsoft.com/office/drawing/2014/main" id="{DF3FD4ED-232B-79B8-4BC0-92D2D0D67C47}"/>
              </a:ext>
            </a:extLst>
          </p:cNvPr>
          <p:cNvSpPr txBox="1">
            <a:spLocks/>
          </p:cNvSpPr>
          <p:nvPr/>
        </p:nvSpPr>
        <p:spPr>
          <a:xfrm>
            <a:off x="768627" y="4258135"/>
            <a:ext cx="11135990" cy="19587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Which messages are currently successful: why, when, and with whom?</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Who is currently being inspired to give by our messages?</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Is there messaging that we are currently not using that might inspire more people?</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Are colleagues using messaging that is different from ours that we might try?</a:t>
            </a:r>
            <a:endParaRPr kumimoji="0" lang="en-US" sz="2400" b="0" i="0" u="none" strike="noStrike" kern="100" cap="none" spc="0" normalizeH="0" baseline="0" noProof="0" dirty="0">
              <a:ln>
                <a:noFill/>
              </a:ln>
              <a:solidFill>
                <a:srgbClr val="FEFFFF"/>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5A220AD-4518-DBEA-99FF-347960711BDD}"/>
              </a:ext>
            </a:extLst>
          </p:cNvPr>
          <p:cNvSpPr txBox="1">
            <a:spLocks/>
          </p:cNvSpPr>
          <p:nvPr/>
        </p:nvSpPr>
        <p:spPr>
          <a:xfrm>
            <a:off x="0" y="3322956"/>
            <a:ext cx="3540034"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Reflections:</a:t>
            </a:r>
          </a:p>
        </p:txBody>
      </p:sp>
    </p:spTree>
    <p:extLst>
      <p:ext uri="{BB962C8B-B14F-4D97-AF65-F5344CB8AC3E}">
        <p14:creationId xmlns:p14="http://schemas.microsoft.com/office/powerpoint/2010/main" val="1152135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B62276-76E3-970D-CC8E-9317B9DB2318}"/>
              </a:ext>
            </a:extLst>
          </p:cNvPr>
          <p:cNvSpPr>
            <a:spLocks noGrp="1"/>
          </p:cNvSpPr>
          <p:nvPr>
            <p:ph type="body" sz="quarter" idx="14"/>
          </p:nvPr>
        </p:nvSpPr>
        <p:spPr>
          <a:xfrm>
            <a:off x="660399" y="4890262"/>
            <a:ext cx="6523182" cy="518160"/>
          </a:xfrm>
        </p:spPr>
        <p:txBody>
          <a:bodyPr vert="horz" lIns="91440" tIns="45720" rIns="91440" bIns="45720" rtlCol="0" anchor="t">
            <a:noAutofit/>
          </a:bodyPr>
          <a:lstStyle/>
          <a:p>
            <a:r>
              <a:rPr lang="en-US" sz="2400" dirty="0">
                <a:effectLst/>
                <a:latin typeface="Calibri" panose="020F0502020204030204" pitchFamily="34" charset="0"/>
                <a:ea typeface="Calibri" panose="020F0502020204030204" pitchFamily="34" charset="0"/>
                <a:cs typeface="Calibri" panose="020F0502020204030204" pitchFamily="34" charset="0"/>
              </a:rPr>
              <a:t>Region</a:t>
            </a:r>
            <a:endParaRPr lang="en-US" sz="2400"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64879AA1-D367-6C1B-2304-F048EAAF02BD}"/>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Name</a:t>
            </a:r>
          </a:p>
        </p:txBody>
      </p:sp>
      <p:pic>
        <p:nvPicPr>
          <p:cNvPr id="8" name="Picture 7">
            <a:extLst>
              <a:ext uri="{FF2B5EF4-FFF2-40B4-BE49-F238E27FC236}">
                <a16:creationId xmlns:a16="http://schemas.microsoft.com/office/drawing/2014/main" id="{69703058-7234-F11D-9E6F-646712E64405}"/>
              </a:ext>
            </a:extLst>
          </p:cNvPr>
          <p:cNvPicPr>
            <a:picLocks noChangeAspect="1"/>
          </p:cNvPicPr>
          <p:nvPr/>
        </p:nvPicPr>
        <p:blipFill>
          <a:blip r:embed="rId3"/>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5E02080-A8F4-FE9A-2757-2AC31C1655B7}"/>
              </a:ext>
            </a:extLst>
          </p:cNvPr>
          <p:cNvSpPr>
            <a:spLocks noGrp="1"/>
          </p:cNvSpPr>
          <p:nvPr>
            <p:ph type="ctrTitle"/>
          </p:nvPr>
        </p:nvSpPr>
        <p:spPr>
          <a:xfrm>
            <a:off x="385356" y="402233"/>
            <a:ext cx="5863044" cy="1280563"/>
          </a:xfrm>
        </p:spPr>
        <p:txBody>
          <a:bodyPr>
            <a:noAutofit/>
          </a:bodyPr>
          <a:lstStyle/>
          <a:p>
            <a:pPr algn="ctr"/>
            <a:r>
              <a:rPr lang="en-US" sz="3200" dirty="0">
                <a:latin typeface="Calibri" panose="020F0502020204030204" pitchFamily="34" charset="0"/>
                <a:ea typeface="Calibri"/>
                <a:cs typeface="Calibri" panose="020F0502020204030204" pitchFamily="34" charset="0"/>
              </a:rPr>
              <a:t>Messages that inspire giving 4-6</a:t>
            </a:r>
          </a:p>
        </p:txBody>
      </p:sp>
      <p:sp>
        <p:nvSpPr>
          <p:cNvPr id="10" name="Text Placeholder 3">
            <a:extLst>
              <a:ext uri="{FF2B5EF4-FFF2-40B4-BE49-F238E27FC236}">
                <a16:creationId xmlns:a16="http://schemas.microsoft.com/office/drawing/2014/main" id="{70F5E1B3-97B9-7304-844F-38C766B5930E}"/>
              </a:ext>
            </a:extLst>
          </p:cNvPr>
          <p:cNvSpPr txBox="1">
            <a:spLocks/>
          </p:cNvSpPr>
          <p:nvPr/>
        </p:nvSpPr>
        <p:spPr>
          <a:xfrm>
            <a:off x="812799" y="5042662"/>
            <a:ext cx="6523182" cy="51816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Regional Development Manager</a:t>
            </a:r>
          </a:p>
        </p:txBody>
      </p:sp>
      <p:sp>
        <p:nvSpPr>
          <p:cNvPr id="11" name="Text Placeholder 6">
            <a:extLst>
              <a:ext uri="{FF2B5EF4-FFF2-40B4-BE49-F238E27FC236}">
                <a16:creationId xmlns:a16="http://schemas.microsoft.com/office/drawing/2014/main" id="{AF841E31-A86F-EE05-2D21-4BBF0314D84A}"/>
              </a:ext>
            </a:extLst>
          </p:cNvPr>
          <p:cNvSpPr txBox="1">
            <a:spLocks/>
          </p:cNvSpPr>
          <p:nvPr/>
        </p:nvSpPr>
        <p:spPr>
          <a:xfrm>
            <a:off x="812799" y="4336222"/>
            <a:ext cx="5953760" cy="57943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Paul Steele</a:t>
            </a:r>
          </a:p>
        </p:txBody>
      </p:sp>
    </p:spTree>
    <p:extLst>
      <p:ext uri="{BB962C8B-B14F-4D97-AF65-F5344CB8AC3E}">
        <p14:creationId xmlns:p14="http://schemas.microsoft.com/office/powerpoint/2010/main" val="410040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383661" y="395205"/>
            <a:ext cx="8653041" cy="1191448"/>
          </a:xfrm>
        </p:spPr>
        <p:txBody>
          <a:bodyPr>
            <a:noAutofit/>
          </a:bodyPr>
          <a:lstStyle/>
          <a:p>
            <a:pPr algn="ctr"/>
            <a:r>
              <a:rPr lang="en-US" sz="3200" b="1" dirty="0">
                <a:latin typeface="Calibri" panose="020F0502020204030204" pitchFamily="34" charset="0"/>
                <a:cs typeface="Calibri" panose="020F0502020204030204" pitchFamily="34" charset="0"/>
              </a:rPr>
              <a:t>Fundraising Pillars: Why People Choose to Donate</a:t>
            </a:r>
          </a:p>
        </p:txBody>
      </p:sp>
      <p:sp>
        <p:nvSpPr>
          <p:cNvPr id="3" name="Text Placeholder 2">
            <a:extLst>
              <a:ext uri="{FF2B5EF4-FFF2-40B4-BE49-F238E27FC236}">
                <a16:creationId xmlns:a16="http://schemas.microsoft.com/office/drawing/2014/main" id="{A454C11C-3FE5-D7B3-8CAF-34F13ACBF6A0}"/>
              </a:ext>
            </a:extLst>
          </p:cNvPr>
          <p:cNvSpPr>
            <a:spLocks noGrp="1"/>
          </p:cNvSpPr>
          <p:nvPr>
            <p:ph type="body" sz="quarter" idx="13"/>
          </p:nvPr>
        </p:nvSpPr>
        <p:spPr>
          <a:xfrm>
            <a:off x="768627" y="2215349"/>
            <a:ext cx="6941128" cy="3002987"/>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in the mission of the organization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that their donation can make a difference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want to give back to their community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Personal satisfaction, joy and fulfillment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were asked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Spontaneous response to a need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146" name="Picture 2" descr="12,900+ Fundraising Stock Photos, Pictures &amp; Royalty-Free ...">
            <a:extLst>
              <a:ext uri="{FF2B5EF4-FFF2-40B4-BE49-F238E27FC236}">
                <a16:creationId xmlns:a16="http://schemas.microsoft.com/office/drawing/2014/main" id="{9055B145-082E-7D29-39B6-2C2875519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312" y="2215349"/>
            <a:ext cx="4095330" cy="272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65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A3DE2094-58BE-B2CD-1C71-500AC411D72A}"/>
              </a:ext>
            </a:extLst>
          </p:cNvPr>
          <p:cNvGraphicFramePr/>
          <p:nvPr/>
        </p:nvGraphicFramePr>
        <p:xfrm>
          <a:off x="1379682" y="-51646"/>
          <a:ext cx="9432636" cy="5930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8713AC5-8D07-1AF1-BE7A-913828D24705}"/>
              </a:ext>
            </a:extLst>
          </p:cNvPr>
          <p:cNvSpPr txBox="1">
            <a:spLocks/>
          </p:cNvSpPr>
          <p:nvPr/>
        </p:nvSpPr>
        <p:spPr>
          <a:xfrm>
            <a:off x="-1524948" y="-51646"/>
            <a:ext cx="7492742" cy="2149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Calibri"/>
                <a:cs typeface="Calibri" panose="020F0502020204030204" pitchFamily="34" charset="0"/>
              </a:rPr>
              <a:t>Pillars of stewardship</a:t>
            </a:r>
          </a:p>
        </p:txBody>
      </p:sp>
    </p:spTree>
    <p:extLst>
      <p:ext uri="{BB962C8B-B14F-4D97-AF65-F5344CB8AC3E}">
        <p14:creationId xmlns:p14="http://schemas.microsoft.com/office/powerpoint/2010/main" val="2021517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32B4D9-F9CB-5749-4CA8-B3BBB6828EA7}"/>
              </a:ext>
            </a:extLst>
          </p:cNvPr>
          <p:cNvPicPr>
            <a:picLocks noChangeAspect="1"/>
          </p:cNvPicPr>
          <p:nvPr/>
        </p:nvPicPr>
        <p:blipFill>
          <a:blip r:embed="rId3"/>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8F271C09-F85B-6122-5297-AF726B88DB8C}"/>
              </a:ext>
            </a:extLst>
          </p:cNvPr>
          <p:cNvSpPr>
            <a:spLocks noGrp="1"/>
          </p:cNvSpPr>
          <p:nvPr>
            <p:ph type="title"/>
          </p:nvPr>
        </p:nvSpPr>
        <p:spPr>
          <a:xfrm>
            <a:off x="0" y="395205"/>
            <a:ext cx="6387737" cy="1191448"/>
          </a:xfrm>
        </p:spPr>
        <p:txBody>
          <a:bodyPr>
            <a:noAutofit/>
          </a:bodyPr>
          <a:lstStyle/>
          <a:p>
            <a:pPr algn="ctr"/>
            <a:r>
              <a:rPr lang="en-US" sz="3200" b="1" dirty="0">
                <a:latin typeface="Calibri" panose="020F0502020204030204" pitchFamily="34" charset="0"/>
                <a:cs typeface="Calibri" panose="020F0502020204030204" pitchFamily="34" charset="0"/>
              </a:rPr>
              <a:t>Why </a:t>
            </a:r>
            <a:r>
              <a:rPr lang="en-US" sz="3200" dirty="0">
                <a:latin typeface="Calibri" panose="020F0502020204030204" pitchFamily="34" charset="0"/>
                <a:cs typeface="Calibri" panose="020F0502020204030204" pitchFamily="34" charset="0"/>
              </a:rPr>
              <a:t>p</a:t>
            </a:r>
            <a:r>
              <a:rPr lang="en-US" sz="3200" b="1" dirty="0">
                <a:latin typeface="Calibri" panose="020F0502020204030204" pitchFamily="34" charset="0"/>
                <a:cs typeface="Calibri" panose="020F0502020204030204" pitchFamily="34" charset="0"/>
              </a:rPr>
              <a:t>eople choose to give: </a:t>
            </a:r>
          </a:p>
        </p:txBody>
      </p:sp>
      <p:sp>
        <p:nvSpPr>
          <p:cNvPr id="11" name="Text Placeholder 2">
            <a:extLst>
              <a:ext uri="{FF2B5EF4-FFF2-40B4-BE49-F238E27FC236}">
                <a16:creationId xmlns:a16="http://schemas.microsoft.com/office/drawing/2014/main" id="{4EF417E1-178D-1A16-CF5D-A13CB0E46BEA}"/>
              </a:ext>
            </a:extLst>
          </p:cNvPr>
          <p:cNvSpPr>
            <a:spLocks noGrp="1"/>
          </p:cNvSpPr>
          <p:nvPr>
            <p:ph type="body" sz="quarter" idx="13"/>
          </p:nvPr>
        </p:nvSpPr>
        <p:spPr>
          <a:xfrm>
            <a:off x="768627" y="1620506"/>
            <a:ext cx="6941128" cy="1958718"/>
          </a:xfrm>
        </p:spPr>
        <p:txBody>
          <a:bodyPr vert="horz" lIns="91440" tIns="45720" rIns="91440" bIns="45720" rtlCol="0" anchor="t">
            <a:normAutofit/>
          </a:bodyPr>
          <a:lstStyle/>
          <a:p>
            <a:pPr marL="0" marR="0" lvl="0" indent="0">
              <a:lnSpc>
                <a:spcPct val="107000"/>
              </a:lnSpc>
              <a:spcBef>
                <a:spcPts val="0"/>
              </a:spcBef>
              <a:spcAft>
                <a:spcPts val="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Personal satisfaction, joy and fulfillment.</a:t>
            </a:r>
          </a:p>
          <a:p>
            <a:pPr marL="0" marR="0" lvl="0" indent="0">
              <a:lnSpc>
                <a:spcPct val="107000"/>
              </a:lnSpc>
              <a:spcBef>
                <a:spcPts val="0"/>
              </a:spcBef>
              <a:spcAft>
                <a:spcPts val="0"/>
              </a:spcAft>
              <a:buNone/>
            </a:pPr>
            <a:r>
              <a:rPr lang="en-US" sz="2400" kern="100" dirty="0">
                <a:latin typeface="Calibri" panose="020F0502020204030204" pitchFamily="34" charset="0"/>
                <a:ea typeface="Aptos" panose="020B0004020202020204" pitchFamily="34" charset="0"/>
                <a:cs typeface="Times New Roman" panose="02020603050405020304" pitchFamily="18" charset="0"/>
              </a:rPr>
              <a:t>5.  They were asked.</a:t>
            </a:r>
          </a:p>
          <a:p>
            <a:pPr marL="0" marR="0" lvl="0" indent="0">
              <a:lnSpc>
                <a:spcPct val="107000"/>
              </a:lnSpc>
              <a:spcBef>
                <a:spcPts val="0"/>
              </a:spcBef>
              <a:spcAft>
                <a:spcPts val="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Spontaneous response to need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527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1" y="395205"/>
            <a:ext cx="9522823" cy="1191448"/>
          </a:xfrm>
        </p:spPr>
        <p:txBody>
          <a:bodyPr>
            <a:noAutofit/>
          </a:bodyPr>
          <a:lstStyle/>
          <a:p>
            <a:pPr algn="ctr"/>
            <a:r>
              <a:rPr lang="en-US" sz="3200" b="1" dirty="0">
                <a:latin typeface="Calibri" panose="020F0502020204030204" pitchFamily="34" charset="0"/>
                <a:cs typeface="Calibri" panose="020F0502020204030204" pitchFamily="34" charset="0"/>
              </a:rPr>
              <a:t>#4. Personal satisfaction</a:t>
            </a:r>
            <a:r>
              <a:rPr lang="en-US" sz="3200" dirty="0">
                <a:latin typeface="Calibri" panose="020F0502020204030204" pitchFamily="34" charset="0"/>
                <a:cs typeface="Calibri" panose="020F0502020204030204" pitchFamily="34" charset="0"/>
              </a:rPr>
              <a:t>, enjoyment or fulfillment</a:t>
            </a:r>
            <a:r>
              <a:rPr lang="en-US" sz="3200" b="1" dirty="0">
                <a:latin typeface="Calibri" panose="020F0502020204030204" pitchFamily="34" charset="0"/>
                <a:cs typeface="Calibri" panose="020F0502020204030204" pitchFamily="34" charset="0"/>
              </a:rPr>
              <a:t>:</a:t>
            </a:r>
          </a:p>
        </p:txBody>
      </p:sp>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6" y="1620505"/>
            <a:ext cx="10901598" cy="4346342"/>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When has donating made you feel good?</a:t>
            </a:r>
          </a:p>
          <a:p>
            <a:pPr marL="342900" marR="0" lvl="0" indent="-342900">
              <a:lnSpc>
                <a:spcPct val="107000"/>
              </a:lnSpc>
              <a:spcBef>
                <a:spcPts val="0"/>
              </a:spcBef>
              <a:spcAft>
                <a:spcPts val="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What role does recognition play in this feeling?</a:t>
            </a:r>
          </a:p>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At times when recognition is not important what takes its place as a reward?</a:t>
            </a:r>
          </a:p>
          <a:p>
            <a:pPr marL="342900" marR="0" lvl="0" indent="-342900">
              <a:lnSpc>
                <a:spcPct val="107000"/>
              </a:lnSpc>
              <a:spcBef>
                <a:spcPts val="0"/>
              </a:spcBef>
              <a:spcAft>
                <a:spcPts val="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To what extent is it important to lead through your values by donating?</a:t>
            </a:r>
          </a:p>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Is your feeling about donating similar or different to other people in your district?  Why or why not?  </a:t>
            </a:r>
          </a:p>
          <a:p>
            <a:pPr marL="342900" marR="0" lvl="0" indent="-342900">
              <a:lnSpc>
                <a:spcPct val="107000"/>
              </a:lnSpc>
              <a:spcBef>
                <a:spcPts val="0"/>
              </a:spcBef>
              <a:spcAft>
                <a:spcPts val="0"/>
              </a:spcAft>
              <a:buFont typeface="+mj-lt"/>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490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1" y="395205"/>
            <a:ext cx="4370523" cy="1191448"/>
          </a:xfrm>
        </p:spPr>
        <p:txBody>
          <a:bodyPr>
            <a:noAutofit/>
          </a:bodyPr>
          <a:lstStyle/>
          <a:p>
            <a:pPr algn="ctr"/>
            <a:r>
              <a:rPr lang="en-US" sz="3200" b="1" dirty="0">
                <a:latin typeface="Calibri" panose="020F0502020204030204" pitchFamily="34" charset="0"/>
                <a:cs typeface="Calibri" panose="020F0502020204030204" pitchFamily="34" charset="0"/>
              </a:rPr>
              <a:t>#5. They were asked:</a:t>
            </a:r>
          </a:p>
        </p:txBody>
      </p:sp>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6" y="1620505"/>
            <a:ext cx="10901598" cy="4346342"/>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When has asking for donations been successful for you?</a:t>
            </a:r>
          </a:p>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What have you said in your successful solicitations?</a:t>
            </a:r>
          </a:p>
          <a:p>
            <a:pPr marL="342900" marR="0" lvl="0" indent="-342900">
              <a:lnSpc>
                <a:spcPct val="107000"/>
              </a:lnSpc>
              <a:spcBef>
                <a:spcPts val="0"/>
              </a:spcBef>
              <a:spcAft>
                <a:spcPts val="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When do you know the time is right?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Can you sense a relationship between the success and the pillars of stewardship, and the reasons people give that we have talked about?</a:t>
            </a:r>
          </a:p>
          <a:p>
            <a:pPr marL="342900" marR="0" lvl="0" indent="-342900">
              <a:lnSpc>
                <a:spcPct val="107000"/>
              </a:lnSpc>
              <a:spcBef>
                <a:spcPts val="0"/>
              </a:spcBef>
              <a:spcAft>
                <a:spcPts val="0"/>
              </a:spcAft>
              <a:buFont typeface="+mj-lt"/>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09648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1" y="395205"/>
            <a:ext cx="6896747" cy="1191448"/>
          </a:xfrm>
        </p:spPr>
        <p:txBody>
          <a:bodyPr>
            <a:noAutofit/>
          </a:bodyPr>
          <a:lstStyle/>
          <a:p>
            <a:pPr algn="ctr"/>
            <a:r>
              <a:rPr lang="en-US" sz="3200" b="1" dirty="0">
                <a:latin typeface="Calibri" panose="020F0502020204030204" pitchFamily="34" charset="0"/>
                <a:cs typeface="Calibri" panose="020F0502020204030204" pitchFamily="34" charset="0"/>
              </a:rPr>
              <a:t>#6. Spontaneous response to a need:</a:t>
            </a:r>
          </a:p>
        </p:txBody>
      </p:sp>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6" y="1620505"/>
            <a:ext cx="10901598" cy="4346342"/>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How and when does this work in your district?</a:t>
            </a:r>
          </a:p>
          <a:p>
            <a:pPr marL="342900" marR="0" lvl="0" indent="-342900">
              <a:lnSpc>
                <a:spcPct val="107000"/>
              </a:lnSpc>
              <a:spcBef>
                <a:spcPts val="0"/>
              </a:spcBef>
              <a:spcAft>
                <a:spcPts val="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What is important to your message?</a:t>
            </a:r>
          </a:p>
          <a:p>
            <a:pPr marL="342900" marR="0" lvl="0" indent="-342900">
              <a:lnSpc>
                <a:spcPct val="107000"/>
              </a:lnSpc>
              <a:spcBef>
                <a:spcPts val="0"/>
              </a:spcBef>
              <a:spcAft>
                <a:spcPts val="0"/>
              </a:spcAft>
              <a:buFont typeface="+mj-lt"/>
              <a:buAutoNum type="arabicPeriod"/>
            </a:pPr>
            <a:r>
              <a:rPr lang="en-US" sz="2400" kern="100" dirty="0">
                <a:latin typeface="Aptos" panose="020B0004020202020204" pitchFamily="34" charset="0"/>
                <a:ea typeface="Aptos" panose="020B0004020202020204" pitchFamily="34" charset="0"/>
                <a:cs typeface="Times New Roman" panose="02020603050405020304" pitchFamily="18" charset="0"/>
              </a:rPr>
              <a:t>What kind of support is needed from LCIF?</a:t>
            </a:r>
          </a:p>
          <a:p>
            <a:pPr marL="342900" marR="0" lvl="0" indent="-342900">
              <a:lnSpc>
                <a:spcPct val="107000"/>
              </a:lnSpc>
              <a:spcBef>
                <a:spcPts val="0"/>
              </a:spcBef>
              <a:spcAft>
                <a:spcPts val="0"/>
              </a:spcAft>
              <a:buFont typeface="+mj-lt"/>
              <a:buAutoNum type="arabicPeriod"/>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What kind of additional support can yo</a:t>
            </a:r>
            <a:r>
              <a:rPr lang="en-US" sz="2400" kern="100" dirty="0">
                <a:latin typeface="Aptos" panose="020B0004020202020204" pitchFamily="34" charset="0"/>
                <a:ea typeface="Aptos" panose="020B0004020202020204" pitchFamily="34" charset="0"/>
                <a:cs typeface="Times New Roman" panose="02020603050405020304" pitchFamily="18" charset="0"/>
              </a:rPr>
              <a:t>u provide?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6496259-8EAB-80F2-0249-98536E456F55}"/>
              </a:ext>
            </a:extLst>
          </p:cNvPr>
          <p:cNvPicPr>
            <a:picLocks noChangeAspect="1"/>
          </p:cNvPicPr>
          <p:nvPr/>
        </p:nvPicPr>
        <p:blipFill>
          <a:blip r:embed="rId3"/>
          <a:stretch>
            <a:fillRect/>
          </a:stretch>
        </p:blipFill>
        <p:spPr>
          <a:xfrm>
            <a:off x="7705717" y="1620505"/>
            <a:ext cx="3964507" cy="4388466"/>
          </a:xfrm>
          <a:prstGeom prst="rect">
            <a:avLst/>
          </a:prstGeom>
        </p:spPr>
      </p:pic>
    </p:spTree>
    <p:extLst>
      <p:ext uri="{BB962C8B-B14F-4D97-AF65-F5344CB8AC3E}">
        <p14:creationId xmlns:p14="http://schemas.microsoft.com/office/powerpoint/2010/main" val="905821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0" y="395205"/>
            <a:ext cx="6387737" cy="1191448"/>
          </a:xfrm>
        </p:spPr>
        <p:txBody>
          <a:bodyPr>
            <a:noAutofit/>
          </a:bodyPr>
          <a:lstStyle/>
          <a:p>
            <a:pPr algn="ctr"/>
            <a:r>
              <a:rPr lang="en-US" sz="3200" b="1" dirty="0">
                <a:latin typeface="Calibri" panose="020F0502020204030204" pitchFamily="34" charset="0"/>
                <a:cs typeface="Calibri" panose="020F0502020204030204" pitchFamily="34" charset="0"/>
              </a:rPr>
              <a:t>Why </a:t>
            </a:r>
            <a:r>
              <a:rPr lang="en-US" sz="3200" dirty="0">
                <a:latin typeface="Calibri" panose="020F0502020204030204" pitchFamily="34" charset="0"/>
                <a:cs typeface="Calibri" panose="020F0502020204030204" pitchFamily="34" charset="0"/>
              </a:rPr>
              <a:t>p</a:t>
            </a:r>
            <a:r>
              <a:rPr lang="en-US" sz="3200" b="1" dirty="0">
                <a:latin typeface="Calibri" panose="020F0502020204030204" pitchFamily="34" charset="0"/>
                <a:cs typeface="Calibri" panose="020F0502020204030204" pitchFamily="34" charset="0"/>
              </a:rPr>
              <a:t>eople choose to give: </a:t>
            </a:r>
          </a:p>
        </p:txBody>
      </p:sp>
      <p:sp>
        <p:nvSpPr>
          <p:cNvPr id="3" name="Text Placeholder 2">
            <a:extLst>
              <a:ext uri="{FF2B5EF4-FFF2-40B4-BE49-F238E27FC236}">
                <a16:creationId xmlns:a16="http://schemas.microsoft.com/office/drawing/2014/main" id="{A454C11C-3FE5-D7B3-8CAF-34F13ACBF6A0}"/>
              </a:ext>
            </a:extLst>
          </p:cNvPr>
          <p:cNvSpPr>
            <a:spLocks noGrp="1"/>
          </p:cNvSpPr>
          <p:nvPr>
            <p:ph type="body" sz="quarter" idx="13"/>
          </p:nvPr>
        </p:nvSpPr>
        <p:spPr>
          <a:xfrm>
            <a:off x="768627" y="1620506"/>
            <a:ext cx="6941128" cy="1958718"/>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in the mission of the organization.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believe that their donation can make a difference.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They want to give back to their community.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2">
            <a:extLst>
              <a:ext uri="{FF2B5EF4-FFF2-40B4-BE49-F238E27FC236}">
                <a16:creationId xmlns:a16="http://schemas.microsoft.com/office/drawing/2014/main" id="{DF3FD4ED-232B-79B8-4BC0-92D2D0D67C47}"/>
              </a:ext>
            </a:extLst>
          </p:cNvPr>
          <p:cNvSpPr txBox="1">
            <a:spLocks/>
          </p:cNvSpPr>
          <p:nvPr/>
        </p:nvSpPr>
        <p:spPr>
          <a:xfrm>
            <a:off x="768627" y="4258135"/>
            <a:ext cx="11135990" cy="19587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Times New Roman" panose="02020603050405020304" pitchFamily="18" charset="0"/>
              </a:rPr>
              <a:t>Who is currently being inspired to give by our messages?</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Times New Roman" panose="02020603050405020304" pitchFamily="18" charset="0"/>
              </a:rPr>
              <a:t>Is there messaging that we are currently not using that might inspire more people?</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FFFFF"/>
                </a:solidFill>
                <a:effectLst/>
                <a:uLnTx/>
                <a:uFillTx/>
                <a:latin typeface="Calibri" panose="020F0502020204030204" pitchFamily="34" charset="0"/>
                <a:ea typeface="Aptos" panose="020B0004020202020204" pitchFamily="34" charset="0"/>
                <a:cs typeface="Times New Roman" panose="02020603050405020304" pitchFamily="18" charset="0"/>
              </a:rPr>
              <a:t>Are colleagues using messaging that is different from ours that we might try?</a:t>
            </a:r>
            <a:endParaRPr kumimoji="0" lang="en-US" sz="2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5A220AD-4518-DBEA-99FF-347960711BDD}"/>
              </a:ext>
            </a:extLst>
          </p:cNvPr>
          <p:cNvSpPr txBox="1">
            <a:spLocks/>
          </p:cNvSpPr>
          <p:nvPr/>
        </p:nvSpPr>
        <p:spPr>
          <a:xfrm>
            <a:off x="0" y="3322956"/>
            <a:ext cx="3540034"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j-ea"/>
                <a:cs typeface="Calibri" panose="020F0502020204030204" pitchFamily="34" charset="0"/>
              </a:rPr>
              <a:t>Reflections:</a:t>
            </a:r>
          </a:p>
        </p:txBody>
      </p:sp>
    </p:spTree>
    <p:extLst>
      <p:ext uri="{BB962C8B-B14F-4D97-AF65-F5344CB8AC3E}">
        <p14:creationId xmlns:p14="http://schemas.microsoft.com/office/powerpoint/2010/main" val="250879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1FA81DED-CE1E-DE24-22A5-175DD6CE9C0B}"/>
              </a:ext>
            </a:extLst>
          </p:cNvPr>
          <p:cNvSpPr txBox="1">
            <a:spLocks/>
          </p:cNvSpPr>
          <p:nvPr/>
        </p:nvSpPr>
        <p:spPr>
          <a:xfrm>
            <a:off x="426978" y="229922"/>
            <a:ext cx="5270266" cy="434311"/>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200" b="1" i="0" u="none" strike="noStrike" kern="0" cap="none" spc="0" normalizeH="0" baseline="0" noProof="0" dirty="0">
                <a:ln>
                  <a:noFill/>
                </a:ln>
                <a:solidFill>
                  <a:prstClr val="white"/>
                </a:solidFill>
                <a:effectLst/>
                <a:uLnTx/>
                <a:uFillTx/>
                <a:latin typeface="Calibri"/>
                <a:ea typeface="ヒラギノ角ゴ Pro W3"/>
                <a:cs typeface="Arial"/>
              </a:rPr>
              <a:t>Leadership Giving</a:t>
            </a:r>
            <a:endParaRPr kumimoji="0" lang="en-US" sz="3200" b="1" i="0" u="none" strike="noStrike" kern="0" cap="none" spc="0" normalizeH="0" baseline="0" noProof="0" dirty="0">
              <a:ln>
                <a:noFill/>
              </a:ln>
              <a:solidFill>
                <a:prstClr val="white"/>
              </a:solidFill>
              <a:effectLst/>
              <a:uLnTx/>
              <a:uFillTx/>
              <a:latin typeface="Calibri"/>
              <a:ea typeface="ヒラギノ角ゴ Pro W3" charset="0"/>
              <a:cs typeface="Arial" panose="020B0604020202020204" pitchFamily="34" charset="0"/>
            </a:endParaRPr>
          </a:p>
        </p:txBody>
      </p:sp>
      <p:cxnSp>
        <p:nvCxnSpPr>
          <p:cNvPr id="5" name="Straight Connector 4">
            <a:extLst>
              <a:ext uri="{FF2B5EF4-FFF2-40B4-BE49-F238E27FC236}">
                <a16:creationId xmlns:a16="http://schemas.microsoft.com/office/drawing/2014/main" id="{BFCD1FA6-88F7-3259-D5C3-CFBEE38D8029}"/>
              </a:ext>
            </a:extLst>
          </p:cNvPr>
          <p:cNvCxnSpPr>
            <a:cxnSpLocks/>
          </p:cNvCxnSpPr>
          <p:nvPr/>
        </p:nvCxnSpPr>
        <p:spPr>
          <a:xfrm>
            <a:off x="428453" y="764243"/>
            <a:ext cx="2743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BA8A93D8-CBA6-21F5-14B2-9B1B9A8F35CD}"/>
              </a:ext>
            </a:extLst>
          </p:cNvPr>
          <p:cNvGraphicFramePr>
            <a:graphicFrameLocks noGrp="1"/>
          </p:cNvGraphicFramePr>
          <p:nvPr/>
        </p:nvGraphicFramePr>
        <p:xfrm>
          <a:off x="426978" y="130056"/>
          <a:ext cx="11003022" cy="6598521"/>
        </p:xfrm>
        <a:graphic>
          <a:graphicData uri="http://schemas.openxmlformats.org/drawingml/2006/table">
            <a:tbl>
              <a:tblPr firstRow="1" firstCol="1" bandRow="1">
                <a:tableStyleId>{073A0DAA-6AF3-43AB-8588-CEC1D06C72B9}</a:tableStyleId>
              </a:tblPr>
              <a:tblGrid>
                <a:gridCol w="1501846">
                  <a:extLst>
                    <a:ext uri="{9D8B030D-6E8A-4147-A177-3AD203B41FA5}">
                      <a16:colId xmlns:a16="http://schemas.microsoft.com/office/drawing/2014/main" val="3650731366"/>
                    </a:ext>
                  </a:extLst>
                </a:gridCol>
                <a:gridCol w="934838">
                  <a:extLst>
                    <a:ext uri="{9D8B030D-6E8A-4147-A177-3AD203B41FA5}">
                      <a16:colId xmlns:a16="http://schemas.microsoft.com/office/drawing/2014/main" val="1440134952"/>
                    </a:ext>
                  </a:extLst>
                </a:gridCol>
                <a:gridCol w="1105572">
                  <a:extLst>
                    <a:ext uri="{9D8B030D-6E8A-4147-A177-3AD203B41FA5}">
                      <a16:colId xmlns:a16="http://schemas.microsoft.com/office/drawing/2014/main" val="696906319"/>
                    </a:ext>
                  </a:extLst>
                </a:gridCol>
                <a:gridCol w="1105572">
                  <a:extLst>
                    <a:ext uri="{9D8B030D-6E8A-4147-A177-3AD203B41FA5}">
                      <a16:colId xmlns:a16="http://schemas.microsoft.com/office/drawing/2014/main" val="2565226334"/>
                    </a:ext>
                  </a:extLst>
                </a:gridCol>
                <a:gridCol w="922187">
                  <a:extLst>
                    <a:ext uri="{9D8B030D-6E8A-4147-A177-3AD203B41FA5}">
                      <a16:colId xmlns:a16="http://schemas.microsoft.com/office/drawing/2014/main" val="744725668"/>
                    </a:ext>
                  </a:extLst>
                </a:gridCol>
                <a:gridCol w="922187">
                  <a:extLst>
                    <a:ext uri="{9D8B030D-6E8A-4147-A177-3AD203B41FA5}">
                      <a16:colId xmlns:a16="http://schemas.microsoft.com/office/drawing/2014/main" val="3506174581"/>
                    </a:ext>
                  </a:extLst>
                </a:gridCol>
                <a:gridCol w="922187">
                  <a:extLst>
                    <a:ext uri="{9D8B030D-6E8A-4147-A177-3AD203B41FA5}">
                      <a16:colId xmlns:a16="http://schemas.microsoft.com/office/drawing/2014/main" val="1129490648"/>
                    </a:ext>
                  </a:extLst>
                </a:gridCol>
                <a:gridCol w="1013881">
                  <a:extLst>
                    <a:ext uri="{9D8B030D-6E8A-4147-A177-3AD203B41FA5}">
                      <a16:colId xmlns:a16="http://schemas.microsoft.com/office/drawing/2014/main" val="4076201117"/>
                    </a:ext>
                  </a:extLst>
                </a:gridCol>
                <a:gridCol w="962242">
                  <a:extLst>
                    <a:ext uri="{9D8B030D-6E8A-4147-A177-3AD203B41FA5}">
                      <a16:colId xmlns:a16="http://schemas.microsoft.com/office/drawing/2014/main" val="3000805130"/>
                    </a:ext>
                  </a:extLst>
                </a:gridCol>
                <a:gridCol w="1612510">
                  <a:extLst>
                    <a:ext uri="{9D8B030D-6E8A-4147-A177-3AD203B41FA5}">
                      <a16:colId xmlns:a16="http://schemas.microsoft.com/office/drawing/2014/main" val="4069888223"/>
                    </a:ext>
                  </a:extLst>
                </a:gridCol>
              </a:tblGrid>
              <a:tr h="635016">
                <a:tc>
                  <a:txBody>
                    <a:bodyPr/>
                    <a:lstStyle/>
                    <a:p>
                      <a:pPr marL="0" marR="0" algn="ctr">
                        <a:lnSpc>
                          <a:spcPct val="115000"/>
                        </a:lnSpc>
                        <a:spcBef>
                          <a:spcPts val="0"/>
                        </a:spcBef>
                        <a:spcAft>
                          <a:spcPts val="0"/>
                        </a:spcAft>
                      </a:pPr>
                      <a:r>
                        <a:rPr lang="en-US" sz="1200" dirty="0">
                          <a:effectLst/>
                        </a:rPr>
                        <a:t>OFFICERS</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III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2400" b="0" dirty="0">
                          <a:effectLst/>
                        </a:rPr>
                        <a:t>CA IV</a:t>
                      </a:r>
                    </a:p>
                  </a:txBody>
                  <a:tcPr marL="27804" marR="27804" marT="0" marB="0" anchor="ctr"/>
                </a:tc>
                <a:tc>
                  <a:txBody>
                    <a:bodyPr/>
                    <a:lstStyle/>
                    <a:p>
                      <a:pPr marL="0" marR="0" algn="ctr">
                        <a:lnSpc>
                          <a:spcPct val="115000"/>
                        </a:lnSpc>
                        <a:spcBef>
                          <a:spcPts val="0"/>
                        </a:spcBef>
                        <a:spcAft>
                          <a:spcPts val="0"/>
                        </a:spcAft>
                      </a:pPr>
                      <a:r>
                        <a:rPr lang="en-US" sz="1200" dirty="0">
                          <a:effectLst/>
                        </a:rPr>
                        <a:t>CA V</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VI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VII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CA VIII</a:t>
                      </a:r>
                      <a:endParaRPr lang="en-US" sz="1200">
                        <a:effectLst/>
                      </a:endParaRPr>
                    </a:p>
                  </a:txBody>
                  <a:tcPr marL="27804" marR="27804" marT="0" marB="0" anchor="ctr"/>
                </a:tc>
                <a:tc>
                  <a:txBody>
                    <a:bodyPr/>
                    <a:lstStyle/>
                    <a:p>
                      <a:pPr marL="0" marR="0" algn="ctr">
                        <a:lnSpc>
                          <a:spcPct val="115000"/>
                        </a:lnSpc>
                        <a:spcBef>
                          <a:spcPts val="0"/>
                        </a:spcBef>
                        <a:spcAft>
                          <a:spcPts val="0"/>
                        </a:spcAft>
                      </a:pPr>
                      <a:r>
                        <a:rPr lang="en-US" sz="1200" dirty="0">
                          <a:effectLst/>
                        </a:rPr>
                        <a:t>CURRENT WORLDWIDE AVERAGE</a:t>
                      </a:r>
                      <a:endParaRPr lang="en-US" sz="1200">
                        <a:effectLst/>
                      </a:endParaRPr>
                    </a:p>
                  </a:txBody>
                  <a:tcPr marL="27804" marR="27804" marT="0" marB="0" anchor="ctr"/>
                </a:tc>
                <a:extLst>
                  <a:ext uri="{0D108BD9-81ED-4DB2-BD59-A6C34878D82A}">
                    <a16:rowId xmlns:a16="http://schemas.microsoft.com/office/drawing/2014/main" val="918429193"/>
                  </a:ext>
                </a:extLst>
              </a:tr>
              <a:tr h="740885">
                <a:tc>
                  <a:txBody>
                    <a:bodyPr/>
                    <a:lstStyle/>
                    <a:p>
                      <a:pPr marL="0" marR="0" algn="ctr">
                        <a:lnSpc>
                          <a:spcPct val="115000"/>
                        </a:lnSpc>
                        <a:spcBef>
                          <a:spcPts val="0"/>
                        </a:spcBef>
                        <a:spcAft>
                          <a:spcPts val="0"/>
                        </a:spcAft>
                      </a:pPr>
                      <a:r>
                        <a:rPr lang="en-US" sz="1400" dirty="0">
                          <a:effectLst/>
                        </a:rPr>
                        <a:t>Past International President</a:t>
                      </a:r>
                    </a:p>
                  </a:txBody>
                  <a:tcPr marL="27804" marR="27804" marT="0" marB="0" anchor="ctr"/>
                </a:tc>
                <a:tc>
                  <a:txBody>
                    <a:bodyPr/>
                    <a:lstStyle/>
                    <a:p>
                      <a:pPr marL="0" marR="0" lvl="0" algn="ctr">
                        <a:lnSpc>
                          <a:spcPct val="114999"/>
                        </a:lnSpc>
                        <a:spcBef>
                          <a:spcPts val="0"/>
                        </a:spcBef>
                        <a:spcAft>
                          <a:spcPts val="0"/>
                        </a:spcAft>
                        <a:buNone/>
                      </a:pPr>
                      <a:r>
                        <a:rPr lang="en-US" sz="1400" kern="1200">
                          <a:effectLst/>
                        </a:rPr>
                        <a:t>58%</a:t>
                      </a:r>
                      <a:endParaRPr lang="en-US" sz="1400" kern="1200" dirty="0">
                        <a:effectLst/>
                      </a:endParaRP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N/A</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N/A</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79%</a:t>
                      </a:r>
                    </a:p>
                  </a:txBody>
                  <a:tcPr marL="6350" marR="6350" marT="6350" marB="0" anchor="ctr"/>
                </a:tc>
                <a:extLst>
                  <a:ext uri="{0D108BD9-81ED-4DB2-BD59-A6C34878D82A}">
                    <a16:rowId xmlns:a16="http://schemas.microsoft.com/office/drawing/2014/main" val="2719834814"/>
                  </a:ext>
                </a:extLst>
              </a:tr>
              <a:tr h="486641">
                <a:tc>
                  <a:txBody>
                    <a:bodyPr/>
                    <a:lstStyle/>
                    <a:p>
                      <a:pPr marL="0" marR="0" algn="ctr">
                        <a:lnSpc>
                          <a:spcPct val="115000"/>
                        </a:lnSpc>
                        <a:spcBef>
                          <a:spcPts val="0"/>
                        </a:spcBef>
                        <a:spcAft>
                          <a:spcPts val="0"/>
                        </a:spcAft>
                      </a:pPr>
                      <a:r>
                        <a:rPr lang="en-US" sz="1400" dirty="0">
                          <a:effectLst/>
                        </a:rPr>
                        <a:t>International Director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extLst>
                  <a:ext uri="{0D108BD9-81ED-4DB2-BD59-A6C34878D82A}">
                    <a16:rowId xmlns:a16="http://schemas.microsoft.com/office/drawing/2014/main" val="291765046"/>
                  </a:ext>
                </a:extLst>
              </a:tr>
              <a:tr h="330955">
                <a:tc>
                  <a:txBody>
                    <a:bodyPr/>
                    <a:lstStyle/>
                    <a:p>
                      <a:pPr marL="0" marR="0" algn="ctr">
                        <a:lnSpc>
                          <a:spcPct val="115000"/>
                        </a:lnSpc>
                        <a:spcBef>
                          <a:spcPts val="0"/>
                        </a:spcBef>
                        <a:spcAft>
                          <a:spcPts val="0"/>
                        </a:spcAft>
                      </a:pPr>
                      <a:r>
                        <a:rPr lang="en-US" sz="1400" dirty="0">
                          <a:effectLst/>
                        </a:rPr>
                        <a:t>LCIF Trustee</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100%</a:t>
                      </a:r>
                    </a:p>
                  </a:txBody>
                  <a:tcPr marL="6350" marR="6350" marT="6350" marB="0" anchor="ctr"/>
                </a:tc>
                <a:extLst>
                  <a:ext uri="{0D108BD9-81ED-4DB2-BD59-A6C34878D82A}">
                    <a16:rowId xmlns:a16="http://schemas.microsoft.com/office/drawing/2014/main" val="2966662813"/>
                  </a:ext>
                </a:extLst>
              </a:tr>
              <a:tr h="740885">
                <a:tc>
                  <a:txBody>
                    <a:bodyPr/>
                    <a:lstStyle/>
                    <a:p>
                      <a:pPr marL="0" marR="0" algn="ctr">
                        <a:lnSpc>
                          <a:spcPct val="115000"/>
                        </a:lnSpc>
                        <a:spcBef>
                          <a:spcPts val="0"/>
                        </a:spcBef>
                        <a:spcAft>
                          <a:spcPts val="0"/>
                        </a:spcAft>
                      </a:pPr>
                      <a:r>
                        <a:rPr lang="en-US" sz="1400" dirty="0">
                          <a:effectLst/>
                        </a:rPr>
                        <a:t>Past International Director</a:t>
                      </a: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59%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58%</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46%</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44%</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73%</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71%</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58%</a:t>
                      </a:r>
                    </a:p>
                  </a:txBody>
                  <a:tcPr marL="6350" marR="6350" marT="6350" marB="0" anchor="ctr"/>
                </a:tc>
                <a:extLst>
                  <a:ext uri="{0D108BD9-81ED-4DB2-BD59-A6C34878D82A}">
                    <a16:rowId xmlns:a16="http://schemas.microsoft.com/office/drawing/2014/main" val="317587354"/>
                  </a:ext>
                </a:extLst>
              </a:tr>
              <a:tr h="486641">
                <a:tc>
                  <a:txBody>
                    <a:bodyPr/>
                    <a:lstStyle/>
                    <a:p>
                      <a:pPr marL="0" marR="0" algn="ctr">
                        <a:lnSpc>
                          <a:spcPct val="115000"/>
                        </a:lnSpc>
                        <a:spcBef>
                          <a:spcPts val="0"/>
                        </a:spcBef>
                        <a:spcAft>
                          <a:spcPts val="0"/>
                        </a:spcAft>
                      </a:pPr>
                      <a:r>
                        <a:rPr lang="en-US" sz="1400" dirty="0">
                          <a:effectLst/>
                        </a:rPr>
                        <a:t>Council Chairperson</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80%</a:t>
                      </a:r>
                    </a:p>
                  </a:txBody>
                  <a:tcPr marL="6350" marR="6350" marT="6350" marB="0" anchor="ctr"/>
                </a:tc>
                <a:tc>
                  <a:txBody>
                    <a:bodyPr/>
                    <a:lstStyle/>
                    <a:p>
                      <a:pPr marL="0" marR="0" lvl="0" algn="ctr">
                        <a:lnSpc>
                          <a:spcPct val="114999"/>
                        </a:lnSpc>
                        <a:spcBef>
                          <a:spcPts val="0"/>
                        </a:spcBef>
                        <a:spcAft>
                          <a:spcPts val="0"/>
                        </a:spcAft>
                        <a:buNone/>
                      </a:pPr>
                      <a:r>
                        <a:rPr lang="en-US" sz="1400" kern="1200">
                          <a:effectLst/>
                        </a:rPr>
                        <a:t>100%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56%</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95%</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100%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74%</a:t>
                      </a:r>
                    </a:p>
                  </a:txBody>
                  <a:tcPr marL="6350" marR="6350" marT="6350" marB="0" anchor="ctr"/>
                </a:tc>
                <a:extLst>
                  <a:ext uri="{0D108BD9-81ED-4DB2-BD59-A6C34878D82A}">
                    <a16:rowId xmlns:a16="http://schemas.microsoft.com/office/drawing/2014/main" val="306836634"/>
                  </a:ext>
                </a:extLst>
              </a:tr>
              <a:tr h="505983">
                <a:tc>
                  <a:txBody>
                    <a:bodyPr/>
                    <a:lstStyle/>
                    <a:p>
                      <a:pPr marL="0" marR="0" algn="ctr">
                        <a:lnSpc>
                          <a:spcPct val="115000"/>
                        </a:lnSpc>
                        <a:spcBef>
                          <a:spcPts val="0"/>
                        </a:spcBef>
                        <a:spcAft>
                          <a:spcPts val="0"/>
                        </a:spcAft>
                      </a:pPr>
                      <a:r>
                        <a:rPr lang="en-US" sz="1400" dirty="0">
                          <a:effectLst/>
                        </a:rPr>
                        <a:t>District Governor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a:effectLst/>
                        </a:rPr>
                        <a:t>81%</a:t>
                      </a:r>
                    </a:p>
                  </a:txBody>
                  <a:tcPr marL="6350" marR="6350" marT="6350" marB="0" anchor="ctr"/>
                </a:tc>
                <a:tc>
                  <a:txBody>
                    <a:bodyPr/>
                    <a:lstStyle/>
                    <a:p>
                      <a:pPr marL="0" marR="0" lvl="0" algn="ctr">
                        <a:lnSpc>
                          <a:spcPct val="114999"/>
                        </a:lnSpc>
                        <a:spcBef>
                          <a:spcPts val="0"/>
                        </a:spcBef>
                        <a:spcAft>
                          <a:spcPts val="0"/>
                        </a:spcAft>
                        <a:buNone/>
                      </a:pPr>
                      <a:r>
                        <a:rPr lang="en-US" sz="1400" kern="1200">
                          <a:effectLst/>
                        </a:rPr>
                        <a:t>83%</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65%</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47%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65%</a:t>
                      </a:r>
                    </a:p>
                  </a:txBody>
                  <a:tcPr marL="6350" marR="6350" marT="6350" marB="0" anchor="ctr"/>
                </a:tc>
                <a:extLst>
                  <a:ext uri="{0D108BD9-81ED-4DB2-BD59-A6C34878D82A}">
                    <a16:rowId xmlns:a16="http://schemas.microsoft.com/office/drawing/2014/main" val="260100651"/>
                  </a:ext>
                </a:extLst>
              </a:tr>
              <a:tr h="740885">
                <a:tc>
                  <a:txBody>
                    <a:bodyPr/>
                    <a:lstStyle/>
                    <a:p>
                      <a:pPr marL="0" marR="0" algn="ctr">
                        <a:lnSpc>
                          <a:spcPct val="115000"/>
                        </a:lnSpc>
                        <a:spcBef>
                          <a:spcPts val="0"/>
                        </a:spcBef>
                        <a:spcAft>
                          <a:spcPts val="0"/>
                        </a:spcAft>
                      </a:pPr>
                      <a:r>
                        <a:rPr lang="en-US" sz="1400" dirty="0">
                          <a:effectLst/>
                        </a:rPr>
                        <a:t>LCIF Multiple District Coordinator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96%</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89%</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82%</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91%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80%</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82%</a:t>
                      </a:r>
                    </a:p>
                  </a:txBody>
                  <a:tcPr marL="6350" marR="6350" marT="6350" marB="0" anchor="ctr"/>
                </a:tc>
                <a:extLst>
                  <a:ext uri="{0D108BD9-81ED-4DB2-BD59-A6C34878D82A}">
                    <a16:rowId xmlns:a16="http://schemas.microsoft.com/office/drawing/2014/main" val="3689914656"/>
                  </a:ext>
                </a:extLst>
              </a:tr>
              <a:tr h="505983">
                <a:tc>
                  <a:txBody>
                    <a:bodyPr/>
                    <a:lstStyle/>
                    <a:p>
                      <a:pPr marL="0" marR="0" algn="ctr">
                        <a:lnSpc>
                          <a:spcPct val="115000"/>
                        </a:lnSpc>
                        <a:spcBef>
                          <a:spcPts val="0"/>
                        </a:spcBef>
                        <a:spcAft>
                          <a:spcPts val="0"/>
                        </a:spcAft>
                      </a:pPr>
                      <a:r>
                        <a:rPr lang="en-US" sz="1400" dirty="0">
                          <a:effectLst/>
                        </a:rPr>
                        <a:t>LCIF District Coordinator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79%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77%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69%</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44%</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65%</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62%</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62%</a:t>
                      </a:r>
                    </a:p>
                  </a:txBody>
                  <a:tcPr marL="6350" marR="6350" marT="6350" marB="0" anchor="ctr"/>
                </a:tc>
                <a:tc>
                  <a:txBody>
                    <a:bodyPr/>
                    <a:lstStyle/>
                    <a:p>
                      <a:pPr marL="0" marR="0" lvl="0" algn="ctr" defTabSz="914377" rtl="0" eaLnBrk="1" latinLnBrk="0" hangingPunct="1">
                        <a:lnSpc>
                          <a:spcPct val="114999"/>
                        </a:lnSpc>
                        <a:spcBef>
                          <a:spcPts val="0"/>
                        </a:spcBef>
                        <a:spcAft>
                          <a:spcPts val="0"/>
                        </a:spcAft>
                        <a:buNone/>
                      </a:pPr>
                      <a:r>
                        <a:rPr lang="en-US" sz="1400" kern="1200" dirty="0">
                          <a:solidFill>
                            <a:schemeClr val="dk1"/>
                          </a:solidFill>
                          <a:effectLst/>
                          <a:latin typeface="+mn-lt"/>
                          <a:ea typeface="+mn-ea"/>
                          <a:cs typeface="+mn-cs"/>
                        </a:rPr>
                        <a:t>94%</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effectLst/>
                        </a:rPr>
                        <a:t>63%</a:t>
                      </a:r>
                    </a:p>
                  </a:txBody>
                  <a:tcPr marL="6350" marR="6350" marT="6350" marB="0" anchor="ctr"/>
                </a:tc>
                <a:extLst>
                  <a:ext uri="{0D108BD9-81ED-4DB2-BD59-A6C34878D82A}">
                    <a16:rowId xmlns:a16="http://schemas.microsoft.com/office/drawing/2014/main" val="2794323910"/>
                  </a:ext>
                </a:extLst>
              </a:tr>
              <a:tr h="486641">
                <a:tc>
                  <a:txBody>
                    <a:bodyPr/>
                    <a:lstStyle/>
                    <a:p>
                      <a:pPr marL="0" marR="0" algn="ctr">
                        <a:lnSpc>
                          <a:spcPct val="115000"/>
                        </a:lnSpc>
                        <a:spcBef>
                          <a:spcPts val="0"/>
                        </a:spcBef>
                        <a:spcAft>
                          <a:spcPts val="0"/>
                        </a:spcAft>
                      </a:pPr>
                      <a:r>
                        <a:rPr lang="en-US" sz="1400" dirty="0">
                          <a:effectLst/>
                        </a:rPr>
                        <a:t>GAT Coordinator</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dirty="0">
                          <a:effectLst/>
                        </a:rPr>
                        <a:t>51%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59%</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53%</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effectLst/>
                        </a:rPr>
                        <a:t>17%</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62%</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40%</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31%</a:t>
                      </a:r>
                    </a:p>
                  </a:txBody>
                  <a:tcPr marL="6350" marR="6350" marT="6350" marB="0" anchor="ctr"/>
                </a:tc>
                <a:tc>
                  <a:txBody>
                    <a:bodyPr/>
                    <a:lstStyle/>
                    <a:p>
                      <a:pPr marL="0" marR="0" lvl="0" algn="ctr">
                        <a:lnSpc>
                          <a:spcPct val="114999"/>
                        </a:lnSpc>
                        <a:spcBef>
                          <a:spcPts val="0"/>
                        </a:spcBef>
                        <a:spcAft>
                          <a:spcPts val="0"/>
                        </a:spcAft>
                        <a:buNone/>
                      </a:pPr>
                      <a:r>
                        <a:rPr lang="en-US" sz="1400" kern="1200" dirty="0">
                          <a:effectLst/>
                        </a:rPr>
                        <a:t>42%</a:t>
                      </a:r>
                    </a:p>
                  </a:txBody>
                  <a:tcPr marL="6350" marR="6350" marT="6350" marB="0" anchor="ctr"/>
                </a:tc>
                <a:extLst>
                  <a:ext uri="{0D108BD9-81ED-4DB2-BD59-A6C34878D82A}">
                    <a16:rowId xmlns:a16="http://schemas.microsoft.com/office/drawing/2014/main" val="4064486013"/>
                  </a:ext>
                </a:extLst>
              </a:tr>
              <a:tr h="251000">
                <a:tc>
                  <a:txBody>
                    <a:bodyPr/>
                    <a:lstStyle/>
                    <a:p>
                      <a:pPr marL="0" marR="0" algn="ctr">
                        <a:lnSpc>
                          <a:spcPct val="115000"/>
                        </a:lnSpc>
                        <a:spcBef>
                          <a:spcPts val="0"/>
                        </a:spcBef>
                        <a:spcAft>
                          <a:spcPts val="0"/>
                        </a:spcAft>
                      </a:pPr>
                      <a:r>
                        <a:rPr lang="en-US" sz="1400" dirty="0">
                          <a:effectLst/>
                        </a:rPr>
                        <a:t>Club President</a:t>
                      </a:r>
                      <a:endParaRPr lang="en-US" sz="1400">
                        <a:effectLst/>
                      </a:endParaRPr>
                    </a:p>
                  </a:txBody>
                  <a:tcPr marL="27804" marR="27804" marT="0" marB="0" anchor="ctr"/>
                </a:tc>
                <a:tc>
                  <a:txBody>
                    <a:bodyPr/>
                    <a:lstStyle/>
                    <a:p>
                      <a:pPr marL="0" marR="0" lvl="0" algn="ctr">
                        <a:lnSpc>
                          <a:spcPct val="114999"/>
                        </a:lnSpc>
                        <a:spcBef>
                          <a:spcPts val="0"/>
                        </a:spcBef>
                        <a:spcAft>
                          <a:spcPts val="0"/>
                        </a:spcAft>
                        <a:buNone/>
                      </a:pPr>
                      <a:r>
                        <a:rPr lang="en-US" sz="1400" kern="1200">
                          <a:solidFill>
                            <a:srgbClr val="FF0000"/>
                          </a:solidFill>
                          <a:effectLst/>
                        </a:rPr>
                        <a:t>11%</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5%</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22%</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solidFill>
                            <a:srgbClr val="FF0000"/>
                          </a:solidFill>
                          <a:effectLst/>
                        </a:rPr>
                        <a:t>2%</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33%</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9%</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12%</a:t>
                      </a:r>
                    </a:p>
                  </a:txBody>
                  <a:tcPr marL="6350" marR="6350" marT="6350" marB="0" anchor="ctr"/>
                </a:tc>
                <a:extLst>
                  <a:ext uri="{0D108BD9-81ED-4DB2-BD59-A6C34878D82A}">
                    <a16:rowId xmlns:a16="http://schemas.microsoft.com/office/drawing/2014/main" val="496957722"/>
                  </a:ext>
                </a:extLst>
              </a:tr>
              <a:tr h="486641">
                <a:tc>
                  <a:txBody>
                    <a:bodyPr/>
                    <a:lstStyle/>
                    <a:p>
                      <a:pPr marL="0" marR="0" algn="ctr">
                        <a:lnSpc>
                          <a:spcPct val="115000"/>
                        </a:lnSpc>
                        <a:spcBef>
                          <a:spcPts val="0"/>
                        </a:spcBef>
                        <a:spcAft>
                          <a:spcPts val="0"/>
                        </a:spcAft>
                      </a:pPr>
                      <a:r>
                        <a:rPr lang="en-US" sz="1400" dirty="0">
                          <a:effectLst/>
                        </a:rPr>
                        <a:t>Club LCIF Coordinator</a:t>
                      </a:r>
                    </a:p>
                  </a:txBody>
                  <a:tcPr marL="27804" marR="27804" marT="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26%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18%</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27%</a:t>
                      </a:r>
                    </a:p>
                  </a:txBody>
                  <a:tcPr marL="6350" marR="6350" marT="6350" marB="0" anchor="ctr"/>
                </a:tc>
                <a:tc>
                  <a:txBody>
                    <a:bodyPr/>
                    <a:lstStyle/>
                    <a:p>
                      <a:pPr marL="0" marR="0" lvl="0" algn="ctr">
                        <a:lnSpc>
                          <a:spcPct val="114999"/>
                        </a:lnSpc>
                        <a:spcBef>
                          <a:spcPts val="0"/>
                        </a:spcBef>
                        <a:spcAft>
                          <a:spcPts val="0"/>
                        </a:spcAft>
                        <a:buNone/>
                      </a:pPr>
                      <a:r>
                        <a:rPr lang="en-US" sz="2400" b="0" kern="1200" dirty="0">
                          <a:solidFill>
                            <a:srgbClr val="FF0000"/>
                          </a:solidFill>
                          <a:effectLst/>
                        </a:rPr>
                        <a:t>6%</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47%</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17%</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17%</a:t>
                      </a:r>
                    </a:p>
                  </a:txBody>
                  <a:tcPr marL="6350" marR="6350" marT="6350" marB="0" anchor="ctr"/>
                </a:tc>
                <a:tc>
                  <a:txBody>
                    <a:bodyPr/>
                    <a:lstStyle/>
                    <a:p>
                      <a:pPr marL="0" marR="0" lvl="0" algn="ctr">
                        <a:lnSpc>
                          <a:spcPct val="114999"/>
                        </a:lnSpc>
                        <a:spcBef>
                          <a:spcPts val="0"/>
                        </a:spcBef>
                        <a:spcAft>
                          <a:spcPts val="0"/>
                        </a:spcAft>
                        <a:buNone/>
                      </a:pPr>
                      <a:r>
                        <a:rPr lang="en-US" sz="1400" kern="1200" dirty="0">
                          <a:solidFill>
                            <a:srgbClr val="FF0000"/>
                          </a:solidFill>
                          <a:effectLst/>
                        </a:rPr>
                        <a:t>19%</a:t>
                      </a:r>
                    </a:p>
                  </a:txBody>
                  <a:tcPr marL="6350" marR="6350" marT="6350" marB="0" anchor="ctr"/>
                </a:tc>
                <a:tc>
                  <a:txBody>
                    <a:bodyPr/>
                    <a:lstStyle/>
                    <a:p>
                      <a:pPr marL="0" marR="0" lvl="0" algn="ctr" defTabSz="914400">
                        <a:lnSpc>
                          <a:spcPct val="114999"/>
                        </a:lnSpc>
                        <a:spcBef>
                          <a:spcPts val="0"/>
                        </a:spcBef>
                        <a:spcAft>
                          <a:spcPts val="0"/>
                        </a:spcAft>
                        <a:buNone/>
                      </a:pPr>
                      <a:r>
                        <a:rPr lang="en-US" sz="1400" kern="1200" dirty="0">
                          <a:solidFill>
                            <a:srgbClr val="FF0000"/>
                          </a:solidFill>
                          <a:effectLst/>
                        </a:rPr>
                        <a:t>19%</a:t>
                      </a:r>
                    </a:p>
                  </a:txBody>
                  <a:tcPr marL="6350" marR="6350" marT="6350" marB="0" anchor="ctr"/>
                </a:tc>
                <a:extLst>
                  <a:ext uri="{0D108BD9-81ED-4DB2-BD59-A6C34878D82A}">
                    <a16:rowId xmlns:a16="http://schemas.microsoft.com/office/drawing/2014/main" val="2583079821"/>
                  </a:ext>
                </a:extLst>
              </a:tr>
            </a:tbl>
          </a:graphicData>
        </a:graphic>
      </p:graphicFrame>
    </p:spTree>
    <p:extLst>
      <p:ext uri="{BB962C8B-B14F-4D97-AF65-F5344CB8AC3E}">
        <p14:creationId xmlns:p14="http://schemas.microsoft.com/office/powerpoint/2010/main" val="226921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54BB0E-6AC8-547A-76A4-911A1BD3CE15}"/>
              </a:ext>
            </a:extLst>
          </p:cNvPr>
          <p:cNvSpPr txBox="1">
            <a:spLocks/>
          </p:cNvSpPr>
          <p:nvPr/>
        </p:nvSpPr>
        <p:spPr>
          <a:xfrm>
            <a:off x="876694" y="741391"/>
            <a:ext cx="4234393" cy="16162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Arial" panose="020B0604020202020204"/>
                <a:ea typeface="+mj-ea"/>
                <a:cs typeface="Arial" panose="020B0604020202020204" pitchFamily="34" charset="0"/>
              </a:rPr>
              <a:t>Why people choose to give: </a:t>
            </a:r>
          </a:p>
        </p:txBody>
      </p:sp>
      <p:sp>
        <p:nvSpPr>
          <p:cNvPr id="10" name="Text Placeholder 2">
            <a:extLst>
              <a:ext uri="{FF2B5EF4-FFF2-40B4-BE49-F238E27FC236}">
                <a16:creationId xmlns:a16="http://schemas.microsoft.com/office/drawing/2014/main" id="{A454C11C-3FE5-D7B3-8CAF-34F13ACBF6A0}"/>
              </a:ext>
            </a:extLst>
          </p:cNvPr>
          <p:cNvSpPr txBox="1">
            <a:spLocks/>
          </p:cNvSpPr>
          <p:nvPr/>
        </p:nvSpPr>
        <p:spPr>
          <a:xfrm>
            <a:off x="876693" y="2533476"/>
            <a:ext cx="4234394" cy="34478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They believe in the mission of the organization.</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They believe that their donation can make a difference.</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They want to give back to their community.</a:t>
            </a:r>
          </a:p>
        </p:txBody>
      </p:sp>
      <p:pic>
        <p:nvPicPr>
          <p:cNvPr id="11" name="Picture 9">
            <a:extLst>
              <a:ext uri="{FF2B5EF4-FFF2-40B4-BE49-F238E27FC236}">
                <a16:creationId xmlns:a16="http://schemas.microsoft.com/office/drawing/2014/main" id="{D08C97CF-5238-0C5A-AF7B-7FB66BDF4B74}"/>
              </a:ext>
            </a:extLst>
          </p:cNvPr>
          <p:cNvPicPr>
            <a:picLocks noChangeAspect="1"/>
          </p:cNvPicPr>
          <p:nvPr/>
        </p:nvPicPr>
        <p:blipFill>
          <a:blip r:embed="rId3"/>
          <a:srcRect l="12314" r="26144" b="-1"/>
          <a:stretch/>
        </p:blipFill>
        <p:spPr>
          <a:xfrm>
            <a:off x="5854890" y="877414"/>
            <a:ext cx="5453545" cy="4984683"/>
          </a:xfrm>
          <a:prstGeom prst="rect">
            <a:avLst/>
          </a:prstGeom>
        </p:spPr>
      </p:pic>
    </p:spTree>
    <p:extLst>
      <p:ext uri="{BB962C8B-B14F-4D97-AF65-F5344CB8AC3E}">
        <p14:creationId xmlns:p14="http://schemas.microsoft.com/office/powerpoint/2010/main" val="788038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1" y="395205"/>
            <a:ext cx="9522823" cy="1191448"/>
          </a:xfrm>
        </p:spPr>
        <p:txBody>
          <a:bodyPr>
            <a:noAutofit/>
          </a:bodyPr>
          <a:lstStyle/>
          <a:p>
            <a:pPr algn="ctr"/>
            <a:r>
              <a:rPr lang="en-US" sz="3200" b="1" dirty="0">
                <a:latin typeface="Calibri" panose="020F0502020204030204" pitchFamily="34" charset="0"/>
                <a:cs typeface="Calibri" panose="020F0502020204030204" pitchFamily="34" charset="0"/>
              </a:rPr>
              <a:t>#1. They believe in the mission of the organization:</a:t>
            </a:r>
          </a:p>
        </p:txBody>
      </p:sp>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7" y="1620506"/>
            <a:ext cx="9093830" cy="1958718"/>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How you share the organization’s mission.</a:t>
            </a:r>
          </a:p>
          <a:p>
            <a:pPr marL="342900" marR="0" lvl="0" indent="-342900">
              <a:lnSpc>
                <a:spcPct val="107000"/>
              </a:lnSpc>
              <a:spcBef>
                <a:spcPts val="0"/>
              </a:spcBef>
              <a:spcAft>
                <a:spcPts val="0"/>
              </a:spcAft>
              <a:buFont typeface="+mj-lt"/>
              <a:buAutoNum type="arabicPeriod"/>
            </a:pPr>
            <a:r>
              <a:rPr lang="en-US" sz="2400" kern="100" dirty="0">
                <a:latin typeface="Calibri" panose="020F0502020204030204" pitchFamily="34" charset="0"/>
                <a:ea typeface="Aptos" panose="020B0004020202020204" pitchFamily="34" charset="0"/>
                <a:cs typeface="Times New Roman" panose="02020603050405020304" pitchFamily="18" charset="0"/>
              </a:rPr>
              <a:t>What resources you use to access information on this topic.</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615F360-294A-4FC8-3614-EF8435263072}"/>
              </a:ext>
            </a:extLst>
          </p:cNvPr>
          <p:cNvPicPr>
            <a:picLocks noChangeAspect="1"/>
          </p:cNvPicPr>
          <p:nvPr/>
        </p:nvPicPr>
        <p:blipFill>
          <a:blip r:embed="rId3"/>
          <a:stretch>
            <a:fillRect/>
          </a:stretch>
        </p:blipFill>
        <p:spPr>
          <a:xfrm>
            <a:off x="1900239" y="2389188"/>
            <a:ext cx="6553198" cy="4368799"/>
          </a:xfrm>
          <a:prstGeom prst="rect">
            <a:avLst/>
          </a:prstGeom>
        </p:spPr>
      </p:pic>
    </p:spTree>
    <p:extLst>
      <p:ext uri="{BB962C8B-B14F-4D97-AF65-F5344CB8AC3E}">
        <p14:creationId xmlns:p14="http://schemas.microsoft.com/office/powerpoint/2010/main" val="3863009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7" y="1620506"/>
            <a:ext cx="9093830" cy="1958718"/>
          </a:xfrm>
        </p:spPr>
        <p:txBody>
          <a:bodyPr vert="horz" lIns="91440" tIns="45720" rIns="91440" bIns="45720" rtlCol="0" anchor="t">
            <a:normAutofit/>
          </a:bodyPr>
          <a:lstStyle/>
          <a:p>
            <a:pPr marL="342900" marR="0" lvl="0" indent="-342900">
              <a:lnSpc>
                <a:spcPct val="107000"/>
              </a:lnSpc>
              <a:spcBef>
                <a:spcPts val="0"/>
              </a:spcBef>
              <a:spcAft>
                <a:spcPts val="0"/>
              </a:spcAft>
              <a:buFont typeface="+mj-lt"/>
              <a:buAutoNum type="arabicPeriod"/>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How you share the organization’s mission.</a:t>
            </a:r>
          </a:p>
          <a:p>
            <a:pPr marL="342900" marR="0" lvl="0" indent="-342900">
              <a:lnSpc>
                <a:spcPct val="107000"/>
              </a:lnSpc>
              <a:spcBef>
                <a:spcPts val="0"/>
              </a:spcBef>
              <a:spcAft>
                <a:spcPts val="0"/>
              </a:spcAft>
              <a:buFont typeface="+mj-lt"/>
              <a:buAutoNum type="arabicPeriod"/>
            </a:pPr>
            <a:r>
              <a:rPr lang="en-US" sz="2400" kern="100" dirty="0">
                <a:latin typeface="Calibri" panose="020F0502020204030204" pitchFamily="34" charset="0"/>
                <a:ea typeface="Aptos" panose="020B0004020202020204" pitchFamily="34" charset="0"/>
                <a:cs typeface="Times New Roman" panose="02020603050405020304" pitchFamily="18" charset="0"/>
              </a:rPr>
              <a:t>What resources you use to access information on this topic.</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FEE5A6A4-7739-920E-1C46-99053739C3CE}"/>
              </a:ext>
            </a:extLst>
          </p:cNvPr>
          <p:cNvSpPr txBox="1">
            <a:spLocks/>
          </p:cNvSpPr>
          <p:nvPr/>
        </p:nvSpPr>
        <p:spPr>
          <a:xfrm>
            <a:off x="768627" y="3579224"/>
            <a:ext cx="11135990" cy="195871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LCI’s mission statement (website).</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Causes and their case for support (website or the news).</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LCIF’s impact: (Stories of Pride; LCIF’s YouTube playlist; LCIF’s Facebook page).</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Grant histories.</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Aptos" panose="020B0004020202020204" pitchFamily="34" charset="0"/>
                <a:ea typeface="Aptos" panose="020B0004020202020204" pitchFamily="34" charset="0"/>
                <a:cs typeface="Times New Roman" panose="02020603050405020304" pitchFamily="18" charset="0"/>
              </a:rPr>
              <a:t>The Programs teams support of project quality and donation stewardship.</a:t>
            </a:r>
          </a:p>
        </p:txBody>
      </p:sp>
      <p:sp>
        <p:nvSpPr>
          <p:cNvPr id="5" name="Title 1">
            <a:extLst>
              <a:ext uri="{FF2B5EF4-FFF2-40B4-BE49-F238E27FC236}">
                <a16:creationId xmlns:a16="http://schemas.microsoft.com/office/drawing/2014/main" id="{F8BD9377-C408-B49F-C953-B090C41EA3D7}"/>
              </a:ext>
            </a:extLst>
          </p:cNvPr>
          <p:cNvSpPr txBox="1">
            <a:spLocks/>
          </p:cNvSpPr>
          <p:nvPr/>
        </p:nvSpPr>
        <p:spPr>
          <a:xfrm>
            <a:off x="0" y="2644045"/>
            <a:ext cx="2730137"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Resources:</a:t>
            </a:r>
          </a:p>
        </p:txBody>
      </p:sp>
      <p:sp>
        <p:nvSpPr>
          <p:cNvPr id="8" name="Title 1">
            <a:extLst>
              <a:ext uri="{FF2B5EF4-FFF2-40B4-BE49-F238E27FC236}">
                <a16:creationId xmlns:a16="http://schemas.microsoft.com/office/drawing/2014/main" id="{9C779868-247F-51BC-0483-7083D25FB91A}"/>
              </a:ext>
            </a:extLst>
          </p:cNvPr>
          <p:cNvSpPr txBox="1">
            <a:spLocks/>
          </p:cNvSpPr>
          <p:nvPr/>
        </p:nvSpPr>
        <p:spPr>
          <a:xfrm>
            <a:off x="-1" y="395205"/>
            <a:ext cx="9522823"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EFFFF"/>
                </a:solidFill>
                <a:effectLst/>
                <a:uLnTx/>
                <a:uFillTx/>
                <a:latin typeface="Calibri" panose="020F0502020204030204" pitchFamily="34" charset="0"/>
                <a:ea typeface="+mj-ea"/>
                <a:cs typeface="Calibri" panose="020F0502020204030204" pitchFamily="34" charset="0"/>
              </a:rPr>
              <a:t>#1. They believe in the mission of the organization:</a:t>
            </a:r>
            <a:endPar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979158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1" y="395205"/>
            <a:ext cx="10829109" cy="1191448"/>
          </a:xfrm>
        </p:spPr>
        <p:txBody>
          <a:bodyPr>
            <a:noAutofit/>
          </a:bodyPr>
          <a:lstStyle/>
          <a:p>
            <a:pPr algn="ctr"/>
            <a:r>
              <a:rPr lang="en-US" sz="3200" b="1" dirty="0">
                <a:latin typeface="Calibri" panose="020F0502020204030204" pitchFamily="34" charset="0"/>
                <a:cs typeface="Calibri" panose="020F0502020204030204" pitchFamily="34" charset="0"/>
              </a:rPr>
              <a:t>#2. They believe that their donation can make a difference:</a:t>
            </a:r>
          </a:p>
        </p:txBody>
      </p:sp>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7" y="1620506"/>
            <a:ext cx="9093830" cy="1958718"/>
          </a:xfrm>
        </p:spPr>
        <p:txBody>
          <a:bodyPr vert="horz" lIns="91440" tIns="45720" rIns="91440" bIns="45720" rtlCol="0" anchor="t">
            <a:normAutofit/>
          </a:bodyPr>
          <a:lstStyle/>
          <a:p>
            <a:pPr marL="0" marR="0" lvl="0" indent="0">
              <a:lnSpc>
                <a:spcPct val="107000"/>
              </a:lnSpc>
              <a:spcBef>
                <a:spcPts val="0"/>
              </a:spcBef>
              <a:spcAft>
                <a:spcPts val="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What messages or stories do you use to let people know their donation makes a difference?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C00C17A-8BCB-6205-6F49-AE87B4D461E9}"/>
              </a:ext>
            </a:extLst>
          </p:cNvPr>
          <p:cNvPicPr>
            <a:picLocks noChangeAspect="1"/>
          </p:cNvPicPr>
          <p:nvPr/>
        </p:nvPicPr>
        <p:blipFill>
          <a:blip r:embed="rId3"/>
          <a:stretch>
            <a:fillRect/>
          </a:stretch>
        </p:blipFill>
        <p:spPr>
          <a:xfrm>
            <a:off x="4280340" y="2952112"/>
            <a:ext cx="3082115" cy="3905888"/>
          </a:xfrm>
          <a:prstGeom prst="rect">
            <a:avLst/>
          </a:prstGeom>
        </p:spPr>
      </p:pic>
    </p:spTree>
    <p:extLst>
      <p:ext uri="{BB962C8B-B14F-4D97-AF65-F5344CB8AC3E}">
        <p14:creationId xmlns:p14="http://schemas.microsoft.com/office/powerpoint/2010/main" val="61615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7" y="1620506"/>
            <a:ext cx="9093830" cy="1958718"/>
          </a:xfrm>
        </p:spPr>
        <p:txBody>
          <a:bodyPr vert="horz" lIns="91440" tIns="45720" rIns="91440" bIns="45720" rtlCol="0" anchor="t">
            <a:normAutofit/>
          </a:bodyPr>
          <a:lstStyle/>
          <a:p>
            <a:pPr marL="0" marR="0" lvl="0" indent="0">
              <a:lnSpc>
                <a:spcPct val="107000"/>
              </a:lnSpc>
              <a:spcBef>
                <a:spcPts val="0"/>
              </a:spcBef>
              <a:spcAft>
                <a:spcPts val="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What messages or stories do you use to let people know their donation makes a difference?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A67FDB4A-C7D0-1F70-99B0-7ECF6E5C6265}"/>
              </a:ext>
            </a:extLst>
          </p:cNvPr>
          <p:cNvSpPr txBox="1">
            <a:spLocks/>
          </p:cNvSpPr>
          <p:nvPr/>
        </p:nvSpPr>
        <p:spPr>
          <a:xfrm>
            <a:off x="768627" y="3579224"/>
            <a:ext cx="11135990" cy="19587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100% of donations go toward grants.</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Local design, and local implementation of grants helps ensure sustainability and impact.</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Personal stories with grants, or by third party.</a:t>
            </a:r>
            <a:endParaRPr kumimoji="0" lang="en-US" sz="2400" b="0" i="0" u="none" strike="noStrike" kern="100" cap="none" spc="0" normalizeH="0" baseline="0" noProof="0" dirty="0">
              <a:ln>
                <a:noFill/>
              </a:ln>
              <a:solidFill>
                <a:srgbClr val="FEFFFF"/>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A544BD39-F38F-A3F3-0013-C37E8FCE00F9}"/>
              </a:ext>
            </a:extLst>
          </p:cNvPr>
          <p:cNvSpPr txBox="1">
            <a:spLocks/>
          </p:cNvSpPr>
          <p:nvPr/>
        </p:nvSpPr>
        <p:spPr>
          <a:xfrm>
            <a:off x="0" y="2644045"/>
            <a:ext cx="4010297"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Possible answers:</a:t>
            </a:r>
          </a:p>
        </p:txBody>
      </p:sp>
      <p:sp>
        <p:nvSpPr>
          <p:cNvPr id="8" name="Title 1">
            <a:extLst>
              <a:ext uri="{FF2B5EF4-FFF2-40B4-BE49-F238E27FC236}">
                <a16:creationId xmlns:a16="http://schemas.microsoft.com/office/drawing/2014/main" id="{54CB642F-2468-86B7-F70F-F4AD8EAC8133}"/>
              </a:ext>
            </a:extLst>
          </p:cNvPr>
          <p:cNvSpPr txBox="1">
            <a:spLocks/>
          </p:cNvSpPr>
          <p:nvPr/>
        </p:nvSpPr>
        <p:spPr>
          <a:xfrm>
            <a:off x="-1" y="395205"/>
            <a:ext cx="10829109"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EFFFF"/>
                </a:solidFill>
                <a:effectLst/>
                <a:uLnTx/>
                <a:uFillTx/>
                <a:latin typeface="Calibri" panose="020F0502020204030204" pitchFamily="34" charset="0"/>
                <a:ea typeface="+mj-ea"/>
                <a:cs typeface="Calibri" panose="020F0502020204030204" pitchFamily="34" charset="0"/>
              </a:rPr>
              <a:t>#2. They believe that their donation can make a difference:</a:t>
            </a:r>
            <a:endPar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434161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4BB0E-6AC8-547A-76A4-911A1BD3CE15}"/>
              </a:ext>
            </a:extLst>
          </p:cNvPr>
          <p:cNvSpPr>
            <a:spLocks noGrp="1"/>
          </p:cNvSpPr>
          <p:nvPr>
            <p:ph type="title"/>
          </p:nvPr>
        </p:nvSpPr>
        <p:spPr>
          <a:xfrm>
            <a:off x="0" y="395205"/>
            <a:ext cx="8334103" cy="1191448"/>
          </a:xfrm>
        </p:spPr>
        <p:txBody>
          <a:bodyPr>
            <a:noAutofit/>
          </a:bodyPr>
          <a:lstStyle/>
          <a:p>
            <a:pPr algn="ctr"/>
            <a:r>
              <a:rPr lang="en-US" sz="3200" b="1" dirty="0">
                <a:latin typeface="Calibri" panose="020F0502020204030204" pitchFamily="34" charset="0"/>
                <a:cs typeface="Calibri" panose="020F0502020204030204" pitchFamily="34" charset="0"/>
              </a:rPr>
              <a:t>#3. They want to give back to the community:</a:t>
            </a:r>
          </a:p>
        </p:txBody>
      </p:sp>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6" y="1620506"/>
            <a:ext cx="10034357" cy="1958718"/>
          </a:xfrm>
        </p:spPr>
        <p:txBody>
          <a:bodyPr vert="horz" lIns="91440" tIns="45720" rIns="91440" bIns="45720" rtlCol="0" anchor="t">
            <a:normAutofit/>
          </a:bodyPr>
          <a:lstStyle/>
          <a:p>
            <a:pPr>
              <a:lnSpc>
                <a:spcPct val="107000"/>
              </a:lnSpc>
              <a:spcBef>
                <a:spcPts val="0"/>
              </a:spcBef>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How do you talk about our membership in a global Lion community of humanitarians?</a:t>
            </a:r>
          </a:p>
          <a:p>
            <a:pPr>
              <a:lnSpc>
                <a:spcPct val="107000"/>
              </a:lnSpc>
              <a:spcBef>
                <a:spcPts val="0"/>
              </a:spcBef>
            </a:pPr>
            <a:r>
              <a:rPr lang="en-US" sz="2400" kern="100" dirty="0">
                <a:latin typeface="Calibri" panose="020F0502020204030204" pitchFamily="34" charset="0"/>
                <a:ea typeface="Aptos" panose="020B0004020202020204" pitchFamily="34" charset="0"/>
                <a:cs typeface="Times New Roman" panose="02020603050405020304" pitchFamily="18" charset="0"/>
              </a:rPr>
              <a:t>Are there ways to show instead of tell?</a:t>
            </a:r>
          </a:p>
          <a:p>
            <a:pPr>
              <a:lnSpc>
                <a:spcPct val="107000"/>
              </a:lnSpc>
              <a:spcBef>
                <a:spcPts val="0"/>
              </a:spcBef>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a:t>
            </a:r>
            <a:r>
              <a:rPr lang="en-US" sz="2400" kern="100" dirty="0">
                <a:latin typeface="Calibri" panose="020F0502020204030204" pitchFamily="34" charset="0"/>
                <a:ea typeface="Aptos" panose="020B0004020202020204" pitchFamily="34" charset="0"/>
                <a:cs typeface="Times New Roman" panose="02020603050405020304" pitchFamily="18" charset="0"/>
              </a:rPr>
              <a:t>o District and Community Club Impact Grants (DCGs) fit into this discussion?</a:t>
            </a:r>
            <a:endParaRPr lang="en-US"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6C088CD-84FD-D07A-9F8E-605BBE688465}"/>
              </a:ext>
            </a:extLst>
          </p:cNvPr>
          <p:cNvPicPr>
            <a:picLocks noChangeAspect="1"/>
          </p:cNvPicPr>
          <p:nvPr/>
        </p:nvPicPr>
        <p:blipFill>
          <a:blip r:embed="rId3"/>
          <a:stretch>
            <a:fillRect/>
          </a:stretch>
        </p:blipFill>
        <p:spPr>
          <a:xfrm>
            <a:off x="3200399" y="3116582"/>
            <a:ext cx="4391635" cy="3741417"/>
          </a:xfrm>
          <a:prstGeom prst="rect">
            <a:avLst/>
          </a:prstGeom>
        </p:spPr>
      </p:pic>
    </p:spTree>
    <p:extLst>
      <p:ext uri="{BB962C8B-B14F-4D97-AF65-F5344CB8AC3E}">
        <p14:creationId xmlns:p14="http://schemas.microsoft.com/office/powerpoint/2010/main" val="959613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16AA963-BF84-04E9-BF11-2931BA733F6F}"/>
              </a:ext>
            </a:extLst>
          </p:cNvPr>
          <p:cNvSpPr>
            <a:spLocks noGrp="1"/>
          </p:cNvSpPr>
          <p:nvPr>
            <p:ph type="body" sz="quarter" idx="13"/>
          </p:nvPr>
        </p:nvSpPr>
        <p:spPr>
          <a:xfrm>
            <a:off x="768626" y="1620506"/>
            <a:ext cx="10034357" cy="1958718"/>
          </a:xfrm>
        </p:spPr>
        <p:txBody>
          <a:bodyPr vert="horz" lIns="91440" tIns="45720" rIns="91440" bIns="45720" rtlCol="0" anchor="t">
            <a:normAutofit/>
          </a:bodyPr>
          <a:lstStyle/>
          <a:p>
            <a:pPr>
              <a:lnSpc>
                <a:spcPct val="107000"/>
              </a:lnSpc>
              <a:spcBef>
                <a:spcPts val="0"/>
              </a:spcBef>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How do you talk about our membership in a global Lion community of humanitarians?</a:t>
            </a:r>
          </a:p>
          <a:p>
            <a:pPr>
              <a:lnSpc>
                <a:spcPct val="107000"/>
              </a:lnSpc>
              <a:spcBef>
                <a:spcPts val="0"/>
              </a:spcBef>
            </a:pPr>
            <a:r>
              <a:rPr lang="en-US" sz="2400" kern="100" dirty="0">
                <a:latin typeface="Calibri" panose="020F0502020204030204" pitchFamily="34" charset="0"/>
                <a:ea typeface="Aptos" panose="020B0004020202020204" pitchFamily="34" charset="0"/>
                <a:cs typeface="Times New Roman" panose="02020603050405020304" pitchFamily="18" charset="0"/>
              </a:rPr>
              <a:t>Are there ways to show instead of tell?</a:t>
            </a:r>
          </a:p>
          <a:p>
            <a:pPr>
              <a:lnSpc>
                <a:spcPct val="107000"/>
              </a:lnSpc>
              <a:spcBef>
                <a:spcPts val="0"/>
              </a:spcBef>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D</a:t>
            </a:r>
            <a:r>
              <a:rPr lang="en-US" sz="2400" kern="100" dirty="0">
                <a:latin typeface="Calibri" panose="020F0502020204030204" pitchFamily="34" charset="0"/>
                <a:ea typeface="Aptos" panose="020B0004020202020204" pitchFamily="34" charset="0"/>
                <a:cs typeface="Times New Roman" panose="02020603050405020304" pitchFamily="18" charset="0"/>
              </a:rPr>
              <a:t>o District and Community Club Impact Grants (DCGs) fit into this discussion?</a:t>
            </a:r>
            <a:endParaRPr lang="en-US" sz="24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537014C2-4749-9922-7E84-BB68280FBB86}"/>
              </a:ext>
            </a:extLst>
          </p:cNvPr>
          <p:cNvSpPr txBox="1">
            <a:spLocks/>
          </p:cNvSpPr>
          <p:nvPr/>
        </p:nvSpPr>
        <p:spPr>
          <a:xfrm>
            <a:off x="0" y="395205"/>
            <a:ext cx="8334103"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EFFFF"/>
                </a:solidFill>
                <a:effectLst/>
                <a:uLnTx/>
                <a:uFillTx/>
                <a:latin typeface="Calibri" panose="020F0502020204030204" pitchFamily="34" charset="0"/>
                <a:ea typeface="+mj-ea"/>
                <a:cs typeface="Calibri" panose="020F0502020204030204" pitchFamily="34" charset="0"/>
              </a:rPr>
              <a:t>#3. They want to give back to the community:</a:t>
            </a:r>
            <a:endPar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endParaRPr>
          </a:p>
        </p:txBody>
      </p:sp>
      <p:sp>
        <p:nvSpPr>
          <p:cNvPr id="7" name="Text Placeholder 2">
            <a:extLst>
              <a:ext uri="{FF2B5EF4-FFF2-40B4-BE49-F238E27FC236}">
                <a16:creationId xmlns:a16="http://schemas.microsoft.com/office/drawing/2014/main" id="{E9AF6228-3E6D-E97A-644E-65167A7360C7}"/>
              </a:ext>
            </a:extLst>
          </p:cNvPr>
          <p:cNvSpPr txBox="1">
            <a:spLocks/>
          </p:cNvSpPr>
          <p:nvPr/>
        </p:nvSpPr>
        <p:spPr>
          <a:xfrm>
            <a:off x="768626" y="4140927"/>
            <a:ext cx="11135990" cy="19587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Lions are united by our desire to make a difference in the world.</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Lions are a circle of humanitarians united by our experience of service.</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400" b="0" i="0" u="none" strike="noStrike" kern="100" cap="none" spc="0" normalizeH="0" baseline="0" noProof="0" dirty="0">
                <a:ln>
                  <a:noFill/>
                </a:ln>
                <a:solidFill>
                  <a:srgbClr val="FEFFFF"/>
                </a:solidFill>
                <a:effectLst/>
                <a:uLnTx/>
                <a:uFillTx/>
                <a:latin typeface="Calibri" panose="020F0502020204030204" pitchFamily="34" charset="0"/>
                <a:ea typeface="Aptos" panose="020B0004020202020204" pitchFamily="34" charset="0"/>
                <a:cs typeface="Times New Roman" panose="02020603050405020304" pitchFamily="18" charset="0"/>
              </a:rPr>
              <a:t>Qualifying for District and Community Club Impact Grants (DCGs) is a good way to give to geographically local and international communities at the same time.</a:t>
            </a:r>
            <a:endParaRPr kumimoji="0" lang="en-US" sz="2400" b="0" i="0" u="none" strike="noStrike" kern="100" cap="none" spc="0" normalizeH="0" baseline="0" noProof="0" dirty="0">
              <a:ln>
                <a:noFill/>
              </a:ln>
              <a:solidFill>
                <a:srgbClr val="FEFFFF"/>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A4D7C75E-2D9C-1E64-77EF-D99D7451EDCD}"/>
              </a:ext>
            </a:extLst>
          </p:cNvPr>
          <p:cNvSpPr txBox="1">
            <a:spLocks/>
          </p:cNvSpPr>
          <p:nvPr/>
        </p:nvSpPr>
        <p:spPr>
          <a:xfrm>
            <a:off x="-1" y="3205748"/>
            <a:ext cx="4010297" cy="1191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mj-ea"/>
                <a:cs typeface="Calibri" panose="020F0502020204030204" pitchFamily="34" charset="0"/>
              </a:rPr>
              <a:t>Possible answers:</a:t>
            </a:r>
          </a:p>
        </p:txBody>
      </p:sp>
    </p:spTree>
    <p:extLst>
      <p:ext uri="{BB962C8B-B14F-4D97-AF65-F5344CB8AC3E}">
        <p14:creationId xmlns:p14="http://schemas.microsoft.com/office/powerpoint/2010/main" val="2744124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1853</Words>
  <Application>Microsoft Macintosh PowerPoint</Application>
  <PresentationFormat>Widescreen</PresentationFormat>
  <Paragraphs>290</Paragraphs>
  <Slides>18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ＭＳ Ｐゴシック</vt:lpstr>
      <vt:lpstr>Aptos</vt:lpstr>
      <vt:lpstr>Aptos Display</vt:lpstr>
      <vt:lpstr>Arial</vt:lpstr>
      <vt:lpstr>Calibri</vt:lpstr>
      <vt:lpstr>Century Gothic</vt:lpstr>
      <vt:lpstr>Segoe UI Semibold</vt:lpstr>
      <vt:lpstr>System Font Regular</vt:lpstr>
      <vt:lpstr>Wingdings</vt:lpstr>
      <vt:lpstr>Office Theme</vt:lpstr>
      <vt:lpstr>1_Office Theme</vt:lpstr>
      <vt:lpstr>Theme1</vt:lpstr>
      <vt:lpstr>Messages that inspire giving 1-3</vt:lpstr>
      <vt:lpstr>PowerPoint Presentation</vt:lpstr>
      <vt:lpstr>PowerPoint Presentation</vt:lpstr>
      <vt:lpstr>#1. They believe in the mission of the organization:</vt:lpstr>
      <vt:lpstr>PowerPoint Presentation</vt:lpstr>
      <vt:lpstr>#2. They believe that their donation can make a difference:</vt:lpstr>
      <vt:lpstr>PowerPoint Presentation</vt:lpstr>
      <vt:lpstr>#3. They want to give back to the community:</vt:lpstr>
      <vt:lpstr>PowerPoint Presentation</vt:lpstr>
      <vt:lpstr>Why people choose to give: </vt:lpstr>
      <vt:lpstr>Messages that inspire giving 4-6</vt:lpstr>
      <vt:lpstr>Fundraising Pillars: Why People Choose to Donate</vt:lpstr>
      <vt:lpstr>PowerPoint Presentation</vt:lpstr>
      <vt:lpstr>Why people choose to give: </vt:lpstr>
      <vt:lpstr>#4. Personal satisfaction, enjoyment or fulfillment:</vt:lpstr>
      <vt:lpstr>#5. They were asked:</vt:lpstr>
      <vt:lpstr>#6. Spontaneous response to a need:</vt:lpstr>
      <vt:lpstr>Why people choose to give: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lions@rettby.ch</dc:creator>
  <cp:lastModifiedBy>lions@rettby.ch</cp:lastModifiedBy>
  <cp:revision>3</cp:revision>
  <dcterms:created xsi:type="dcterms:W3CDTF">2024-09-16T06:10:26Z</dcterms:created>
  <dcterms:modified xsi:type="dcterms:W3CDTF">2024-10-03T07:47:28Z</dcterms:modified>
</cp:coreProperties>
</file>