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5" r:id="rId2"/>
  </p:sldMasterIdLst>
  <p:notesMasterIdLst>
    <p:notesMasterId r:id="rId14"/>
  </p:notesMasterIdLst>
  <p:sldIdLst>
    <p:sldId id="2147472449" r:id="rId3"/>
    <p:sldId id="2147472450" r:id="rId4"/>
    <p:sldId id="2147472451" r:id="rId5"/>
    <p:sldId id="2147471834" r:id="rId6"/>
    <p:sldId id="2147472460" r:id="rId7"/>
    <p:sldId id="2147472527" r:id="rId8"/>
    <p:sldId id="2147472528" r:id="rId9"/>
    <p:sldId id="2147472466" r:id="rId10"/>
    <p:sldId id="2147472468" r:id="rId11"/>
    <p:sldId id="2147472467" r:id="rId12"/>
    <p:sldId id="214747233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7A9BF2-2FAA-41D3-9106-15380F53E37C}" type="doc">
      <dgm:prSet loTypeId="urn:microsoft.com/office/officeart/2005/8/layout/process2" loCatId="process" qsTypeId="urn:microsoft.com/office/officeart/2005/8/quickstyle/simple1" qsCatId="simple" csTypeId="urn:microsoft.com/office/officeart/2005/8/colors/accent1_2" csCatId="accent1" phldr="1"/>
      <dgm:spPr/>
    </dgm:pt>
    <dgm:pt modelId="{B15A4BD6-F4CB-4E09-AD96-8971E0709648}">
      <dgm:prSet phldrT="[Text]" custT="1"/>
      <dgm:spPr>
        <a:xfrm>
          <a:off x="1842094" y="661"/>
          <a:ext cx="4443811" cy="7739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4000" dirty="0">
              <a:solidFill>
                <a:sysClr val="window" lastClr="FFFFFF"/>
              </a:solidFill>
              <a:latin typeface="Calibri"/>
              <a:ea typeface="+mn-ea"/>
              <a:cs typeface="+mn-cs"/>
            </a:rPr>
            <a:t>Knowledge </a:t>
          </a:r>
        </a:p>
        <a:p>
          <a:pPr>
            <a:buNone/>
          </a:pPr>
          <a:r>
            <a:rPr lang="en-US" sz="2400" i="1" dirty="0">
              <a:solidFill>
                <a:sysClr val="window" lastClr="FFFFFF"/>
              </a:solidFill>
              <a:latin typeface="Calibri"/>
              <a:ea typeface="+mn-ea"/>
              <a:cs typeface="+mn-cs"/>
            </a:rPr>
            <a:t>(concepts, ideas and information)</a:t>
          </a:r>
        </a:p>
      </dgm:t>
    </dgm:pt>
    <dgm:pt modelId="{079127A7-4551-45C5-AC68-790957F40B0F}" type="parTrans" cxnId="{63CD41BD-4202-4848-A055-61043CD8AD7F}">
      <dgm:prSet/>
      <dgm:spPr/>
      <dgm:t>
        <a:bodyPr/>
        <a:lstStyle/>
        <a:p>
          <a:endParaRPr lang="en-US"/>
        </a:p>
      </dgm:t>
    </dgm:pt>
    <dgm:pt modelId="{979AEE95-3003-4BCE-904A-AC8731E6B006}" type="sibTrans" cxnId="{63CD41BD-4202-4848-A055-61043CD8AD7F}">
      <dgm:prSet/>
      <dgm:spPr>
        <a:xfrm rot="5400000">
          <a:off x="3918892" y="793915"/>
          <a:ext cx="290214" cy="348257"/>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dirty="0">
            <a:solidFill>
              <a:sysClr val="window" lastClr="FFFFFF"/>
            </a:solidFill>
            <a:latin typeface="Calibri"/>
            <a:ea typeface="+mn-ea"/>
            <a:cs typeface="+mn-cs"/>
          </a:endParaRPr>
        </a:p>
      </dgm:t>
    </dgm:pt>
    <dgm:pt modelId="{4E0F602B-E273-4E80-882B-AD05AA738197}">
      <dgm:prSet phldrT="[Text]" custT="1"/>
      <dgm:spPr>
        <a:xfrm>
          <a:off x="1842094" y="1161520"/>
          <a:ext cx="4443811" cy="7739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4000" dirty="0">
              <a:solidFill>
                <a:sysClr val="window" lastClr="FFFFFF"/>
              </a:solidFill>
              <a:latin typeface="Calibri"/>
              <a:ea typeface="+mn-ea"/>
              <a:cs typeface="+mn-cs"/>
            </a:rPr>
            <a:t>Behaviors</a:t>
          </a:r>
        </a:p>
        <a:p>
          <a:pPr>
            <a:buNone/>
          </a:pPr>
          <a:r>
            <a:rPr lang="en-US" sz="2400" i="1" dirty="0">
              <a:solidFill>
                <a:sysClr val="window" lastClr="FFFFFF"/>
              </a:solidFill>
              <a:latin typeface="Calibri"/>
              <a:ea typeface="+mn-ea"/>
              <a:cs typeface="+mn-cs"/>
            </a:rPr>
            <a:t>(how to implement knowledge)</a:t>
          </a:r>
          <a:endParaRPr lang="en-US" sz="2400" dirty="0">
            <a:solidFill>
              <a:sysClr val="window" lastClr="FFFFFF"/>
            </a:solidFill>
            <a:latin typeface="Calibri"/>
            <a:ea typeface="+mn-ea"/>
            <a:cs typeface="+mn-cs"/>
          </a:endParaRPr>
        </a:p>
      </dgm:t>
    </dgm:pt>
    <dgm:pt modelId="{711C4D48-75E2-403E-ADBB-F786303ABF3F}" type="parTrans" cxnId="{9062B159-3917-43E0-8DA5-52E89C2E95F6}">
      <dgm:prSet/>
      <dgm:spPr/>
      <dgm:t>
        <a:bodyPr/>
        <a:lstStyle/>
        <a:p>
          <a:endParaRPr lang="en-US"/>
        </a:p>
      </dgm:t>
    </dgm:pt>
    <dgm:pt modelId="{ABE3E8DF-7F67-4AEF-A67C-9717CBD17BC6}" type="sibTrans" cxnId="{9062B159-3917-43E0-8DA5-52E89C2E95F6}">
      <dgm:prSet/>
      <dgm:spPr>
        <a:xfrm rot="5400000">
          <a:off x="3918892" y="1954774"/>
          <a:ext cx="290214" cy="348257"/>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dirty="0">
            <a:solidFill>
              <a:sysClr val="window" lastClr="FFFFFF"/>
            </a:solidFill>
            <a:latin typeface="Calibri"/>
            <a:ea typeface="+mn-ea"/>
            <a:cs typeface="+mn-cs"/>
          </a:endParaRPr>
        </a:p>
      </dgm:t>
    </dgm:pt>
    <dgm:pt modelId="{31C80114-982D-45F0-B19D-0D675EA51BEC}">
      <dgm:prSet custT="1"/>
      <dgm:spPr>
        <a:xfrm>
          <a:off x="1842094" y="2322380"/>
          <a:ext cx="4443811" cy="7739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4000" dirty="0">
              <a:solidFill>
                <a:sysClr val="window" lastClr="FFFFFF"/>
              </a:solidFill>
              <a:latin typeface="Calibri"/>
              <a:ea typeface="+mn-ea"/>
              <a:cs typeface="+mn-cs"/>
            </a:rPr>
            <a:t>Attitude</a:t>
          </a:r>
        </a:p>
        <a:p>
          <a:pPr>
            <a:buNone/>
          </a:pPr>
          <a:r>
            <a:rPr lang="en-US" sz="2400" dirty="0">
              <a:solidFill>
                <a:sysClr val="window" lastClr="FFFFFF"/>
              </a:solidFill>
              <a:latin typeface="Calibri"/>
              <a:ea typeface="+mn-ea"/>
              <a:cs typeface="+mn-cs"/>
            </a:rPr>
            <a:t>(confidence to execute)</a:t>
          </a:r>
        </a:p>
      </dgm:t>
    </dgm:pt>
    <dgm:pt modelId="{A1F9E0E3-0943-4A9E-849C-71F1CD2E2C1A}" type="parTrans" cxnId="{33FF990E-1102-4F7C-9BDE-127AAB392D57}">
      <dgm:prSet/>
      <dgm:spPr/>
      <dgm:t>
        <a:bodyPr/>
        <a:lstStyle/>
        <a:p>
          <a:endParaRPr lang="en-US"/>
        </a:p>
      </dgm:t>
    </dgm:pt>
    <dgm:pt modelId="{95C9139D-9E43-4425-B55D-3227C3183ADB}" type="sibTrans" cxnId="{33FF990E-1102-4F7C-9BDE-127AAB392D57}">
      <dgm:prSet/>
      <dgm:spPr>
        <a:xfrm rot="5400000">
          <a:off x="3918892" y="3115634"/>
          <a:ext cx="290214" cy="348257"/>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dirty="0">
            <a:solidFill>
              <a:sysClr val="window" lastClr="FFFFFF"/>
            </a:solidFill>
            <a:latin typeface="Calibri"/>
            <a:ea typeface="+mn-ea"/>
            <a:cs typeface="+mn-cs"/>
          </a:endParaRPr>
        </a:p>
      </dgm:t>
    </dgm:pt>
    <dgm:pt modelId="{E66E2177-7A77-42EE-A3C4-F8CA3E27750F}" type="pres">
      <dgm:prSet presAssocID="{2A7A9BF2-2FAA-41D3-9106-15380F53E37C}" presName="linearFlow" presStyleCnt="0">
        <dgm:presLayoutVars>
          <dgm:resizeHandles val="exact"/>
        </dgm:presLayoutVars>
      </dgm:prSet>
      <dgm:spPr/>
    </dgm:pt>
    <dgm:pt modelId="{DB8B9B65-ABCA-4028-B1A8-02BA648CBCDC}" type="pres">
      <dgm:prSet presAssocID="{B15A4BD6-F4CB-4E09-AD96-8971E0709648}" presName="node" presStyleLbl="node1" presStyleIdx="0" presStyleCnt="3" custScaleX="319003">
        <dgm:presLayoutVars>
          <dgm:bulletEnabled val="1"/>
        </dgm:presLayoutVars>
      </dgm:prSet>
      <dgm:spPr/>
    </dgm:pt>
    <dgm:pt modelId="{0487E46F-4EF6-45A5-A80C-B132B5558B90}" type="pres">
      <dgm:prSet presAssocID="{979AEE95-3003-4BCE-904A-AC8731E6B006}" presName="sibTrans" presStyleLbl="sibTrans2D1" presStyleIdx="0" presStyleCnt="2"/>
      <dgm:spPr/>
    </dgm:pt>
    <dgm:pt modelId="{1F0845CB-C36B-4093-8AE5-BE0406786ED5}" type="pres">
      <dgm:prSet presAssocID="{979AEE95-3003-4BCE-904A-AC8731E6B006}" presName="connectorText" presStyleLbl="sibTrans2D1" presStyleIdx="0" presStyleCnt="2"/>
      <dgm:spPr/>
    </dgm:pt>
    <dgm:pt modelId="{04028FAD-F53F-4D43-A462-DE5F86ADA0A3}" type="pres">
      <dgm:prSet presAssocID="{4E0F602B-E273-4E80-882B-AD05AA738197}" presName="node" presStyleLbl="node1" presStyleIdx="1" presStyleCnt="3" custScaleX="319003">
        <dgm:presLayoutVars>
          <dgm:bulletEnabled val="1"/>
        </dgm:presLayoutVars>
      </dgm:prSet>
      <dgm:spPr/>
    </dgm:pt>
    <dgm:pt modelId="{7FFB6702-8096-4EE8-B649-D87CDDB12098}" type="pres">
      <dgm:prSet presAssocID="{ABE3E8DF-7F67-4AEF-A67C-9717CBD17BC6}" presName="sibTrans" presStyleLbl="sibTrans2D1" presStyleIdx="1" presStyleCnt="2"/>
      <dgm:spPr/>
    </dgm:pt>
    <dgm:pt modelId="{153D74E5-2291-4265-B9EB-2FF97C50554D}" type="pres">
      <dgm:prSet presAssocID="{ABE3E8DF-7F67-4AEF-A67C-9717CBD17BC6}" presName="connectorText" presStyleLbl="sibTrans2D1" presStyleIdx="1" presStyleCnt="2"/>
      <dgm:spPr/>
    </dgm:pt>
    <dgm:pt modelId="{D7226BB4-8C64-4730-B95A-2430E1247288}" type="pres">
      <dgm:prSet presAssocID="{31C80114-982D-45F0-B19D-0D675EA51BEC}" presName="node" presStyleLbl="node1" presStyleIdx="2" presStyleCnt="3" custScaleX="319003">
        <dgm:presLayoutVars>
          <dgm:bulletEnabled val="1"/>
        </dgm:presLayoutVars>
      </dgm:prSet>
      <dgm:spPr/>
    </dgm:pt>
  </dgm:ptLst>
  <dgm:cxnLst>
    <dgm:cxn modelId="{29D3EF00-C3A5-412A-A4CA-F3C6C3AFB82A}" type="presOf" srcId="{ABE3E8DF-7F67-4AEF-A67C-9717CBD17BC6}" destId="{7FFB6702-8096-4EE8-B649-D87CDDB12098}" srcOrd="0" destOrd="0" presId="urn:microsoft.com/office/officeart/2005/8/layout/process2"/>
    <dgm:cxn modelId="{D4296109-AB87-4E4B-9377-3EB8F238159D}" type="presOf" srcId="{ABE3E8DF-7F67-4AEF-A67C-9717CBD17BC6}" destId="{153D74E5-2291-4265-B9EB-2FF97C50554D}" srcOrd="1" destOrd="0" presId="urn:microsoft.com/office/officeart/2005/8/layout/process2"/>
    <dgm:cxn modelId="{33FF990E-1102-4F7C-9BDE-127AAB392D57}" srcId="{2A7A9BF2-2FAA-41D3-9106-15380F53E37C}" destId="{31C80114-982D-45F0-B19D-0D675EA51BEC}" srcOrd="2" destOrd="0" parTransId="{A1F9E0E3-0943-4A9E-849C-71F1CD2E2C1A}" sibTransId="{95C9139D-9E43-4425-B55D-3227C3183ADB}"/>
    <dgm:cxn modelId="{611A7830-1DD2-4E40-820C-E0617AFFADC9}" type="presOf" srcId="{2A7A9BF2-2FAA-41D3-9106-15380F53E37C}" destId="{E66E2177-7A77-42EE-A3C4-F8CA3E27750F}" srcOrd="0" destOrd="0" presId="urn:microsoft.com/office/officeart/2005/8/layout/process2"/>
    <dgm:cxn modelId="{9D8D2432-0253-4D30-B1A3-68BBD82F5139}" type="presOf" srcId="{979AEE95-3003-4BCE-904A-AC8731E6B006}" destId="{1F0845CB-C36B-4093-8AE5-BE0406786ED5}" srcOrd="1" destOrd="0" presId="urn:microsoft.com/office/officeart/2005/8/layout/process2"/>
    <dgm:cxn modelId="{BFEAD83B-BE85-4A4C-A63A-EDAF83D6061C}" type="presOf" srcId="{B15A4BD6-F4CB-4E09-AD96-8971E0709648}" destId="{DB8B9B65-ABCA-4028-B1A8-02BA648CBCDC}" srcOrd="0" destOrd="0" presId="urn:microsoft.com/office/officeart/2005/8/layout/process2"/>
    <dgm:cxn modelId="{098D3B47-3ECE-4A7F-A99F-42B52030C2E9}" type="presOf" srcId="{979AEE95-3003-4BCE-904A-AC8731E6B006}" destId="{0487E46F-4EF6-45A5-A80C-B132B5558B90}" srcOrd="0" destOrd="0" presId="urn:microsoft.com/office/officeart/2005/8/layout/process2"/>
    <dgm:cxn modelId="{1B3CA059-1205-4697-AFBF-2229A8CCB0A9}" type="presOf" srcId="{4E0F602B-E273-4E80-882B-AD05AA738197}" destId="{04028FAD-F53F-4D43-A462-DE5F86ADA0A3}" srcOrd="0" destOrd="0" presId="urn:microsoft.com/office/officeart/2005/8/layout/process2"/>
    <dgm:cxn modelId="{9062B159-3917-43E0-8DA5-52E89C2E95F6}" srcId="{2A7A9BF2-2FAA-41D3-9106-15380F53E37C}" destId="{4E0F602B-E273-4E80-882B-AD05AA738197}" srcOrd="1" destOrd="0" parTransId="{711C4D48-75E2-403E-ADBB-F786303ABF3F}" sibTransId="{ABE3E8DF-7F67-4AEF-A67C-9717CBD17BC6}"/>
    <dgm:cxn modelId="{C7C01961-B3F6-45DB-A11B-DADB4BA35DBE}" type="presOf" srcId="{31C80114-982D-45F0-B19D-0D675EA51BEC}" destId="{D7226BB4-8C64-4730-B95A-2430E1247288}" srcOrd="0" destOrd="0" presId="urn:microsoft.com/office/officeart/2005/8/layout/process2"/>
    <dgm:cxn modelId="{63CD41BD-4202-4848-A055-61043CD8AD7F}" srcId="{2A7A9BF2-2FAA-41D3-9106-15380F53E37C}" destId="{B15A4BD6-F4CB-4E09-AD96-8971E0709648}" srcOrd="0" destOrd="0" parTransId="{079127A7-4551-45C5-AC68-790957F40B0F}" sibTransId="{979AEE95-3003-4BCE-904A-AC8731E6B006}"/>
    <dgm:cxn modelId="{1476054F-661A-481F-926D-F24BB384DFEF}" type="presParOf" srcId="{E66E2177-7A77-42EE-A3C4-F8CA3E27750F}" destId="{DB8B9B65-ABCA-4028-B1A8-02BA648CBCDC}" srcOrd="0" destOrd="0" presId="urn:microsoft.com/office/officeart/2005/8/layout/process2"/>
    <dgm:cxn modelId="{2E5F61F2-6792-42D1-9493-C97B1A4DBAF2}" type="presParOf" srcId="{E66E2177-7A77-42EE-A3C4-F8CA3E27750F}" destId="{0487E46F-4EF6-45A5-A80C-B132B5558B90}" srcOrd="1" destOrd="0" presId="urn:microsoft.com/office/officeart/2005/8/layout/process2"/>
    <dgm:cxn modelId="{7EE8E787-0CEF-4F2F-BAE1-FFD77CBB4F48}" type="presParOf" srcId="{0487E46F-4EF6-45A5-A80C-B132B5558B90}" destId="{1F0845CB-C36B-4093-8AE5-BE0406786ED5}" srcOrd="0" destOrd="0" presId="urn:microsoft.com/office/officeart/2005/8/layout/process2"/>
    <dgm:cxn modelId="{9F549F8E-45C3-4B55-B959-5388C5E73753}" type="presParOf" srcId="{E66E2177-7A77-42EE-A3C4-F8CA3E27750F}" destId="{04028FAD-F53F-4D43-A462-DE5F86ADA0A3}" srcOrd="2" destOrd="0" presId="urn:microsoft.com/office/officeart/2005/8/layout/process2"/>
    <dgm:cxn modelId="{10F1FE45-FAFA-432E-A87B-FBC969E8D0AC}" type="presParOf" srcId="{E66E2177-7A77-42EE-A3C4-F8CA3E27750F}" destId="{7FFB6702-8096-4EE8-B649-D87CDDB12098}" srcOrd="3" destOrd="0" presId="urn:microsoft.com/office/officeart/2005/8/layout/process2"/>
    <dgm:cxn modelId="{EA281F69-DB32-4D5B-8293-323DB413ADFE}" type="presParOf" srcId="{7FFB6702-8096-4EE8-B649-D87CDDB12098}" destId="{153D74E5-2291-4265-B9EB-2FF97C50554D}" srcOrd="0" destOrd="0" presId="urn:microsoft.com/office/officeart/2005/8/layout/process2"/>
    <dgm:cxn modelId="{67773070-51D4-4CE0-BD12-47AB22DC9BB5}" type="presParOf" srcId="{E66E2177-7A77-42EE-A3C4-F8CA3E27750F}" destId="{D7226BB4-8C64-4730-B95A-2430E1247288}"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A9BF2-2FAA-41D3-9106-15380F53E37C}" type="doc">
      <dgm:prSet loTypeId="urn:microsoft.com/office/officeart/2005/8/layout/process2" loCatId="process" qsTypeId="urn:microsoft.com/office/officeart/2005/8/quickstyle/simple1" qsCatId="simple" csTypeId="urn:microsoft.com/office/officeart/2005/8/colors/accent1_2" csCatId="accent1" phldr="1"/>
      <dgm:spPr/>
    </dgm:pt>
    <dgm:pt modelId="{B15A4BD6-F4CB-4E09-AD96-8971E0709648}">
      <dgm:prSet phldrT="[Text]" custT="1"/>
      <dgm:spPr>
        <a:xfrm>
          <a:off x="1842094" y="661"/>
          <a:ext cx="4443811" cy="7739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4000" dirty="0">
              <a:solidFill>
                <a:sysClr val="window" lastClr="FFFFFF"/>
              </a:solidFill>
              <a:latin typeface="Calibri"/>
              <a:ea typeface="+mn-ea"/>
              <a:cs typeface="+mn-cs"/>
            </a:rPr>
            <a:t>Recall learning </a:t>
          </a:r>
        </a:p>
        <a:p>
          <a:pPr>
            <a:buNone/>
          </a:pPr>
          <a:r>
            <a:rPr lang="en-US" sz="2400" i="1" dirty="0">
              <a:solidFill>
                <a:sysClr val="window" lastClr="FFFFFF"/>
              </a:solidFill>
              <a:latin typeface="Calibri"/>
              <a:ea typeface="+mn-ea"/>
              <a:cs typeface="+mn-cs"/>
            </a:rPr>
            <a:t>(past oriented)</a:t>
          </a:r>
        </a:p>
      </dgm:t>
    </dgm:pt>
    <dgm:pt modelId="{079127A7-4551-45C5-AC68-790957F40B0F}" type="parTrans" cxnId="{63CD41BD-4202-4848-A055-61043CD8AD7F}">
      <dgm:prSet/>
      <dgm:spPr/>
      <dgm:t>
        <a:bodyPr/>
        <a:lstStyle/>
        <a:p>
          <a:endParaRPr lang="en-US"/>
        </a:p>
      </dgm:t>
    </dgm:pt>
    <dgm:pt modelId="{979AEE95-3003-4BCE-904A-AC8731E6B006}" type="sibTrans" cxnId="{63CD41BD-4202-4848-A055-61043CD8AD7F}">
      <dgm:prSet/>
      <dgm:spPr>
        <a:xfrm rot="5400000">
          <a:off x="3918892" y="793915"/>
          <a:ext cx="290214" cy="348257"/>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dirty="0">
            <a:solidFill>
              <a:sysClr val="window" lastClr="FFFFFF"/>
            </a:solidFill>
            <a:latin typeface="Calibri"/>
            <a:ea typeface="+mn-ea"/>
            <a:cs typeface="+mn-cs"/>
          </a:endParaRPr>
        </a:p>
      </dgm:t>
    </dgm:pt>
    <dgm:pt modelId="{4E0F602B-E273-4E80-882B-AD05AA738197}">
      <dgm:prSet phldrT="[Text]" custT="1"/>
      <dgm:spPr>
        <a:xfrm>
          <a:off x="1842094" y="1161520"/>
          <a:ext cx="4443811" cy="7739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4000" dirty="0">
              <a:solidFill>
                <a:sysClr val="window" lastClr="FFFFFF"/>
              </a:solidFill>
              <a:latin typeface="Calibri"/>
              <a:ea typeface="+mn-ea"/>
              <a:cs typeface="+mn-cs"/>
            </a:rPr>
            <a:t>Create &amp; implement plans </a:t>
          </a:r>
        </a:p>
        <a:p>
          <a:pPr>
            <a:buNone/>
          </a:pPr>
          <a:r>
            <a:rPr lang="en-US" sz="2400" i="1" dirty="0">
              <a:solidFill>
                <a:sysClr val="window" lastClr="FFFFFF"/>
              </a:solidFill>
              <a:latin typeface="Calibri"/>
              <a:ea typeface="+mn-ea"/>
              <a:cs typeface="+mn-cs"/>
            </a:rPr>
            <a:t>(present oriented)</a:t>
          </a:r>
          <a:endParaRPr lang="en-US" sz="2400" dirty="0">
            <a:solidFill>
              <a:sysClr val="window" lastClr="FFFFFF"/>
            </a:solidFill>
            <a:latin typeface="Calibri"/>
            <a:ea typeface="+mn-ea"/>
            <a:cs typeface="+mn-cs"/>
          </a:endParaRPr>
        </a:p>
      </dgm:t>
    </dgm:pt>
    <dgm:pt modelId="{711C4D48-75E2-403E-ADBB-F786303ABF3F}" type="parTrans" cxnId="{9062B159-3917-43E0-8DA5-52E89C2E95F6}">
      <dgm:prSet/>
      <dgm:spPr/>
      <dgm:t>
        <a:bodyPr/>
        <a:lstStyle/>
        <a:p>
          <a:endParaRPr lang="en-US"/>
        </a:p>
      </dgm:t>
    </dgm:pt>
    <dgm:pt modelId="{ABE3E8DF-7F67-4AEF-A67C-9717CBD17BC6}" type="sibTrans" cxnId="{9062B159-3917-43E0-8DA5-52E89C2E95F6}">
      <dgm:prSet/>
      <dgm:spPr>
        <a:xfrm rot="5400000">
          <a:off x="3918892" y="1954774"/>
          <a:ext cx="290214" cy="348257"/>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dirty="0">
            <a:solidFill>
              <a:sysClr val="window" lastClr="FFFFFF"/>
            </a:solidFill>
            <a:latin typeface="Calibri"/>
            <a:ea typeface="+mn-ea"/>
            <a:cs typeface="+mn-cs"/>
          </a:endParaRPr>
        </a:p>
      </dgm:t>
    </dgm:pt>
    <dgm:pt modelId="{31C80114-982D-45F0-B19D-0D675EA51BEC}">
      <dgm:prSet custT="1"/>
      <dgm:spPr>
        <a:xfrm>
          <a:off x="1842094" y="2322380"/>
          <a:ext cx="4443811" cy="7739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4000" dirty="0">
              <a:solidFill>
                <a:sysClr val="window" lastClr="FFFFFF"/>
              </a:solidFill>
              <a:latin typeface="Calibri"/>
              <a:ea typeface="+mn-ea"/>
              <a:cs typeface="+mn-cs"/>
            </a:rPr>
            <a:t>Change plans &amp; plan strategy</a:t>
          </a:r>
        </a:p>
        <a:p>
          <a:pPr>
            <a:buNone/>
          </a:pPr>
          <a:r>
            <a:rPr lang="en-US" sz="2400" dirty="0">
              <a:solidFill>
                <a:sysClr val="window" lastClr="FFFFFF"/>
              </a:solidFill>
              <a:latin typeface="Calibri"/>
              <a:ea typeface="+mn-ea"/>
              <a:cs typeface="+mn-cs"/>
            </a:rPr>
            <a:t>(future oriented)</a:t>
          </a:r>
        </a:p>
      </dgm:t>
    </dgm:pt>
    <dgm:pt modelId="{A1F9E0E3-0943-4A9E-849C-71F1CD2E2C1A}" type="parTrans" cxnId="{33FF990E-1102-4F7C-9BDE-127AAB392D57}">
      <dgm:prSet/>
      <dgm:spPr/>
      <dgm:t>
        <a:bodyPr/>
        <a:lstStyle/>
        <a:p>
          <a:endParaRPr lang="en-US"/>
        </a:p>
      </dgm:t>
    </dgm:pt>
    <dgm:pt modelId="{95C9139D-9E43-4425-B55D-3227C3183ADB}" type="sibTrans" cxnId="{33FF990E-1102-4F7C-9BDE-127AAB392D57}">
      <dgm:prSet/>
      <dgm:spPr>
        <a:xfrm rot="5400000">
          <a:off x="3918892" y="3115634"/>
          <a:ext cx="290214" cy="348257"/>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dirty="0">
            <a:solidFill>
              <a:sysClr val="window" lastClr="FFFFFF"/>
            </a:solidFill>
            <a:latin typeface="Calibri"/>
            <a:ea typeface="+mn-ea"/>
            <a:cs typeface="+mn-cs"/>
          </a:endParaRPr>
        </a:p>
      </dgm:t>
    </dgm:pt>
    <dgm:pt modelId="{E66E2177-7A77-42EE-A3C4-F8CA3E27750F}" type="pres">
      <dgm:prSet presAssocID="{2A7A9BF2-2FAA-41D3-9106-15380F53E37C}" presName="linearFlow" presStyleCnt="0">
        <dgm:presLayoutVars>
          <dgm:resizeHandles val="exact"/>
        </dgm:presLayoutVars>
      </dgm:prSet>
      <dgm:spPr/>
    </dgm:pt>
    <dgm:pt modelId="{DB8B9B65-ABCA-4028-B1A8-02BA648CBCDC}" type="pres">
      <dgm:prSet presAssocID="{B15A4BD6-F4CB-4E09-AD96-8971E0709648}" presName="node" presStyleLbl="node1" presStyleIdx="0" presStyleCnt="3" custScaleX="319003" custLinFactNeighborX="-21037" custLinFactNeighborY="-391">
        <dgm:presLayoutVars>
          <dgm:bulletEnabled val="1"/>
        </dgm:presLayoutVars>
      </dgm:prSet>
      <dgm:spPr/>
    </dgm:pt>
    <dgm:pt modelId="{0487E46F-4EF6-45A5-A80C-B132B5558B90}" type="pres">
      <dgm:prSet presAssocID="{979AEE95-3003-4BCE-904A-AC8731E6B006}" presName="sibTrans" presStyleLbl="sibTrans2D1" presStyleIdx="0" presStyleCnt="2"/>
      <dgm:spPr/>
    </dgm:pt>
    <dgm:pt modelId="{1F0845CB-C36B-4093-8AE5-BE0406786ED5}" type="pres">
      <dgm:prSet presAssocID="{979AEE95-3003-4BCE-904A-AC8731E6B006}" presName="connectorText" presStyleLbl="sibTrans2D1" presStyleIdx="0" presStyleCnt="2"/>
      <dgm:spPr/>
    </dgm:pt>
    <dgm:pt modelId="{04028FAD-F53F-4D43-A462-DE5F86ADA0A3}" type="pres">
      <dgm:prSet presAssocID="{4E0F602B-E273-4E80-882B-AD05AA738197}" presName="node" presStyleLbl="node1" presStyleIdx="1" presStyleCnt="3" custScaleX="319003">
        <dgm:presLayoutVars>
          <dgm:bulletEnabled val="1"/>
        </dgm:presLayoutVars>
      </dgm:prSet>
      <dgm:spPr/>
    </dgm:pt>
    <dgm:pt modelId="{7FFB6702-8096-4EE8-B649-D87CDDB12098}" type="pres">
      <dgm:prSet presAssocID="{ABE3E8DF-7F67-4AEF-A67C-9717CBD17BC6}" presName="sibTrans" presStyleLbl="sibTrans2D1" presStyleIdx="1" presStyleCnt="2"/>
      <dgm:spPr/>
    </dgm:pt>
    <dgm:pt modelId="{153D74E5-2291-4265-B9EB-2FF97C50554D}" type="pres">
      <dgm:prSet presAssocID="{ABE3E8DF-7F67-4AEF-A67C-9717CBD17BC6}" presName="connectorText" presStyleLbl="sibTrans2D1" presStyleIdx="1" presStyleCnt="2"/>
      <dgm:spPr/>
    </dgm:pt>
    <dgm:pt modelId="{D7226BB4-8C64-4730-B95A-2430E1247288}" type="pres">
      <dgm:prSet presAssocID="{31C80114-982D-45F0-B19D-0D675EA51BEC}" presName="node" presStyleLbl="node1" presStyleIdx="2" presStyleCnt="3" custScaleX="319003">
        <dgm:presLayoutVars>
          <dgm:bulletEnabled val="1"/>
        </dgm:presLayoutVars>
      </dgm:prSet>
      <dgm:spPr/>
    </dgm:pt>
  </dgm:ptLst>
  <dgm:cxnLst>
    <dgm:cxn modelId="{29D3EF00-C3A5-412A-A4CA-F3C6C3AFB82A}" type="presOf" srcId="{ABE3E8DF-7F67-4AEF-A67C-9717CBD17BC6}" destId="{7FFB6702-8096-4EE8-B649-D87CDDB12098}" srcOrd="0" destOrd="0" presId="urn:microsoft.com/office/officeart/2005/8/layout/process2"/>
    <dgm:cxn modelId="{D4296109-AB87-4E4B-9377-3EB8F238159D}" type="presOf" srcId="{ABE3E8DF-7F67-4AEF-A67C-9717CBD17BC6}" destId="{153D74E5-2291-4265-B9EB-2FF97C50554D}" srcOrd="1" destOrd="0" presId="urn:microsoft.com/office/officeart/2005/8/layout/process2"/>
    <dgm:cxn modelId="{33FF990E-1102-4F7C-9BDE-127AAB392D57}" srcId="{2A7A9BF2-2FAA-41D3-9106-15380F53E37C}" destId="{31C80114-982D-45F0-B19D-0D675EA51BEC}" srcOrd="2" destOrd="0" parTransId="{A1F9E0E3-0943-4A9E-849C-71F1CD2E2C1A}" sibTransId="{95C9139D-9E43-4425-B55D-3227C3183ADB}"/>
    <dgm:cxn modelId="{611A7830-1DD2-4E40-820C-E0617AFFADC9}" type="presOf" srcId="{2A7A9BF2-2FAA-41D3-9106-15380F53E37C}" destId="{E66E2177-7A77-42EE-A3C4-F8CA3E27750F}" srcOrd="0" destOrd="0" presId="urn:microsoft.com/office/officeart/2005/8/layout/process2"/>
    <dgm:cxn modelId="{9D8D2432-0253-4D30-B1A3-68BBD82F5139}" type="presOf" srcId="{979AEE95-3003-4BCE-904A-AC8731E6B006}" destId="{1F0845CB-C36B-4093-8AE5-BE0406786ED5}" srcOrd="1" destOrd="0" presId="urn:microsoft.com/office/officeart/2005/8/layout/process2"/>
    <dgm:cxn modelId="{BFEAD83B-BE85-4A4C-A63A-EDAF83D6061C}" type="presOf" srcId="{B15A4BD6-F4CB-4E09-AD96-8971E0709648}" destId="{DB8B9B65-ABCA-4028-B1A8-02BA648CBCDC}" srcOrd="0" destOrd="0" presId="urn:microsoft.com/office/officeart/2005/8/layout/process2"/>
    <dgm:cxn modelId="{098D3B47-3ECE-4A7F-A99F-42B52030C2E9}" type="presOf" srcId="{979AEE95-3003-4BCE-904A-AC8731E6B006}" destId="{0487E46F-4EF6-45A5-A80C-B132B5558B90}" srcOrd="0" destOrd="0" presId="urn:microsoft.com/office/officeart/2005/8/layout/process2"/>
    <dgm:cxn modelId="{1B3CA059-1205-4697-AFBF-2229A8CCB0A9}" type="presOf" srcId="{4E0F602B-E273-4E80-882B-AD05AA738197}" destId="{04028FAD-F53F-4D43-A462-DE5F86ADA0A3}" srcOrd="0" destOrd="0" presId="urn:microsoft.com/office/officeart/2005/8/layout/process2"/>
    <dgm:cxn modelId="{9062B159-3917-43E0-8DA5-52E89C2E95F6}" srcId="{2A7A9BF2-2FAA-41D3-9106-15380F53E37C}" destId="{4E0F602B-E273-4E80-882B-AD05AA738197}" srcOrd="1" destOrd="0" parTransId="{711C4D48-75E2-403E-ADBB-F786303ABF3F}" sibTransId="{ABE3E8DF-7F67-4AEF-A67C-9717CBD17BC6}"/>
    <dgm:cxn modelId="{C7C01961-B3F6-45DB-A11B-DADB4BA35DBE}" type="presOf" srcId="{31C80114-982D-45F0-B19D-0D675EA51BEC}" destId="{D7226BB4-8C64-4730-B95A-2430E1247288}" srcOrd="0" destOrd="0" presId="urn:microsoft.com/office/officeart/2005/8/layout/process2"/>
    <dgm:cxn modelId="{63CD41BD-4202-4848-A055-61043CD8AD7F}" srcId="{2A7A9BF2-2FAA-41D3-9106-15380F53E37C}" destId="{B15A4BD6-F4CB-4E09-AD96-8971E0709648}" srcOrd="0" destOrd="0" parTransId="{079127A7-4551-45C5-AC68-790957F40B0F}" sibTransId="{979AEE95-3003-4BCE-904A-AC8731E6B006}"/>
    <dgm:cxn modelId="{1476054F-661A-481F-926D-F24BB384DFEF}" type="presParOf" srcId="{E66E2177-7A77-42EE-A3C4-F8CA3E27750F}" destId="{DB8B9B65-ABCA-4028-B1A8-02BA648CBCDC}" srcOrd="0" destOrd="0" presId="urn:microsoft.com/office/officeart/2005/8/layout/process2"/>
    <dgm:cxn modelId="{2E5F61F2-6792-42D1-9493-C97B1A4DBAF2}" type="presParOf" srcId="{E66E2177-7A77-42EE-A3C4-F8CA3E27750F}" destId="{0487E46F-4EF6-45A5-A80C-B132B5558B90}" srcOrd="1" destOrd="0" presId="urn:microsoft.com/office/officeart/2005/8/layout/process2"/>
    <dgm:cxn modelId="{7EE8E787-0CEF-4F2F-BAE1-FFD77CBB4F48}" type="presParOf" srcId="{0487E46F-4EF6-45A5-A80C-B132B5558B90}" destId="{1F0845CB-C36B-4093-8AE5-BE0406786ED5}" srcOrd="0" destOrd="0" presId="urn:microsoft.com/office/officeart/2005/8/layout/process2"/>
    <dgm:cxn modelId="{9F549F8E-45C3-4B55-B959-5388C5E73753}" type="presParOf" srcId="{E66E2177-7A77-42EE-A3C4-F8CA3E27750F}" destId="{04028FAD-F53F-4D43-A462-DE5F86ADA0A3}" srcOrd="2" destOrd="0" presId="urn:microsoft.com/office/officeart/2005/8/layout/process2"/>
    <dgm:cxn modelId="{10F1FE45-FAFA-432E-A87B-FBC969E8D0AC}" type="presParOf" srcId="{E66E2177-7A77-42EE-A3C4-F8CA3E27750F}" destId="{7FFB6702-8096-4EE8-B649-D87CDDB12098}" srcOrd="3" destOrd="0" presId="urn:microsoft.com/office/officeart/2005/8/layout/process2"/>
    <dgm:cxn modelId="{EA281F69-DB32-4D5B-8293-323DB413ADFE}" type="presParOf" srcId="{7FFB6702-8096-4EE8-B649-D87CDDB12098}" destId="{153D74E5-2291-4265-B9EB-2FF97C50554D}" srcOrd="0" destOrd="0" presId="urn:microsoft.com/office/officeart/2005/8/layout/process2"/>
    <dgm:cxn modelId="{67773070-51D4-4CE0-BD12-47AB22DC9BB5}" type="presParOf" srcId="{E66E2177-7A77-42EE-A3C4-F8CA3E27750F}" destId="{D7226BB4-8C64-4730-B95A-2430E1247288}"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B9B65-ABCA-4028-B1A8-02BA648CBCDC}">
      <dsp:nvSpPr>
        <dsp:cNvPr id="0" name=""/>
        <dsp:cNvSpPr/>
      </dsp:nvSpPr>
      <dsp:spPr>
        <a:xfrm>
          <a:off x="0" y="2645"/>
          <a:ext cx="8128000" cy="135334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Knowledge </a:t>
          </a:r>
        </a:p>
        <a:p>
          <a:pPr marL="0" lvl="0" indent="0" algn="ctr" defTabSz="1778000">
            <a:lnSpc>
              <a:spcPct val="90000"/>
            </a:lnSpc>
            <a:spcBef>
              <a:spcPct val="0"/>
            </a:spcBef>
            <a:spcAft>
              <a:spcPct val="35000"/>
            </a:spcAft>
            <a:buNone/>
          </a:pPr>
          <a:r>
            <a:rPr lang="en-US" sz="2400" i="1" kern="1200" dirty="0">
              <a:solidFill>
                <a:sysClr val="window" lastClr="FFFFFF"/>
              </a:solidFill>
              <a:latin typeface="Calibri"/>
              <a:ea typeface="+mn-ea"/>
              <a:cs typeface="+mn-cs"/>
            </a:rPr>
            <a:t>(concepts, ideas and information)</a:t>
          </a:r>
        </a:p>
      </dsp:txBody>
      <dsp:txXfrm>
        <a:off x="39638" y="42283"/>
        <a:ext cx="8048724" cy="1274067"/>
      </dsp:txXfrm>
    </dsp:sp>
    <dsp:sp modelId="{0487E46F-4EF6-45A5-A80C-B132B5558B90}">
      <dsp:nvSpPr>
        <dsp:cNvPr id="0" name=""/>
        <dsp:cNvSpPr/>
      </dsp:nvSpPr>
      <dsp:spPr>
        <a:xfrm rot="5400000">
          <a:off x="3810248" y="1389823"/>
          <a:ext cx="507503" cy="609004"/>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solidFill>
              <a:sysClr val="window" lastClr="FFFFFF"/>
            </a:solidFill>
            <a:latin typeface="Calibri"/>
            <a:ea typeface="+mn-ea"/>
            <a:cs typeface="+mn-cs"/>
          </a:endParaRPr>
        </a:p>
      </dsp:txBody>
      <dsp:txXfrm rot="-5400000">
        <a:off x="3881299" y="1440574"/>
        <a:ext cx="365402" cy="355252"/>
      </dsp:txXfrm>
    </dsp:sp>
    <dsp:sp modelId="{04028FAD-F53F-4D43-A462-DE5F86ADA0A3}">
      <dsp:nvSpPr>
        <dsp:cNvPr id="0" name=""/>
        <dsp:cNvSpPr/>
      </dsp:nvSpPr>
      <dsp:spPr>
        <a:xfrm>
          <a:off x="0" y="2032661"/>
          <a:ext cx="8128000" cy="135334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Behaviors</a:t>
          </a:r>
        </a:p>
        <a:p>
          <a:pPr marL="0" lvl="0" indent="0" algn="ctr" defTabSz="1778000">
            <a:lnSpc>
              <a:spcPct val="90000"/>
            </a:lnSpc>
            <a:spcBef>
              <a:spcPct val="0"/>
            </a:spcBef>
            <a:spcAft>
              <a:spcPct val="35000"/>
            </a:spcAft>
            <a:buNone/>
          </a:pPr>
          <a:r>
            <a:rPr lang="en-US" sz="2400" i="1" kern="1200" dirty="0">
              <a:solidFill>
                <a:sysClr val="window" lastClr="FFFFFF"/>
              </a:solidFill>
              <a:latin typeface="Calibri"/>
              <a:ea typeface="+mn-ea"/>
              <a:cs typeface="+mn-cs"/>
            </a:rPr>
            <a:t>(how to implement knowledge)</a:t>
          </a:r>
          <a:endParaRPr lang="en-US" sz="2400" kern="1200" dirty="0">
            <a:solidFill>
              <a:sysClr val="window" lastClr="FFFFFF"/>
            </a:solidFill>
            <a:latin typeface="Calibri"/>
            <a:ea typeface="+mn-ea"/>
            <a:cs typeface="+mn-cs"/>
          </a:endParaRPr>
        </a:p>
      </dsp:txBody>
      <dsp:txXfrm>
        <a:off x="39638" y="2072299"/>
        <a:ext cx="8048724" cy="1274067"/>
      </dsp:txXfrm>
    </dsp:sp>
    <dsp:sp modelId="{7FFB6702-8096-4EE8-B649-D87CDDB12098}">
      <dsp:nvSpPr>
        <dsp:cNvPr id="0" name=""/>
        <dsp:cNvSpPr/>
      </dsp:nvSpPr>
      <dsp:spPr>
        <a:xfrm rot="5400000">
          <a:off x="3810248" y="3419839"/>
          <a:ext cx="507503" cy="609004"/>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solidFill>
              <a:sysClr val="window" lastClr="FFFFFF"/>
            </a:solidFill>
            <a:latin typeface="Calibri"/>
            <a:ea typeface="+mn-ea"/>
            <a:cs typeface="+mn-cs"/>
          </a:endParaRPr>
        </a:p>
      </dsp:txBody>
      <dsp:txXfrm rot="-5400000">
        <a:off x="3881299" y="3470590"/>
        <a:ext cx="365402" cy="355252"/>
      </dsp:txXfrm>
    </dsp:sp>
    <dsp:sp modelId="{D7226BB4-8C64-4730-B95A-2430E1247288}">
      <dsp:nvSpPr>
        <dsp:cNvPr id="0" name=""/>
        <dsp:cNvSpPr/>
      </dsp:nvSpPr>
      <dsp:spPr>
        <a:xfrm>
          <a:off x="0" y="4062677"/>
          <a:ext cx="8128000" cy="135334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Attitude</a:t>
          </a:r>
        </a:p>
        <a:p>
          <a:pPr marL="0" lvl="0" indent="0" algn="ctr" defTabSz="1778000">
            <a:lnSpc>
              <a:spcPct val="90000"/>
            </a:lnSpc>
            <a:spcBef>
              <a:spcPct val="0"/>
            </a:spcBef>
            <a:spcAft>
              <a:spcPct val="35000"/>
            </a:spcAft>
            <a:buNone/>
          </a:pPr>
          <a:r>
            <a:rPr lang="en-US" sz="2400" kern="1200" dirty="0">
              <a:solidFill>
                <a:sysClr val="window" lastClr="FFFFFF"/>
              </a:solidFill>
              <a:latin typeface="Calibri"/>
              <a:ea typeface="+mn-ea"/>
              <a:cs typeface="+mn-cs"/>
            </a:rPr>
            <a:t>(confidence to execute)</a:t>
          </a:r>
        </a:p>
      </dsp:txBody>
      <dsp:txXfrm>
        <a:off x="39638" y="4102315"/>
        <a:ext cx="8048724" cy="1274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B9B65-ABCA-4028-B1A8-02BA648CBCDC}">
      <dsp:nvSpPr>
        <dsp:cNvPr id="0" name=""/>
        <dsp:cNvSpPr/>
      </dsp:nvSpPr>
      <dsp:spPr>
        <a:xfrm>
          <a:off x="0" y="0"/>
          <a:ext cx="8128000" cy="135334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Recall learning </a:t>
          </a:r>
        </a:p>
        <a:p>
          <a:pPr marL="0" lvl="0" indent="0" algn="ctr" defTabSz="1778000">
            <a:lnSpc>
              <a:spcPct val="90000"/>
            </a:lnSpc>
            <a:spcBef>
              <a:spcPct val="0"/>
            </a:spcBef>
            <a:spcAft>
              <a:spcPct val="35000"/>
            </a:spcAft>
            <a:buNone/>
          </a:pPr>
          <a:r>
            <a:rPr lang="en-US" sz="2400" i="1" kern="1200" dirty="0">
              <a:solidFill>
                <a:sysClr val="window" lastClr="FFFFFF"/>
              </a:solidFill>
              <a:latin typeface="Calibri"/>
              <a:ea typeface="+mn-ea"/>
              <a:cs typeface="+mn-cs"/>
            </a:rPr>
            <a:t>(past oriented)</a:t>
          </a:r>
        </a:p>
      </dsp:txBody>
      <dsp:txXfrm>
        <a:off x="39638" y="39638"/>
        <a:ext cx="8048724" cy="1274067"/>
      </dsp:txXfrm>
    </dsp:sp>
    <dsp:sp modelId="{0487E46F-4EF6-45A5-A80C-B132B5558B90}">
      <dsp:nvSpPr>
        <dsp:cNvPr id="0" name=""/>
        <dsp:cNvSpPr/>
      </dsp:nvSpPr>
      <dsp:spPr>
        <a:xfrm rot="5400000">
          <a:off x="3809255" y="1388500"/>
          <a:ext cx="509488" cy="609004"/>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solidFill>
              <a:sysClr val="window" lastClr="FFFFFF"/>
            </a:solidFill>
            <a:latin typeface="Calibri"/>
            <a:ea typeface="+mn-ea"/>
            <a:cs typeface="+mn-cs"/>
          </a:endParaRPr>
        </a:p>
      </dsp:txBody>
      <dsp:txXfrm rot="-5400000">
        <a:off x="3881298" y="1438258"/>
        <a:ext cx="365402" cy="356642"/>
      </dsp:txXfrm>
    </dsp:sp>
    <dsp:sp modelId="{04028FAD-F53F-4D43-A462-DE5F86ADA0A3}">
      <dsp:nvSpPr>
        <dsp:cNvPr id="0" name=""/>
        <dsp:cNvSpPr/>
      </dsp:nvSpPr>
      <dsp:spPr>
        <a:xfrm>
          <a:off x="0" y="2032661"/>
          <a:ext cx="8128000" cy="135334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Create &amp; implement plans </a:t>
          </a:r>
        </a:p>
        <a:p>
          <a:pPr marL="0" lvl="0" indent="0" algn="ctr" defTabSz="1778000">
            <a:lnSpc>
              <a:spcPct val="90000"/>
            </a:lnSpc>
            <a:spcBef>
              <a:spcPct val="0"/>
            </a:spcBef>
            <a:spcAft>
              <a:spcPct val="35000"/>
            </a:spcAft>
            <a:buNone/>
          </a:pPr>
          <a:r>
            <a:rPr lang="en-US" sz="2400" i="1" kern="1200" dirty="0">
              <a:solidFill>
                <a:sysClr val="window" lastClr="FFFFFF"/>
              </a:solidFill>
              <a:latin typeface="Calibri"/>
              <a:ea typeface="+mn-ea"/>
              <a:cs typeface="+mn-cs"/>
            </a:rPr>
            <a:t>(present oriented)</a:t>
          </a:r>
          <a:endParaRPr lang="en-US" sz="2400" kern="1200" dirty="0">
            <a:solidFill>
              <a:sysClr val="window" lastClr="FFFFFF"/>
            </a:solidFill>
            <a:latin typeface="Calibri"/>
            <a:ea typeface="+mn-ea"/>
            <a:cs typeface="+mn-cs"/>
          </a:endParaRPr>
        </a:p>
      </dsp:txBody>
      <dsp:txXfrm>
        <a:off x="39638" y="2072299"/>
        <a:ext cx="8048724" cy="1274067"/>
      </dsp:txXfrm>
    </dsp:sp>
    <dsp:sp modelId="{7FFB6702-8096-4EE8-B649-D87CDDB12098}">
      <dsp:nvSpPr>
        <dsp:cNvPr id="0" name=""/>
        <dsp:cNvSpPr/>
      </dsp:nvSpPr>
      <dsp:spPr>
        <a:xfrm rot="5400000">
          <a:off x="3810248" y="3419839"/>
          <a:ext cx="507503" cy="609004"/>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solidFill>
              <a:sysClr val="window" lastClr="FFFFFF"/>
            </a:solidFill>
            <a:latin typeface="Calibri"/>
            <a:ea typeface="+mn-ea"/>
            <a:cs typeface="+mn-cs"/>
          </a:endParaRPr>
        </a:p>
      </dsp:txBody>
      <dsp:txXfrm rot="-5400000">
        <a:off x="3881299" y="3470590"/>
        <a:ext cx="365402" cy="355252"/>
      </dsp:txXfrm>
    </dsp:sp>
    <dsp:sp modelId="{D7226BB4-8C64-4730-B95A-2430E1247288}">
      <dsp:nvSpPr>
        <dsp:cNvPr id="0" name=""/>
        <dsp:cNvSpPr/>
      </dsp:nvSpPr>
      <dsp:spPr>
        <a:xfrm>
          <a:off x="0" y="4062677"/>
          <a:ext cx="8128000" cy="135334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Change plans &amp; plan strategy</a:t>
          </a:r>
        </a:p>
        <a:p>
          <a:pPr marL="0" lvl="0" indent="0" algn="ctr" defTabSz="1778000">
            <a:lnSpc>
              <a:spcPct val="90000"/>
            </a:lnSpc>
            <a:spcBef>
              <a:spcPct val="0"/>
            </a:spcBef>
            <a:spcAft>
              <a:spcPct val="35000"/>
            </a:spcAft>
            <a:buNone/>
          </a:pPr>
          <a:r>
            <a:rPr lang="en-US" sz="2400" kern="1200" dirty="0">
              <a:solidFill>
                <a:sysClr val="window" lastClr="FFFFFF"/>
              </a:solidFill>
              <a:latin typeface="Calibri"/>
              <a:ea typeface="+mn-ea"/>
              <a:cs typeface="+mn-cs"/>
            </a:rPr>
            <a:t>(future oriented)</a:t>
          </a:r>
        </a:p>
      </dsp:txBody>
      <dsp:txXfrm>
        <a:off x="39638" y="4102315"/>
        <a:ext cx="8048724" cy="12740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1DE07-FC00-C446-A505-E0A9657D3F5D}"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98E36-F1FB-0343-8469-F1BFDBA327CF}" type="slidenum">
              <a:rPr lang="en-US" smtClean="0"/>
              <a:t>‹#›</a:t>
            </a:fld>
            <a:endParaRPr lang="en-US"/>
          </a:p>
        </p:txBody>
      </p:sp>
    </p:spTree>
    <p:extLst>
      <p:ext uri="{BB962C8B-B14F-4D97-AF65-F5344CB8AC3E}">
        <p14:creationId xmlns:p14="http://schemas.microsoft.com/office/powerpoint/2010/main" val="310346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This is an overview of our training approach, inclusive of goals and materials covered in the past.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98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99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Using what you have thought about and discussed as a team, I’d like to ask you to work together to draw a garden that symbolizes your ambition for this year.  You might need to use some of the seeds from those challenges, and some from your personal goals.  What elements did your team have in common?  </a:t>
            </a:r>
          </a:p>
          <a:p>
            <a:endParaRPr lang="en-US" dirty="0"/>
          </a:p>
          <a:p>
            <a:r>
              <a:rPr lang="en-US" dirty="0"/>
              <a:t>I’ll give you 10 minutes to complete this exercise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9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rtl="0" fontAlgn="base">
              <a:buFont typeface="Arial" panose="020B0604020202020204" pitchFamily="34" charset="0"/>
              <a:buNone/>
            </a:pPr>
            <a:r>
              <a:rPr lang="en-US" dirty="0">
                <a:cs typeface="Calibri"/>
              </a:rPr>
              <a:t>Trainings for LCIF volunteers focuses on:</a:t>
            </a:r>
          </a:p>
          <a:p>
            <a:pPr marL="457200" lvl="1" indent="0" algn="l" rtl="0" fontAlgn="base">
              <a:buFont typeface="Arial" panose="020B0604020202020204" pitchFamily="34" charset="0"/>
              <a:buNone/>
            </a:pPr>
            <a:r>
              <a:rPr lang="en-US" b="1" dirty="0">
                <a:cs typeface="Calibri"/>
              </a:rPr>
              <a:t>Knowledge-</a:t>
            </a:r>
            <a:r>
              <a:rPr lang="en-US" dirty="0">
                <a:cs typeface="Calibri"/>
              </a:rPr>
              <a:t> helping participants remember important details and information useful to their roles</a:t>
            </a:r>
          </a:p>
          <a:p>
            <a:pPr marL="457200" lvl="1" indent="0" algn="l" rtl="0" fontAlgn="base">
              <a:buFont typeface="Arial" panose="020B0604020202020204" pitchFamily="34" charset="0"/>
              <a:buNone/>
            </a:pPr>
            <a:r>
              <a:rPr lang="en-US" b="1" dirty="0">
                <a:cs typeface="Calibri"/>
              </a:rPr>
              <a:t>Behaviors-</a:t>
            </a:r>
            <a:r>
              <a:rPr lang="en-US" dirty="0">
                <a:cs typeface="Calibri"/>
              </a:rPr>
              <a:t> introducing actions and skills that may be useful to implement in their efforts</a:t>
            </a:r>
          </a:p>
          <a:p>
            <a:pPr marL="457200" lvl="1" indent="0" algn="l" rtl="0" fontAlgn="base">
              <a:buFont typeface="Arial" panose="020B0604020202020204" pitchFamily="34" charset="0"/>
              <a:buNone/>
            </a:pPr>
            <a:r>
              <a:rPr lang="en-US" b="1" dirty="0">
                <a:cs typeface="Calibri"/>
              </a:rPr>
              <a:t>Attitudes-</a:t>
            </a:r>
            <a:r>
              <a:rPr lang="en-US" dirty="0">
                <a:cs typeface="Calibri"/>
              </a:rPr>
              <a:t> building confidence, resilience and optimism that will help our volunteers embrace the good days, learn from the tougher ones, and give themselves the opportunity to reflect.</a:t>
            </a:r>
          </a:p>
        </p:txBody>
      </p:sp>
    </p:spTree>
    <p:extLst>
      <p:ext uri="{BB962C8B-B14F-4D97-AF65-F5344CB8AC3E}">
        <p14:creationId xmlns:p14="http://schemas.microsoft.com/office/powerpoint/2010/main" val="360304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gn="l" rtl="0" fontAlgn="base">
              <a:buFont typeface="Arial" panose="020B0604020202020204" pitchFamily="34" charset="0"/>
              <a:buChar char="•"/>
            </a:pPr>
            <a:r>
              <a:rPr lang="en-US" dirty="0">
                <a:cs typeface="Calibri"/>
              </a:rPr>
              <a:t>As you embrace the training material, it may be helpful to consider levels of mastery as well:</a:t>
            </a:r>
          </a:p>
          <a:p>
            <a:pPr marL="628650" lvl="1" indent="-171450" algn="l" rtl="0" fontAlgn="base">
              <a:buFont typeface="Arial" panose="020B0604020202020204" pitchFamily="34" charset="0"/>
              <a:buChar char="•"/>
            </a:pPr>
            <a:endParaRPr lang="en-US" dirty="0">
              <a:cs typeface="Calibri"/>
            </a:endParaRPr>
          </a:p>
          <a:p>
            <a:pPr marL="628650" lvl="1" indent="-171450" algn="l" rtl="0" fontAlgn="base">
              <a:buFont typeface="Arial" panose="020B0604020202020204" pitchFamily="34" charset="0"/>
              <a:buChar char="•"/>
            </a:pPr>
            <a:r>
              <a:rPr lang="en-US" dirty="0">
                <a:cs typeface="Calibri"/>
              </a:rPr>
              <a:t>Recall: At the most basic stage of mastery, participants are able to recall things they learned</a:t>
            </a:r>
          </a:p>
          <a:p>
            <a:pPr marL="628650" lvl="1" indent="-171450" algn="l" rtl="0" fontAlgn="base">
              <a:buFont typeface="Arial" panose="020B0604020202020204" pitchFamily="34" charset="0"/>
              <a:buChar char="•"/>
            </a:pPr>
            <a:r>
              <a:rPr lang="en-US" dirty="0">
                <a:cs typeface="Calibri"/>
              </a:rPr>
              <a:t>If participants are able to use the information they received to create and implement plans, that is the second stage of material mastery.</a:t>
            </a:r>
          </a:p>
          <a:p>
            <a:pPr marL="628650" lvl="1" indent="-171450" algn="l" rtl="0" fontAlgn="base">
              <a:buFont typeface="Arial" panose="020B0604020202020204" pitchFamily="34" charset="0"/>
              <a:buChar char="•"/>
            </a:pPr>
            <a:r>
              <a:rPr lang="en-US" dirty="0">
                <a:cs typeface="Calibri"/>
              </a:rPr>
              <a:t>If participant are able to use the materials in real time, to improvise and to integrate it into strategy, that is the third stage of mastery.</a:t>
            </a:r>
          </a:p>
          <a:p>
            <a:pPr marL="457200" lvl="1" indent="0" algn="l" rtl="0" fontAlgn="base">
              <a:buFont typeface="Arial" panose="020B0604020202020204" pitchFamily="34" charset="0"/>
              <a:buNone/>
            </a:pPr>
            <a:endParaRPr lang="en-US" dirty="0">
              <a:cs typeface="Calibri"/>
            </a:endParaRPr>
          </a:p>
          <a:p>
            <a:pPr marL="457200" lvl="1" indent="0" algn="l" rtl="0" fontAlgn="base">
              <a:buFont typeface="Arial" panose="020B0604020202020204" pitchFamily="34" charset="0"/>
              <a:buNone/>
            </a:pPr>
            <a:r>
              <a:rPr lang="en-US" dirty="0">
                <a:cs typeface="Calibri"/>
              </a:rPr>
              <a:t>As we discuss ideas today, it may be helpful to consider they look like at level 1, 2, and 3 of material mastery.</a:t>
            </a:r>
          </a:p>
        </p:txBody>
      </p:sp>
    </p:spTree>
    <p:extLst>
      <p:ext uri="{BB962C8B-B14F-4D97-AF65-F5344CB8AC3E}">
        <p14:creationId xmlns:p14="http://schemas.microsoft.com/office/powerpoint/2010/main" val="303765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rtl="0" fontAlgn="base">
              <a:buFont typeface="Arial" panose="020B0604020202020204" pitchFamily="34" charset="0"/>
              <a:buNone/>
            </a:pPr>
            <a:r>
              <a:rPr lang="en-US" dirty="0">
                <a:cs typeface="Calibri"/>
              </a:rPr>
              <a:t>Over the last two years, these are some of the topics we have covered:</a:t>
            </a:r>
          </a:p>
          <a:p>
            <a:pPr marL="628650" lvl="1" indent="-171450" algn="l" rtl="0" fontAlgn="base">
              <a:buFont typeface="Arial" panose="020B0604020202020204" pitchFamily="34" charset="0"/>
              <a:buChar char="•"/>
            </a:pPr>
            <a:endParaRPr lang="en-US" dirty="0">
              <a:cs typeface="Calibri"/>
            </a:endParaRPr>
          </a:p>
          <a:p>
            <a:pPr marL="628650" lvl="1" indent="-171450" algn="l" rtl="0" fontAlgn="base">
              <a:buFont typeface="Arial" panose="020B0604020202020204" pitchFamily="34" charset="0"/>
              <a:buChar char="•"/>
            </a:pPr>
            <a:r>
              <a:rPr lang="en-US" dirty="0">
                <a:cs typeface="Calibri"/>
              </a:rPr>
              <a:t>LCIF’s mission: found on the website.  We reviewed it last year and found it to be useful as a guiding text.</a:t>
            </a:r>
          </a:p>
          <a:p>
            <a:pPr marL="628650" lvl="1" indent="-171450" algn="l" rtl="0" fontAlgn="base">
              <a:buFont typeface="Arial" panose="020B0604020202020204" pitchFamily="34" charset="0"/>
              <a:buChar char="•"/>
            </a:pPr>
            <a:r>
              <a:rPr lang="en-US" dirty="0">
                <a:cs typeface="Calibri"/>
              </a:rPr>
              <a:t>Our united community of service as Lions: as Lions we have all been involved with projects, and that feeling of satisfaction is what unites us as a global community of Lions.  We want people to know that they are a part of both their local and internation a community of Lions.</a:t>
            </a:r>
          </a:p>
          <a:p>
            <a:pPr marL="628650" lvl="1" indent="-171450" algn="l" rtl="0" fontAlgn="base">
              <a:buFont typeface="Arial" panose="020B0604020202020204" pitchFamily="34" charset="0"/>
              <a:buChar char="•"/>
            </a:pPr>
            <a:r>
              <a:rPr lang="en-US" dirty="0">
                <a:cs typeface="Calibri"/>
              </a:rPr>
              <a:t>LCIF fundraising team roles: we reviewed each volunteer’s role, and I think some of us were surprised by the details of the position description; but understanding the importance of our fundraising role to support the availability of the grants that make our community of service possible is important.</a:t>
            </a:r>
          </a:p>
          <a:p>
            <a:pPr marL="628650" lvl="1" indent="-171450" algn="l" rtl="0" fontAlgn="base">
              <a:buFont typeface="Arial" panose="020B0604020202020204" pitchFamily="34" charset="0"/>
              <a:buChar char="•"/>
            </a:pPr>
            <a:r>
              <a:rPr lang="en-US" dirty="0">
                <a:cs typeface="Calibri"/>
              </a:rPr>
              <a:t>We have discussed the standards that the programs team has, which ensure that LCIF spends donations in a way that maximizes efficiency, impact and sustainability for projects. </a:t>
            </a:r>
          </a:p>
          <a:p>
            <a:pPr marL="628650" lvl="1" indent="-171450" algn="l" rtl="0" fontAlgn="base">
              <a:buFont typeface="Arial" panose="020B0604020202020204" pitchFamily="34" charset="0"/>
              <a:buChar char="•"/>
            </a:pPr>
            <a:r>
              <a:rPr lang="en-US" dirty="0">
                <a:cs typeface="Calibri"/>
              </a:rPr>
              <a:t>We have discussed how grants empower communities, that they are not intended as charity.  Donation that support grants are available to us all to address our needs.  As Lions we are here for each other as </a:t>
            </a:r>
            <a:r>
              <a:rPr lang="en-US" dirty="0" err="1">
                <a:cs typeface="Calibri"/>
              </a:rPr>
              <a:t>equalis</a:t>
            </a:r>
            <a:r>
              <a:rPr lang="en-US" dirty="0">
                <a:cs typeface="Calibri"/>
              </a:rPr>
              <a:t>.</a:t>
            </a:r>
          </a:p>
          <a:p>
            <a:pPr marL="628650" lvl="1" indent="-171450" algn="l" rtl="0" fontAlgn="base">
              <a:buFont typeface="Arial" panose="020B0604020202020204" pitchFamily="34" charset="0"/>
              <a:buChar char="•"/>
            </a:pPr>
            <a:r>
              <a:rPr lang="en-US" dirty="0">
                <a:cs typeface="Calibri"/>
              </a:rPr>
              <a:t>We have discussed how recognition insulates grant recipients from being beholden to any identifiable group of donors, and how that insulation allows them to feel empowerment in grant implementation.  LCIF provides thanks to donors because donors should be thanked.  It is up to our volunteers to help donor understand this dynamic.</a:t>
            </a:r>
          </a:p>
          <a:p>
            <a:pPr marL="628650" lvl="1" indent="-171450" algn="l" rtl="0" fontAlgn="base">
              <a:buFont typeface="Arial" panose="020B0604020202020204" pitchFamily="34" charset="0"/>
              <a:buChar char="•"/>
            </a:pPr>
            <a:r>
              <a:rPr lang="en-US" dirty="0">
                <a:cs typeface="Calibri"/>
              </a:rPr>
              <a:t>We have discussed our cause areas and the case for support on many occasions, it is important that we all remember that we can get information on them from LCIF’s website, but that these cause areas have been chosen because of their relevance, they are available for discussion in the news as well.  As LCIF volunteers, we should make ourselves aware of the current events relevant to our cause areas.</a:t>
            </a:r>
          </a:p>
          <a:p>
            <a:pPr marL="628650" lvl="1" indent="-171450" algn="l" rtl="0" fontAlgn="base">
              <a:buFont typeface="Arial" panose="020B0604020202020204" pitchFamily="34" charset="0"/>
              <a:buChar char="•"/>
            </a:pPr>
            <a:r>
              <a:rPr lang="en-US" dirty="0">
                <a:cs typeface="Calibri"/>
              </a:rPr>
              <a:t>We have provided examples of grants that demonstrate our service and impact, there are also examples on Stories of Pride, and from Lions within our own community.  Remember: LCIF grants are implemented by local people.  They understand the needs and contexts of their communities the best.  That is what makes local implementation so impactful. </a:t>
            </a:r>
          </a:p>
          <a:p>
            <a:pPr marL="628650" lvl="1" indent="-171450" algn="l" rtl="0" fontAlgn="base">
              <a:buFont typeface="Arial" panose="020B0604020202020204" pitchFamily="34" charset="0"/>
              <a:buChar char="•"/>
            </a:pPr>
            <a:r>
              <a:rPr lang="en-US" dirty="0">
                <a:cs typeface="Calibri"/>
              </a:rPr>
              <a:t>The most important thing I want our volunteers to know about LCIF’s partnerships is that they are inspired by the successful implementation of local grants.  That means everyone here that has been involved with a grant has helped to inspire our global partnerships. </a:t>
            </a:r>
          </a:p>
          <a:p>
            <a:pPr marL="628650" lvl="1" indent="-171450" algn="l" rtl="0" fontAlgn="base">
              <a:buFont typeface="Arial" panose="020B0604020202020204" pitchFamily="34" charset="0"/>
              <a:buChar char="•"/>
            </a:pPr>
            <a:r>
              <a:rPr lang="en-US" dirty="0">
                <a:cs typeface="Calibri"/>
              </a:rPr>
              <a:t>Operational understandings of LCIF are important for our volunteers to know because misunderstandings about Donor Services or our grants can feel very personal and alienating.  Sometimes the confusion is the result of a mistake, but more often than not, it is the result of Lion not knowing or understanding our procedures.  Helping them understand both mistakes and misunderstood operational procedures can help alleviate the bad feelings and the errors. </a:t>
            </a:r>
          </a:p>
          <a:p>
            <a:pPr marL="628650" lvl="1" indent="-171450" algn="l" rtl="0" fontAlgn="base">
              <a:buFont typeface="Arial" panose="020B0604020202020204" pitchFamily="34" charset="0"/>
              <a:buChar char="•"/>
            </a:pPr>
            <a:endParaRPr lang="en-US" dirty="0">
              <a:cs typeface="Calibri"/>
            </a:endParaRPr>
          </a:p>
          <a:p>
            <a:pPr marL="628650" lvl="1" indent="-171450" algn="l" rtl="0" fontAlgn="base">
              <a:buFont typeface="Arial" panose="020B0604020202020204" pitchFamily="34" charset="0"/>
              <a:buChar char="•"/>
            </a:pPr>
            <a:endParaRPr lang="en-US" dirty="0">
              <a:cs typeface="Calibri"/>
            </a:endParaRPr>
          </a:p>
        </p:txBody>
      </p:sp>
    </p:spTree>
    <p:extLst>
      <p:ext uri="{BB962C8B-B14F-4D97-AF65-F5344CB8AC3E}">
        <p14:creationId xmlns:p14="http://schemas.microsoft.com/office/powerpoint/2010/main" val="115810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are some elements of attitude we try to encourage in our training. </a:t>
            </a:r>
          </a:p>
          <a:p>
            <a:endParaRPr lang="en-US" sz="1400" dirty="0"/>
          </a:p>
          <a:p>
            <a:r>
              <a:rPr lang="en-US" sz="1400" dirty="0"/>
              <a:t>Confidence is important, because that is what empowers our volunteers to initiate ideas.  We remember more when we are happy.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5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the third year of our training now, and it has built topically over the years. </a:t>
            </a:r>
          </a:p>
          <a:p>
            <a:endParaRPr lang="en-US" sz="1400" dirty="0"/>
          </a:p>
          <a:p>
            <a:r>
              <a:rPr lang="en-US" sz="1400" dirty="0"/>
              <a:t>Here are a few of the things we hope to cover today: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7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In the past we have had separate trainings.  This is the first time we have come together as a single group.  The goal is to increase the scope of peer learning that is possible for our circle of LCIF volunteers.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Each District and Single District does things in slightly different ways.  In an effort to facilitate sharing as much as possible, we will ask your team to keep notes on the most important ideas and learnings from each activity and to consider why it is relevant to your fundraising activity this year.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At the end of each day, we will ask your team to break up into a presentation team and a touring team.  The presentation team will stay near your station to share thoughts with touring teams, which will rotate around the room, listening to presentations asking questions, and sharing thoughts and ideas.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643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question is asking when you felt successful.  If you are more of a thinker than a feeler, the question be: when you felt most successful.</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831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feelings reflect challenges to our values.</a:t>
            </a:r>
          </a:p>
          <a:p>
            <a:r>
              <a:rPr lang="en-US" dirty="0"/>
              <a:t>Reflect on how those moments related to your values.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61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3.gi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813322239"/>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714006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573659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8760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52523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874012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624707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44894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218807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5824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66776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55547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74220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03154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51641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047773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966471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43234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77501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200287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1505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82513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998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236230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600884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213957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748381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945719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2448719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97311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51031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49257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780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862667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942207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77164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9476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680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692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270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160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44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565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47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84327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8909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102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3483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527833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175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12108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969527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32648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183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6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055738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933916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2721114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85377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20549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00175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93914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87500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67120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86999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699122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941708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73819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80271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937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869409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44381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005753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43100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265647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51171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42298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40055315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986324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374005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459022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17515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44143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79715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13323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0756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672366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21565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580465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360068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98258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2143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8909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133197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10200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3909704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93987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306310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9522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24580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337601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825918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063192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237851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4397735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778135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3114269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118082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655166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6127248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0.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63" Type="http://schemas.openxmlformats.org/officeDocument/2006/relationships/slideLayout" Target="../slideLayouts/slideLayout10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66" Type="http://schemas.openxmlformats.org/officeDocument/2006/relationships/slideLayout" Target="../slideLayouts/slideLayout110.xml"/><Relationship Id="rId5" Type="http://schemas.openxmlformats.org/officeDocument/2006/relationships/slideLayout" Target="../slideLayouts/slideLayout49.xml"/><Relationship Id="rId61" Type="http://schemas.openxmlformats.org/officeDocument/2006/relationships/slideLayout" Target="../slideLayouts/slideLayout105.xml"/><Relationship Id="rId19" Type="http://schemas.openxmlformats.org/officeDocument/2006/relationships/slideLayout" Target="../slideLayouts/slideLayout6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64" Type="http://schemas.openxmlformats.org/officeDocument/2006/relationships/slideLayout" Target="../slideLayouts/slideLayout108.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 Id="rId67" Type="http://schemas.openxmlformats.org/officeDocument/2006/relationships/theme" Target="../theme/theme2.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slideLayout" Target="../slideLayouts/slideLayout10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65" Type="http://schemas.openxmlformats.org/officeDocument/2006/relationships/slideLayout" Target="../slideLayouts/slideLayout109.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82167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14365455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2" r:id="rId66"/>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a:xfrm>
            <a:off x="660399" y="1320801"/>
            <a:ext cx="7659757" cy="2387600"/>
          </a:xfrm>
        </p:spPr>
        <p:txBody>
          <a:bodyPr>
            <a:noAutofit/>
          </a:bodyPr>
          <a:lstStyle/>
          <a:p>
            <a:r>
              <a:rPr lang="en-US" dirty="0"/>
              <a:t>LCIF Volunteer Training  Overview</a:t>
            </a: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a:xfrm>
            <a:off x="582762" y="3630274"/>
            <a:ext cx="8362830" cy="579438"/>
          </a:xfrm>
        </p:spPr>
        <p:txBody>
          <a:bodyPr/>
          <a:lstStyle/>
          <a:p>
            <a:pPr>
              <a:lnSpc>
                <a:spcPct val="100000"/>
              </a:lnSpc>
              <a:spcBef>
                <a:spcPts val="0"/>
              </a:spcBef>
              <a:spcAft>
                <a:spcPts val="0"/>
              </a:spcAft>
            </a:pPr>
            <a:r>
              <a:rPr lang="en-US" dirty="0"/>
              <a:t>Knowledge, Skills and Attitude Competencies </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a:xfrm>
            <a:off x="660399" y="4890262"/>
            <a:ext cx="10950756" cy="518160"/>
          </a:xfrm>
        </p:spPr>
        <p:txBody>
          <a:bodyPr/>
          <a:lstStyle/>
          <a:p>
            <a:r>
              <a:rPr lang="en-US" dirty="0"/>
              <a:t>Overview of the materials shared in 2021-2022 and 2022-2023 CA IV Volunteer trainings </a:t>
            </a:r>
          </a:p>
        </p:txBody>
      </p:sp>
    </p:spTree>
    <p:extLst>
      <p:ext uri="{BB962C8B-B14F-4D97-AF65-F5344CB8AC3E}">
        <p14:creationId xmlns:p14="http://schemas.microsoft.com/office/powerpoint/2010/main" val="250018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5D7CF-D337-331B-6FFB-7C3881844BC6}"/>
              </a:ext>
            </a:extLst>
          </p:cNvPr>
          <p:cNvSpPr>
            <a:spLocks noGrp="1"/>
          </p:cNvSpPr>
          <p:nvPr>
            <p:ph type="body" sz="quarter" idx="10"/>
          </p:nvPr>
        </p:nvSpPr>
        <p:spPr>
          <a:xfrm>
            <a:off x="117566" y="636106"/>
            <a:ext cx="3683725" cy="746125"/>
          </a:xfrm>
        </p:spPr>
        <p:txBody>
          <a:bodyPr>
            <a:normAutofit/>
          </a:bodyPr>
          <a:lstStyle/>
          <a:p>
            <a:pPr algn="ctr"/>
            <a:r>
              <a:rPr lang="en-US" sz="3200" b="1" dirty="0">
                <a:latin typeface="Calibri" panose="020F0502020204030204" pitchFamily="34" charset="0"/>
                <a:cs typeface="Calibri" panose="020F0502020204030204" pitchFamily="34" charset="0"/>
              </a:rPr>
              <a:t>Sharing is caring</a:t>
            </a:r>
            <a:endParaRPr lang="en-US" sz="3200" b="1" dirty="0"/>
          </a:p>
        </p:txBody>
      </p:sp>
      <p:sp>
        <p:nvSpPr>
          <p:cNvPr id="4" name="Text Placeholder 2">
            <a:extLst>
              <a:ext uri="{FF2B5EF4-FFF2-40B4-BE49-F238E27FC236}">
                <a16:creationId xmlns:a16="http://schemas.microsoft.com/office/drawing/2014/main" id="{7A50D986-FE06-D9B8-7985-38ECEF2CACF6}"/>
              </a:ext>
            </a:extLst>
          </p:cNvPr>
          <p:cNvSpPr txBox="1">
            <a:spLocks/>
          </p:cNvSpPr>
          <p:nvPr/>
        </p:nvSpPr>
        <p:spPr>
          <a:xfrm>
            <a:off x="733287" y="1009168"/>
            <a:ext cx="10305774" cy="41041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Take turns sharing some of your key moments together at your table.  Work together to identify: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Similarities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Themes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Opportunities to learn about yourself and your work with your fellow Lions.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655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321038" y="1200127"/>
            <a:ext cx="11366137" cy="2124074"/>
          </a:xfrm>
        </p:spPr>
        <p:txBody>
          <a:bodyPr vert="horz" lIns="91440" tIns="45720" rIns="91440" bIns="45720" rtlCol="0" anchor="t">
            <a:normAutofit/>
          </a:bodyPr>
          <a:lstStyle/>
          <a:p>
            <a:pPr marL="457200" marR="0" indent="-457200">
              <a:lnSpc>
                <a:spcPct val="107000"/>
              </a:lnSpc>
              <a:spcBef>
                <a:spcPts val="0"/>
              </a:spcBef>
              <a:spcAft>
                <a:spcPts val="800"/>
              </a:spcAft>
              <a:buFont typeface="Arial" panose="020B0604020202020204" pitchFamily="34" charset="0"/>
              <a:buChar char="•"/>
            </a:pPr>
            <a:r>
              <a:rPr lang="en-US" sz="3100" kern="100" dirty="0">
                <a:latin typeface="Calibri" panose="020F0502020204030204" pitchFamily="34" charset="0"/>
                <a:ea typeface="Aptos" panose="020B0004020202020204" pitchFamily="34" charset="0"/>
                <a:cs typeface="Calibri" panose="020F0502020204030204" pitchFamily="34" charset="0"/>
              </a:rPr>
              <a:t>Personal goals</a:t>
            </a:r>
          </a:p>
          <a:p>
            <a:pPr marL="457200" marR="0" indent="-457200">
              <a:lnSpc>
                <a:spcPct val="107000"/>
              </a:lnSpc>
              <a:spcBef>
                <a:spcPts val="0"/>
              </a:spcBef>
              <a:spcAft>
                <a:spcPts val="800"/>
              </a:spcAft>
              <a:buFont typeface="Arial" panose="020B0604020202020204" pitchFamily="34" charset="0"/>
              <a:buChar char="•"/>
            </a:pPr>
            <a:r>
              <a:rPr lang="en-US" sz="3100" kern="100" dirty="0">
                <a:effectLst/>
                <a:latin typeface="Calibri" panose="020F0502020204030204" pitchFamily="34" charset="0"/>
                <a:ea typeface="Aptos" panose="020B0004020202020204" pitchFamily="34" charset="0"/>
                <a:cs typeface="Calibri" panose="020F0502020204030204" pitchFamily="34" charset="0"/>
              </a:rPr>
              <a:t>Personal </a:t>
            </a:r>
            <a:r>
              <a:rPr lang="en-US" sz="3100" kern="100" dirty="0">
                <a:latin typeface="Calibri" panose="020F0502020204030204" pitchFamily="34" charset="0"/>
                <a:ea typeface="Aptos" panose="020B0004020202020204" pitchFamily="34" charset="0"/>
                <a:cs typeface="Calibri" panose="020F0502020204030204" pitchFamily="34" charset="0"/>
              </a:rPr>
              <a:t>challenges</a:t>
            </a:r>
          </a:p>
          <a:p>
            <a:pPr marL="457200" marR="0" indent="-457200">
              <a:lnSpc>
                <a:spcPct val="107000"/>
              </a:lnSpc>
              <a:spcBef>
                <a:spcPts val="0"/>
              </a:spcBef>
              <a:spcAft>
                <a:spcPts val="800"/>
              </a:spcAft>
              <a:buFont typeface="Arial" panose="020B0604020202020204" pitchFamily="34" charset="0"/>
              <a:buChar char="•"/>
            </a:pPr>
            <a:r>
              <a:rPr lang="en-US" sz="3100" kern="100" dirty="0">
                <a:latin typeface="Calibri" panose="020F0502020204030204" pitchFamily="34" charset="0"/>
                <a:ea typeface="Aptos" panose="020B0004020202020204" pitchFamily="34" charset="0"/>
                <a:cs typeface="Calibri" panose="020F0502020204030204" pitchFamily="34" charset="0"/>
              </a:rPr>
              <a:t>The values that guide you in supporting LCIF</a:t>
            </a:r>
          </a:p>
          <a:p>
            <a:pPr marL="0" marR="0">
              <a:lnSpc>
                <a:spcPct val="107000"/>
              </a:lnSpc>
              <a:spcBef>
                <a:spcPts val="0"/>
              </a:spcBef>
              <a:spcAft>
                <a:spcPts val="800"/>
              </a:spcAft>
            </a:pPr>
            <a:endParaRPr lang="en-US" sz="3100" kern="100" dirty="0">
              <a:effectLst/>
              <a:latin typeface="Calibri" panose="020F0502020204030204" pitchFamily="34" charset="0"/>
              <a:ea typeface="Aptos" panose="020B0004020202020204" pitchFamily="34" charset="0"/>
              <a:cs typeface="Calibri" panose="020F0502020204030204" pitchFamily="34" charset="0"/>
            </a:endParaRPr>
          </a:p>
          <a:p>
            <a:pPr marL="0" marR="0">
              <a:lnSpc>
                <a:spcPct val="107000"/>
              </a:lnSpc>
              <a:spcBef>
                <a:spcPts val="0"/>
              </a:spcBef>
              <a:spcAft>
                <a:spcPts val="800"/>
              </a:spcAft>
            </a:pPr>
            <a:endParaRPr lang="en-US" dirty="0"/>
          </a:p>
        </p:txBody>
      </p:sp>
      <p:sp>
        <p:nvSpPr>
          <p:cNvPr id="7" name="Text Placeholder 2">
            <a:extLst>
              <a:ext uri="{FF2B5EF4-FFF2-40B4-BE49-F238E27FC236}">
                <a16:creationId xmlns:a16="http://schemas.microsoft.com/office/drawing/2014/main" id="{19C1766F-0AEC-BC11-BC5E-3FF26C2FD75E}"/>
              </a:ext>
            </a:extLst>
          </p:cNvPr>
          <p:cNvSpPr txBox="1">
            <a:spLocks/>
          </p:cNvSpPr>
          <p:nvPr/>
        </p:nvSpPr>
        <p:spPr>
          <a:xfrm>
            <a:off x="0" y="447170"/>
            <a:ext cx="3814763" cy="74612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bg1"/>
                </a:solidFill>
                <a:latin typeface="+mn-lt"/>
                <a:ea typeface="+mn-ea"/>
                <a:cs typeface="+mn-cs"/>
              </a:defRPr>
            </a:lvl4pPr>
            <a:lvl5pPr marL="182880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This year’s garden:</a:t>
            </a:r>
            <a:endParaRPr kumimoji="0" lang="en-US" sz="32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8" name="Text Placeholder 2">
            <a:extLst>
              <a:ext uri="{FF2B5EF4-FFF2-40B4-BE49-F238E27FC236}">
                <a16:creationId xmlns:a16="http://schemas.microsoft.com/office/drawing/2014/main" id="{45FE24AC-D71A-787D-713C-37673E8DA5C4}"/>
              </a:ext>
            </a:extLst>
          </p:cNvPr>
          <p:cNvSpPr txBox="1">
            <a:spLocks/>
          </p:cNvSpPr>
          <p:nvPr/>
        </p:nvSpPr>
        <p:spPr>
          <a:xfrm>
            <a:off x="330561" y="3252762"/>
            <a:ext cx="11366137" cy="212407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bg1"/>
                </a:solidFill>
                <a:latin typeface="+mn-lt"/>
                <a:ea typeface="+mn-ea"/>
                <a:cs typeface="+mn-cs"/>
              </a:defRPr>
            </a:lvl4pPr>
            <a:lvl5pPr marL="182880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31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1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Plant your garden of and for success: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31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026" name="Picture 2" descr="GARDEN Definition und Bedeutung | Collins Englisch Wörterbuch">
            <a:extLst>
              <a:ext uri="{FF2B5EF4-FFF2-40B4-BE49-F238E27FC236}">
                <a16:creationId xmlns:a16="http://schemas.microsoft.com/office/drawing/2014/main" id="{2E0BE4E4-C983-059F-EC4F-987F0E47D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191" y="3350546"/>
            <a:ext cx="4565984" cy="304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5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AB9209CB-4412-104C-A047-E9D9A640BCB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9" name="Picture 8">
            <a:extLst>
              <a:ext uri="{FF2B5EF4-FFF2-40B4-BE49-F238E27FC236}">
                <a16:creationId xmlns:a16="http://schemas.microsoft.com/office/drawing/2014/main" id="{7C1BC040-650B-2F4B-9E69-9FCE0CCBD27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0" name="Picture 9">
            <a:extLst>
              <a:ext uri="{FF2B5EF4-FFF2-40B4-BE49-F238E27FC236}">
                <a16:creationId xmlns:a16="http://schemas.microsoft.com/office/drawing/2014/main" id="{61130EC2-67A7-DE47-B664-08795BBC884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graphicFrame>
        <p:nvGraphicFramePr>
          <p:cNvPr id="7" name="Diagram 6">
            <a:extLst>
              <a:ext uri="{FF2B5EF4-FFF2-40B4-BE49-F238E27FC236}">
                <a16:creationId xmlns:a16="http://schemas.microsoft.com/office/drawing/2014/main" id="{93640E1C-E9E3-60D0-AC98-3AEA6E24EE66}"/>
              </a:ext>
            </a:extLst>
          </p:cNvPr>
          <p:cNvGraphicFramePr/>
          <p:nvPr/>
        </p:nvGraphicFramePr>
        <p:xfrm>
          <a:off x="1772272" y="121645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4">
            <a:extLst>
              <a:ext uri="{FF2B5EF4-FFF2-40B4-BE49-F238E27FC236}">
                <a16:creationId xmlns:a16="http://schemas.microsoft.com/office/drawing/2014/main" id="{75677B7B-CDE7-339C-CDC7-27557FBCFAB9}"/>
              </a:ext>
            </a:extLst>
          </p:cNvPr>
          <p:cNvSpPr txBox="1">
            <a:spLocks/>
          </p:cNvSpPr>
          <p:nvPr/>
        </p:nvSpPr>
        <p:spPr>
          <a:xfrm>
            <a:off x="410819" y="328550"/>
            <a:ext cx="10991472" cy="6650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EFFFF"/>
                </a:solidFill>
                <a:effectLst/>
                <a:uLnTx/>
                <a:uFillTx/>
                <a:latin typeface="Arial" panose="020B0604020202020204" pitchFamily="34" charset="0"/>
                <a:ea typeface="+mj-ea"/>
                <a:cs typeface="Arial" panose="020B0604020202020204" pitchFamily="34" charset="0"/>
              </a:rPr>
              <a:t>Types of learning</a:t>
            </a:r>
          </a:p>
        </p:txBody>
      </p:sp>
      <p:cxnSp>
        <p:nvCxnSpPr>
          <p:cNvPr id="11" name="Straight Connector 10">
            <a:extLst>
              <a:ext uri="{FF2B5EF4-FFF2-40B4-BE49-F238E27FC236}">
                <a16:creationId xmlns:a16="http://schemas.microsoft.com/office/drawing/2014/main" id="{A9CD667A-6B3D-63B5-3382-209FCCE36C5C}"/>
              </a:ext>
            </a:extLst>
          </p:cNvPr>
          <p:cNvCxnSpPr>
            <a:cxnSpLocks/>
          </p:cNvCxnSpPr>
          <p:nvPr/>
        </p:nvCxnSpPr>
        <p:spPr>
          <a:xfrm>
            <a:off x="535643" y="944144"/>
            <a:ext cx="2743200" cy="0"/>
          </a:xfrm>
          <a:prstGeom prst="line">
            <a:avLst/>
          </a:prstGeom>
          <a:noFill/>
          <a:ln w="38100" cap="flat" cmpd="sng" algn="ctr">
            <a:solidFill>
              <a:srgbClr val="EBB700"/>
            </a:solidFill>
            <a:prstDash val="solid"/>
            <a:miter lim="800000"/>
          </a:ln>
          <a:effectLst/>
        </p:spPr>
      </p:cxnSp>
      <p:pic>
        <p:nvPicPr>
          <p:cNvPr id="2" name="Picture 1">
            <a:extLst>
              <a:ext uri="{FF2B5EF4-FFF2-40B4-BE49-F238E27FC236}">
                <a16:creationId xmlns:a16="http://schemas.microsoft.com/office/drawing/2014/main" id="{BDD4F84B-08FF-3308-55FC-4949EB0C0D9C}"/>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11793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AB9209CB-4412-104C-A047-E9D9A640BCB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9" name="Picture 8">
            <a:extLst>
              <a:ext uri="{FF2B5EF4-FFF2-40B4-BE49-F238E27FC236}">
                <a16:creationId xmlns:a16="http://schemas.microsoft.com/office/drawing/2014/main" id="{7C1BC040-650B-2F4B-9E69-9FCE0CCBD27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0" name="Picture 9">
            <a:extLst>
              <a:ext uri="{FF2B5EF4-FFF2-40B4-BE49-F238E27FC236}">
                <a16:creationId xmlns:a16="http://schemas.microsoft.com/office/drawing/2014/main" id="{61130EC2-67A7-DE47-B664-08795BBC884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graphicFrame>
        <p:nvGraphicFramePr>
          <p:cNvPr id="7" name="Diagram 6">
            <a:extLst>
              <a:ext uri="{FF2B5EF4-FFF2-40B4-BE49-F238E27FC236}">
                <a16:creationId xmlns:a16="http://schemas.microsoft.com/office/drawing/2014/main" id="{93640E1C-E9E3-60D0-AC98-3AEA6E24EE66}"/>
              </a:ext>
            </a:extLst>
          </p:cNvPr>
          <p:cNvGraphicFramePr/>
          <p:nvPr/>
        </p:nvGraphicFramePr>
        <p:xfrm>
          <a:off x="1778000" y="117397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4">
            <a:extLst>
              <a:ext uri="{FF2B5EF4-FFF2-40B4-BE49-F238E27FC236}">
                <a16:creationId xmlns:a16="http://schemas.microsoft.com/office/drawing/2014/main" id="{75677B7B-CDE7-339C-CDC7-27557FBCFAB9}"/>
              </a:ext>
            </a:extLst>
          </p:cNvPr>
          <p:cNvSpPr txBox="1">
            <a:spLocks/>
          </p:cNvSpPr>
          <p:nvPr/>
        </p:nvSpPr>
        <p:spPr>
          <a:xfrm>
            <a:off x="410819" y="328550"/>
            <a:ext cx="10991472" cy="6650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EFFFF"/>
                </a:solidFill>
                <a:effectLst/>
                <a:uLnTx/>
                <a:uFillTx/>
                <a:latin typeface="Arial" panose="020B0604020202020204" pitchFamily="34" charset="0"/>
                <a:ea typeface="+mj-ea"/>
                <a:cs typeface="Arial" panose="020B0604020202020204" pitchFamily="34" charset="0"/>
              </a:rPr>
              <a:t>Stages of material mastery </a:t>
            </a:r>
          </a:p>
        </p:txBody>
      </p:sp>
      <p:cxnSp>
        <p:nvCxnSpPr>
          <p:cNvPr id="11" name="Straight Connector 10">
            <a:extLst>
              <a:ext uri="{FF2B5EF4-FFF2-40B4-BE49-F238E27FC236}">
                <a16:creationId xmlns:a16="http://schemas.microsoft.com/office/drawing/2014/main" id="{A9CD667A-6B3D-63B5-3382-209FCCE36C5C}"/>
              </a:ext>
            </a:extLst>
          </p:cNvPr>
          <p:cNvCxnSpPr>
            <a:cxnSpLocks/>
          </p:cNvCxnSpPr>
          <p:nvPr/>
        </p:nvCxnSpPr>
        <p:spPr>
          <a:xfrm>
            <a:off x="535643" y="944144"/>
            <a:ext cx="2743200" cy="0"/>
          </a:xfrm>
          <a:prstGeom prst="line">
            <a:avLst/>
          </a:prstGeom>
          <a:noFill/>
          <a:ln w="38100" cap="flat" cmpd="sng" algn="ctr">
            <a:solidFill>
              <a:srgbClr val="EBB700"/>
            </a:solidFill>
            <a:prstDash val="solid"/>
            <a:miter lim="800000"/>
          </a:ln>
          <a:effectLst/>
        </p:spPr>
      </p:cxnSp>
      <p:pic>
        <p:nvPicPr>
          <p:cNvPr id="2" name="Picture 1">
            <a:extLst>
              <a:ext uri="{FF2B5EF4-FFF2-40B4-BE49-F238E27FC236}">
                <a16:creationId xmlns:a16="http://schemas.microsoft.com/office/drawing/2014/main" id="{9D57BABE-0B54-6AEA-11C8-32D0EE67265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254811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AB9209CB-4412-104C-A047-E9D9A640BCB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9" name="Picture 8">
            <a:extLst>
              <a:ext uri="{FF2B5EF4-FFF2-40B4-BE49-F238E27FC236}">
                <a16:creationId xmlns:a16="http://schemas.microsoft.com/office/drawing/2014/main" id="{7C1BC040-650B-2F4B-9E69-9FCE0CCBD27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0" name="Picture 9">
            <a:extLst>
              <a:ext uri="{FF2B5EF4-FFF2-40B4-BE49-F238E27FC236}">
                <a16:creationId xmlns:a16="http://schemas.microsoft.com/office/drawing/2014/main" id="{61130EC2-67A7-DE47-B664-08795BBC884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8" name="Title 4">
            <a:extLst>
              <a:ext uri="{FF2B5EF4-FFF2-40B4-BE49-F238E27FC236}">
                <a16:creationId xmlns:a16="http://schemas.microsoft.com/office/drawing/2014/main" id="{75677B7B-CDE7-339C-CDC7-27557FBCFAB9}"/>
              </a:ext>
            </a:extLst>
          </p:cNvPr>
          <p:cNvSpPr txBox="1">
            <a:spLocks/>
          </p:cNvSpPr>
          <p:nvPr/>
        </p:nvSpPr>
        <p:spPr>
          <a:xfrm>
            <a:off x="403425" y="579317"/>
            <a:ext cx="10991472" cy="6650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The last 2 years in review:</a:t>
            </a:r>
          </a:p>
        </p:txBody>
      </p:sp>
      <p:cxnSp>
        <p:nvCxnSpPr>
          <p:cNvPr id="11" name="Straight Connector 10">
            <a:extLst>
              <a:ext uri="{FF2B5EF4-FFF2-40B4-BE49-F238E27FC236}">
                <a16:creationId xmlns:a16="http://schemas.microsoft.com/office/drawing/2014/main" id="{A9CD667A-6B3D-63B5-3382-209FCCE36C5C}"/>
              </a:ext>
            </a:extLst>
          </p:cNvPr>
          <p:cNvCxnSpPr>
            <a:cxnSpLocks/>
          </p:cNvCxnSpPr>
          <p:nvPr/>
        </p:nvCxnSpPr>
        <p:spPr>
          <a:xfrm>
            <a:off x="535643" y="1244339"/>
            <a:ext cx="2743200" cy="0"/>
          </a:xfrm>
          <a:prstGeom prst="line">
            <a:avLst/>
          </a:prstGeom>
          <a:noFill/>
          <a:ln w="38100" cap="flat" cmpd="sng" algn="ctr">
            <a:solidFill>
              <a:srgbClr val="EBB700"/>
            </a:solidFill>
            <a:prstDash val="solid"/>
            <a:miter lim="800000"/>
          </a:ln>
          <a:effectLst/>
        </p:spPr>
      </p:cxnSp>
      <p:sp>
        <p:nvSpPr>
          <p:cNvPr id="5" name="TextBox 4">
            <a:extLst>
              <a:ext uri="{FF2B5EF4-FFF2-40B4-BE49-F238E27FC236}">
                <a16:creationId xmlns:a16="http://schemas.microsoft.com/office/drawing/2014/main" id="{B5BEBC40-D806-B708-D56C-8F977E99FD11}"/>
              </a:ext>
            </a:extLst>
          </p:cNvPr>
          <p:cNvSpPr txBox="1"/>
          <p:nvPr/>
        </p:nvSpPr>
        <p:spPr>
          <a:xfrm>
            <a:off x="-117567" y="1498657"/>
            <a:ext cx="11357147" cy="5143139"/>
          </a:xfrm>
          <a:prstGeom prst="rect">
            <a:avLst/>
          </a:prstGeom>
          <a:noFill/>
        </p:spPr>
        <p:txBody>
          <a:bodyPr wrap="square" lIns="91440" tIns="45720" rIns="91440" bIns="45720" anchor="t">
            <a:spAutoFit/>
          </a:bodyPr>
          <a:lstStyle/>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LCIF’s mission </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Our united community of service as Lions</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a:ea typeface="Calibri"/>
                <a:cs typeface="Times New Roman"/>
              </a:rPr>
              <a:t>LCIF fundraising team roles</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a:ea typeface="Calibri"/>
                <a:cs typeface="Times New Roman"/>
              </a:rPr>
              <a:t>Donation stewardship</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Grants as community empowerment </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Recognition and thanking donors</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Cause areas and their case for support</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Impact and grant examples locally and around the world</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Global partnerships</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rPr>
              <a:t>Operational understanding of LCIF</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DCAF1FE-4782-AA5C-2838-C407AF2B713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21270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528432" y="1286432"/>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
        <p:nvSpPr>
          <p:cNvPr id="3" name="TextBox 2">
            <a:extLst>
              <a:ext uri="{FF2B5EF4-FFF2-40B4-BE49-F238E27FC236}">
                <a16:creationId xmlns:a16="http://schemas.microsoft.com/office/drawing/2014/main" id="{632E04C6-3D66-1EFE-450D-78273BE650E3}"/>
              </a:ext>
            </a:extLst>
          </p:cNvPr>
          <p:cNvSpPr txBox="1"/>
          <p:nvPr/>
        </p:nvSpPr>
        <p:spPr>
          <a:xfrm>
            <a:off x="422542" y="-6790"/>
            <a:ext cx="11769458" cy="10965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Attitude: </a:t>
            </a:r>
            <a:r>
              <a:rPr kumimoji="0" lang="en-US" sz="2800" b="0" i="1"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empowerment of learned materials to support ability and teamwork</a:t>
            </a:r>
          </a:p>
        </p:txBody>
      </p:sp>
      <p:sp>
        <p:nvSpPr>
          <p:cNvPr id="4" name="TextBox 3">
            <a:extLst>
              <a:ext uri="{FF2B5EF4-FFF2-40B4-BE49-F238E27FC236}">
                <a16:creationId xmlns:a16="http://schemas.microsoft.com/office/drawing/2014/main" id="{8A89C587-D845-1288-8FF1-BD5064BF535C}"/>
              </a:ext>
            </a:extLst>
          </p:cNvPr>
          <p:cNvSpPr txBox="1"/>
          <p:nvPr/>
        </p:nvSpPr>
        <p:spPr>
          <a:xfrm>
            <a:off x="0" y="1485634"/>
            <a:ext cx="10737908" cy="4682116"/>
          </a:xfrm>
          <a:prstGeom prst="rect">
            <a:avLst/>
          </a:prstGeom>
          <a:noFill/>
        </p:spPr>
        <p:txBody>
          <a:bodyPr wrap="square">
            <a:spAutoFit/>
          </a:bodyPr>
          <a:lstStyle/>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Confidence: </a:t>
            </a:r>
            <a:r>
              <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in roles as leaders, the mission of LCIF, and in oneself to perform tasks in local context.</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Enthusiasm: </a:t>
            </a:r>
            <a:r>
              <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for representing and supporting the foundation.</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Reflective practice: </a:t>
            </a:r>
            <a:r>
              <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for improvement of approach and resilience.</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Team building:</a:t>
            </a:r>
            <a:r>
              <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 for learning, sharing, and support.</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Leadership: </a:t>
            </a:r>
            <a:r>
              <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in supporting service through LCIF in local context.</a:t>
            </a:r>
          </a:p>
        </p:txBody>
      </p:sp>
    </p:spTree>
    <p:extLst>
      <p:ext uri="{BB962C8B-B14F-4D97-AF65-F5344CB8AC3E}">
        <p14:creationId xmlns:p14="http://schemas.microsoft.com/office/powerpoint/2010/main" val="59026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pic>
        <p:nvPicPr>
          <p:cNvPr id="9" name="Picture 8">
            <a:extLst>
              <a:ext uri="{FF2B5EF4-FFF2-40B4-BE49-F238E27FC236}">
                <a16:creationId xmlns:a16="http://schemas.microsoft.com/office/drawing/2014/main" id="{DCC933CD-3798-F68D-0569-2444CC674C1B}"/>
              </a:ext>
            </a:extLst>
          </p:cNvPr>
          <p:cNvPicPr>
            <a:picLocks noChangeAspect="1"/>
          </p:cNvPicPr>
          <p:nvPr/>
        </p:nvPicPr>
        <p:blipFill>
          <a:blip r:embed="rId5"/>
          <a:stretch>
            <a:fillRect/>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F9355DBD-5719-D966-3E15-B6509E1FC57E}"/>
              </a:ext>
            </a:extLst>
          </p:cNvPr>
          <p:cNvCxnSpPr/>
          <p:nvPr/>
        </p:nvCxnSpPr>
        <p:spPr>
          <a:xfrm>
            <a:off x="463116" y="129753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013651-789F-9A87-7002-62996D25D337}"/>
              </a:ext>
            </a:extLst>
          </p:cNvPr>
          <p:cNvSpPr txBox="1"/>
          <p:nvPr/>
        </p:nvSpPr>
        <p:spPr>
          <a:xfrm>
            <a:off x="383353" y="155558"/>
            <a:ext cx="10866215" cy="10965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Topics for this training:</a:t>
            </a:r>
            <a:endParaRPr kumimoji="0" lang="en-US" sz="2800" b="0" i="1"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05DFEA3-8E9B-1FFD-8E95-8F386AC35C37}"/>
              </a:ext>
            </a:extLst>
          </p:cNvPr>
          <p:cNvSpPr txBox="1"/>
          <p:nvPr/>
        </p:nvSpPr>
        <p:spPr>
          <a:xfrm>
            <a:off x="201685" y="1529197"/>
            <a:ext cx="10737908" cy="2376997"/>
          </a:xfrm>
          <a:prstGeom prst="rect">
            <a:avLst/>
          </a:prstGeom>
          <a:noFill/>
        </p:spPr>
        <p:txBody>
          <a:bodyPr wrap="square">
            <a:spAutoFit/>
          </a:bodyPr>
          <a:lstStyle/>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Topics in fundraising and strategies for engagement</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Fundraising leadership</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Asking for help</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Approaches to thanking donors</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Grant program updates</a:t>
            </a:r>
            <a:endParaRPr kumimoji="0" lang="en-US" sz="2800" b="0"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2104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pic>
        <p:nvPicPr>
          <p:cNvPr id="5" name="Picture 4">
            <a:extLst>
              <a:ext uri="{FF2B5EF4-FFF2-40B4-BE49-F238E27FC236}">
                <a16:creationId xmlns:a16="http://schemas.microsoft.com/office/drawing/2014/main" id="{055B5E61-FF31-2F00-DC30-7F132A9F8FF6}"/>
              </a:ext>
            </a:extLst>
          </p:cNvPr>
          <p:cNvPicPr>
            <a:picLocks noChangeAspect="1"/>
          </p:cNvPicPr>
          <p:nvPr/>
        </p:nvPicPr>
        <p:blipFill>
          <a:blip r:embed="rId5"/>
          <a:stretch>
            <a:fillRect/>
          </a:stretch>
        </p:blipFill>
        <p:spPr>
          <a:xfrm>
            <a:off x="1488" y="0"/>
            <a:ext cx="12189023" cy="6858000"/>
          </a:xfrm>
          <a:prstGeom prst="rect">
            <a:avLst/>
          </a:prstGeom>
        </p:spPr>
      </p:pic>
      <p:cxnSp>
        <p:nvCxnSpPr>
          <p:cNvPr id="6" name="Straight Connector 5">
            <a:extLst>
              <a:ext uri="{FF2B5EF4-FFF2-40B4-BE49-F238E27FC236}">
                <a16:creationId xmlns:a16="http://schemas.microsoft.com/office/drawing/2014/main" id="{45F1748B-91F2-7A0B-BD02-F51200B2E746}"/>
              </a:ext>
            </a:extLst>
          </p:cNvPr>
          <p:cNvCxnSpPr/>
          <p:nvPr/>
        </p:nvCxnSpPr>
        <p:spPr>
          <a:xfrm>
            <a:off x="457563" y="1503972"/>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563BF28-1C5D-FC16-841D-B1690D53D9EE}"/>
              </a:ext>
            </a:extLst>
          </p:cNvPr>
          <p:cNvSpPr txBox="1"/>
          <p:nvPr/>
        </p:nvSpPr>
        <p:spPr>
          <a:xfrm>
            <a:off x="347143" y="275603"/>
            <a:ext cx="9640389" cy="10965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Questions for this year:</a:t>
            </a:r>
            <a:endParaRPr kumimoji="0" lang="en-US" sz="2800" b="0" i="1"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1912DDA-223D-D8A4-9169-1DC17338934D}"/>
              </a:ext>
            </a:extLst>
          </p:cNvPr>
          <p:cNvSpPr txBox="1"/>
          <p:nvPr/>
        </p:nvSpPr>
        <p:spPr>
          <a:xfrm>
            <a:off x="125074" y="1503972"/>
            <a:ext cx="7132976" cy="2838021"/>
          </a:xfrm>
          <a:prstGeom prst="rect">
            <a:avLst/>
          </a:prstGeom>
          <a:noFill/>
        </p:spPr>
        <p:txBody>
          <a:bodyPr wrap="square">
            <a:spAutoFit/>
          </a:bodyPr>
          <a:lstStyle/>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What personal goals do you want to accomplish this year?</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US" sz="2800" b="1" i="0" u="none" strike="noStrike" kern="100" cap="none" spc="0" normalizeH="0" baseline="0" noProof="0" dirty="0">
                <a:ln>
                  <a:noFill/>
                </a:ln>
                <a:solidFill>
                  <a:srgbClr val="FEFFFF"/>
                </a:solidFill>
                <a:effectLst/>
                <a:uLnTx/>
                <a:uFillTx/>
                <a:latin typeface="Calibri" panose="020F0502020204030204" pitchFamily="34" charset="0"/>
                <a:ea typeface="+mn-ea"/>
                <a:cs typeface="Times New Roman" panose="02020603050405020304" pitchFamily="18" charset="0"/>
              </a:rPr>
              <a:t>What expectations are you brining to this training?</a:t>
            </a:r>
          </a:p>
        </p:txBody>
      </p:sp>
    </p:spTree>
    <p:extLst>
      <p:ext uri="{BB962C8B-B14F-4D97-AF65-F5344CB8AC3E}">
        <p14:creationId xmlns:p14="http://schemas.microsoft.com/office/powerpoint/2010/main" val="104359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5D7CF-D337-331B-6FFB-7C3881844BC6}"/>
              </a:ext>
            </a:extLst>
          </p:cNvPr>
          <p:cNvSpPr>
            <a:spLocks noGrp="1"/>
          </p:cNvSpPr>
          <p:nvPr>
            <p:ph type="body" sz="quarter" idx="10"/>
          </p:nvPr>
        </p:nvSpPr>
        <p:spPr>
          <a:xfrm>
            <a:off x="1" y="832049"/>
            <a:ext cx="4611188" cy="746125"/>
          </a:xfrm>
        </p:spPr>
        <p:txBody>
          <a:bodyPr>
            <a:normAutofit/>
          </a:bodyPr>
          <a:lstStyle/>
          <a:p>
            <a:pPr algn="ctr"/>
            <a:r>
              <a:rPr lang="en-US" sz="3200" b="1" dirty="0">
                <a:latin typeface="Calibri" panose="020F0502020204030204" pitchFamily="34" charset="0"/>
                <a:cs typeface="Calibri" panose="020F0502020204030204" pitchFamily="34" charset="0"/>
              </a:rPr>
              <a:t>Successes and challenges</a:t>
            </a:r>
            <a:endParaRPr lang="en-US" sz="3200" b="1" dirty="0"/>
          </a:p>
        </p:txBody>
      </p:sp>
      <p:sp>
        <p:nvSpPr>
          <p:cNvPr id="4" name="Text Placeholder 2">
            <a:extLst>
              <a:ext uri="{FF2B5EF4-FFF2-40B4-BE49-F238E27FC236}">
                <a16:creationId xmlns:a16="http://schemas.microsoft.com/office/drawing/2014/main" id="{7A50D986-FE06-D9B8-7985-38ECEF2CACF6}"/>
              </a:ext>
            </a:extLst>
          </p:cNvPr>
          <p:cNvSpPr txBox="1">
            <a:spLocks/>
          </p:cNvSpPr>
          <p:nvPr/>
        </p:nvSpPr>
        <p:spPr>
          <a:xfrm>
            <a:off x="733287" y="1382231"/>
            <a:ext cx="10305774" cy="41041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When did you last feel pride or joy in your efforts for LCIF?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5DD08D4-09DD-B642-7D18-093FDD7EEAC3}"/>
              </a:ext>
            </a:extLst>
          </p:cNvPr>
          <p:cNvPicPr>
            <a:picLocks noChangeAspect="1"/>
          </p:cNvPicPr>
          <p:nvPr/>
        </p:nvPicPr>
        <p:blipFill>
          <a:blip r:embed="rId3"/>
          <a:stretch>
            <a:fillRect/>
          </a:stretch>
        </p:blipFill>
        <p:spPr>
          <a:xfrm>
            <a:off x="5037137" y="2600325"/>
            <a:ext cx="7569200" cy="4257675"/>
          </a:xfrm>
          <a:prstGeom prst="rect">
            <a:avLst/>
          </a:prstGeom>
        </p:spPr>
      </p:pic>
    </p:spTree>
    <p:extLst>
      <p:ext uri="{BB962C8B-B14F-4D97-AF65-F5344CB8AC3E}">
        <p14:creationId xmlns:p14="http://schemas.microsoft.com/office/powerpoint/2010/main" val="371111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5D7CF-D337-331B-6FFB-7C3881844BC6}"/>
              </a:ext>
            </a:extLst>
          </p:cNvPr>
          <p:cNvSpPr>
            <a:spLocks noGrp="1"/>
          </p:cNvSpPr>
          <p:nvPr>
            <p:ph type="body" sz="quarter" idx="10"/>
          </p:nvPr>
        </p:nvSpPr>
        <p:spPr>
          <a:xfrm>
            <a:off x="1" y="832049"/>
            <a:ext cx="4611188" cy="746125"/>
          </a:xfrm>
        </p:spPr>
        <p:txBody>
          <a:bodyPr>
            <a:normAutofit/>
          </a:bodyPr>
          <a:lstStyle/>
          <a:p>
            <a:pPr algn="ctr"/>
            <a:r>
              <a:rPr lang="en-US" sz="3200" b="1" dirty="0">
                <a:latin typeface="Calibri" panose="020F0502020204030204" pitchFamily="34" charset="0"/>
                <a:cs typeface="Calibri" panose="020F0502020204030204" pitchFamily="34" charset="0"/>
              </a:rPr>
              <a:t>Successes and challenges</a:t>
            </a:r>
            <a:endParaRPr lang="en-US" sz="3200" b="1" dirty="0"/>
          </a:p>
        </p:txBody>
      </p:sp>
      <p:sp>
        <p:nvSpPr>
          <p:cNvPr id="4" name="Text Placeholder 2">
            <a:extLst>
              <a:ext uri="{FF2B5EF4-FFF2-40B4-BE49-F238E27FC236}">
                <a16:creationId xmlns:a16="http://schemas.microsoft.com/office/drawing/2014/main" id="{7A50D986-FE06-D9B8-7985-38ECEF2CACF6}"/>
              </a:ext>
            </a:extLst>
          </p:cNvPr>
          <p:cNvSpPr txBox="1">
            <a:spLocks/>
          </p:cNvSpPr>
          <p:nvPr/>
        </p:nvSpPr>
        <p:spPr>
          <a:xfrm>
            <a:off x="733286" y="1382231"/>
            <a:ext cx="11268213" cy="41041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When did you feel challenged or frustrated during your work supporting LCIF?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33C251A-805E-E097-9E07-A6F6C683ABDF}"/>
              </a:ext>
            </a:extLst>
          </p:cNvPr>
          <p:cNvPicPr>
            <a:picLocks noChangeAspect="1"/>
          </p:cNvPicPr>
          <p:nvPr/>
        </p:nvPicPr>
        <p:blipFill>
          <a:blip r:embed="rId3"/>
          <a:stretch>
            <a:fillRect/>
          </a:stretch>
        </p:blipFill>
        <p:spPr>
          <a:xfrm>
            <a:off x="5016500" y="2371724"/>
            <a:ext cx="7975600" cy="4486275"/>
          </a:xfrm>
          <a:prstGeom prst="rect">
            <a:avLst/>
          </a:prstGeom>
        </p:spPr>
      </p:pic>
    </p:spTree>
    <p:extLst>
      <p:ext uri="{BB962C8B-B14F-4D97-AF65-F5344CB8AC3E}">
        <p14:creationId xmlns:p14="http://schemas.microsoft.com/office/powerpoint/2010/main" val="1269085881"/>
      </p:ext>
    </p:extLst>
  </p:cSld>
  <p:clrMapOvr>
    <a:masterClrMapping/>
  </p:clrMapOvr>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1425</Words>
  <Application>Microsoft Macintosh PowerPoint</Application>
  <PresentationFormat>Widescreen</PresentationFormat>
  <Paragraphs>135</Paragraphs>
  <Slides>11</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Aptos</vt:lpstr>
      <vt:lpstr>Arial</vt:lpstr>
      <vt:lpstr>Calibri</vt:lpstr>
      <vt:lpstr>Century Gothic</vt:lpstr>
      <vt:lpstr>Segoe UI Semibold</vt:lpstr>
      <vt:lpstr>Wingdings</vt:lpstr>
      <vt:lpstr>1_Office Theme</vt:lpstr>
      <vt:lpstr>Theme1</vt:lpstr>
      <vt:lpstr>LCIF Volunteer Training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1</cp:revision>
  <dcterms:created xsi:type="dcterms:W3CDTF">2024-10-03T07:14:17Z</dcterms:created>
  <dcterms:modified xsi:type="dcterms:W3CDTF">2024-10-03T07:17:23Z</dcterms:modified>
</cp:coreProperties>
</file>