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 id="2147483773" r:id="rId3"/>
  </p:sldMasterIdLst>
  <p:notesMasterIdLst>
    <p:notesMasterId r:id="rId40"/>
  </p:notesMasterIdLst>
  <p:sldIdLst>
    <p:sldId id="2147472154" r:id="rId4"/>
    <p:sldId id="2147472155" r:id="rId5"/>
    <p:sldId id="2147472156" r:id="rId6"/>
    <p:sldId id="2147472157" r:id="rId7"/>
    <p:sldId id="2147472158" r:id="rId8"/>
    <p:sldId id="2147472159" r:id="rId9"/>
    <p:sldId id="2147472160" r:id="rId10"/>
    <p:sldId id="2147472161" r:id="rId11"/>
    <p:sldId id="2147472162" r:id="rId12"/>
    <p:sldId id="2147472163" r:id="rId13"/>
    <p:sldId id="2147472164" r:id="rId14"/>
    <p:sldId id="2147472165" r:id="rId15"/>
    <p:sldId id="2147472166" r:id="rId16"/>
    <p:sldId id="2147472167" r:id="rId17"/>
    <p:sldId id="2147472168" r:id="rId18"/>
    <p:sldId id="2147472169" r:id="rId19"/>
    <p:sldId id="2147472170" r:id="rId20"/>
    <p:sldId id="2147472171" r:id="rId21"/>
    <p:sldId id="2147472172" r:id="rId22"/>
    <p:sldId id="2147472173" r:id="rId23"/>
    <p:sldId id="2147472174" r:id="rId24"/>
    <p:sldId id="2147472175" r:id="rId25"/>
    <p:sldId id="2147472176" r:id="rId26"/>
    <p:sldId id="2147471948" r:id="rId27"/>
    <p:sldId id="2147471950" r:id="rId28"/>
    <p:sldId id="2147471949" r:id="rId29"/>
    <p:sldId id="2147471952" r:id="rId30"/>
    <p:sldId id="2147471951" r:id="rId31"/>
    <p:sldId id="2147471953" r:id="rId32"/>
    <p:sldId id="2147471954" r:id="rId33"/>
    <p:sldId id="2147471955" r:id="rId34"/>
    <p:sldId id="2147471956" r:id="rId35"/>
    <p:sldId id="2147471957" r:id="rId36"/>
    <p:sldId id="2147471958" r:id="rId37"/>
    <p:sldId id="2147471959" r:id="rId38"/>
    <p:sldId id="2147471962" r:id="rId39"/>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788E8-2BFF-CC48-8EBA-465729422A07}" type="datetimeFigureOut">
              <a:rPr lang="en-CH" smtClean="0"/>
              <a:t>17.09.23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BC7D1-7524-5148-9FDB-DB7D73C20B38}" type="slidenum">
              <a:rPr lang="en-CH" smtClean="0"/>
              <a:t>‹#›</a:t>
            </a:fld>
            <a:endParaRPr lang="en-CH"/>
          </a:p>
        </p:txBody>
      </p:sp>
    </p:spTree>
    <p:extLst>
      <p:ext uri="{BB962C8B-B14F-4D97-AF65-F5344CB8AC3E}">
        <p14:creationId xmlns:p14="http://schemas.microsoft.com/office/powerpoint/2010/main" val="169194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597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03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80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5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04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250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820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973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07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3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41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1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5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9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35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44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11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Oral comments???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Some additional important points include:</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This report clears after June 30 each year and restarts at $0 on July 1.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This report is not an accounting of credits toward Melvin Jones Fellowships, it reflects donations</a:t>
            </a:r>
          </a:p>
          <a:p>
            <a:pPr algn="l"/>
            <a:r>
              <a:rPr lang="en-US" sz="1800" b="0" i="0" u="none" strike="noStrike" baseline="0" dirty="0">
                <a:latin typeface="Calibri" panose="020F0502020204030204" pitchFamily="34" charset="0"/>
              </a:rPr>
              <a:t>and transfers of donations received within the designated fiscal year.</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This report is a useful tool in tracking 100% Contributing Member status or simply tracking</a:t>
            </a:r>
          </a:p>
          <a:p>
            <a:pPr algn="l"/>
            <a:r>
              <a:rPr lang="en-US" sz="1800" b="0" i="0" u="none" strike="noStrike" baseline="0" dirty="0">
                <a:latin typeface="Calibri" panose="020F0502020204030204" pitchFamily="34" charset="0"/>
              </a:rPr>
              <a:t>donation totals by club, district, or multiple district.</a:t>
            </a:r>
          </a:p>
          <a:p>
            <a:pPr algn="l"/>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9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Let’s start with the Recap of Donations: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This report displays all donations by clubs within each district; broken out by quarter for the</a:t>
            </a:r>
          </a:p>
          <a:p>
            <a:pPr algn="l"/>
            <a:r>
              <a:rPr lang="en-US" sz="1800" b="0" i="0" u="none" strike="noStrike" baseline="0" dirty="0">
                <a:latin typeface="Calibri" panose="020F0502020204030204" pitchFamily="34" charset="0"/>
              </a:rPr>
              <a:t>specified fiscal year.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couple of important points when reading this: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When “Unnamed Donation” appears, this refers to a donation without a recipient designation at the</a:t>
            </a:r>
          </a:p>
          <a:p>
            <a:pPr algn="l"/>
            <a:r>
              <a:rPr lang="en-US" sz="1800" b="0" i="0" u="none" strike="noStrike" baseline="0" dirty="0">
                <a:latin typeface="Calibri" panose="020F0502020204030204" pitchFamily="34" charset="0"/>
              </a:rPr>
              <a:t>time of donation submission- If you see this on the report, it is possible that the transferring body (club, district or multiple district) forgot to attribute the donation to an individual when transferring the donation.  They may be grateful for a follow up communication from you.  It is important to note that it may also be because Donor Services received a long list of donors with a transfer and has not finished distributing donations from the list.</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When “General Donation” appears, this refers to the designation LCIF Donor Services uses for</a:t>
            </a:r>
          </a:p>
          <a:p>
            <a:pPr algn="l"/>
            <a:r>
              <a:rPr lang="en-US" sz="1800" b="0" i="0" u="none" strike="noStrike" baseline="0" dirty="0">
                <a:latin typeface="Calibri" panose="020F0502020204030204" pitchFamily="34" charset="0"/>
              </a:rPr>
              <a:t>Memorial donations or a donation without specific fund designation</a:t>
            </a:r>
            <a:endParaRPr lang="en-US" sz="1800" b="0"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84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SymbolMT"/>
              </a:rPr>
              <a:t>This is the online application.  Let’s include it as well.  It will be good to talk about:  https://lionsclubs.jotform.com/212553776499875?language=en</a:t>
            </a:r>
          </a:p>
          <a:p>
            <a:pPr algn="l"/>
            <a:endParaRPr lang="en-US" sz="1800" b="0" i="0" u="none" strike="noStrike" baseline="0" dirty="0">
              <a:latin typeface="SymbolMT"/>
            </a:endParaRPr>
          </a:p>
          <a:p>
            <a:pPr algn="l"/>
            <a:endParaRPr lang="en-US" sz="1800" b="0" i="0" u="none" strike="noStrike" baseline="0" dirty="0">
              <a:latin typeface="SymbolMT"/>
            </a:endParaRPr>
          </a:p>
          <a:p>
            <a:pPr algn="l"/>
            <a:r>
              <a:rPr lang="en-US" sz="1800" b="0" i="0" u="none" strike="noStrike" baseline="0" dirty="0">
                <a:latin typeface="SymbolMT"/>
              </a:rPr>
              <a:t>• When Lions </a:t>
            </a:r>
            <a:r>
              <a:rPr lang="en-US" sz="1800" b="0" i="0" u="none" strike="noStrike" baseline="0" dirty="0">
                <a:latin typeface="Calibri" panose="020F0502020204030204" pitchFamily="34" charset="0"/>
              </a:rPr>
              <a:t>qualify for an MJF or PMJF they can access the application at this address on LCIF’s website:</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Clubs and Districts must also use the application to also request recognition</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Individual member credits are not transferrable to the club without written authorization</a:t>
            </a:r>
          </a:p>
          <a:p>
            <a:pPr algn="l"/>
            <a:r>
              <a:rPr lang="en-US" sz="1800" b="0" i="0" u="none" strike="noStrike" baseline="0" dirty="0">
                <a:latin typeface="Calibri" panose="020F0502020204030204" pitchFamily="34" charset="0"/>
              </a:rPr>
              <a:t>provided to LCIF Donor Services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A club cannot complete an individual’s fellowship by combining club credits and personal credits</a:t>
            </a:r>
          </a:p>
          <a:p>
            <a:pPr algn="l"/>
            <a:r>
              <a:rPr lang="en-US" sz="1800" b="0" i="0" u="none" strike="noStrike" baseline="0" dirty="0">
                <a:latin typeface="Calibri" panose="020F0502020204030204" pitchFamily="34" charset="0"/>
              </a:rPr>
              <a:t>without the individual’s authorization provided to LCIF Donor Services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Basically, only the person or institution holding credits may give permission for those credits to be used.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309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This historical report displays all unconsumed Melvin Jones Fellowship credits that individuals,</a:t>
            </a:r>
          </a:p>
          <a:p>
            <a:pPr algn="l"/>
            <a:r>
              <a:rPr lang="en-US" sz="1800" b="0" i="0" u="none" strike="noStrike" baseline="0" dirty="0">
                <a:latin typeface="Calibri" panose="020F0502020204030204" pitchFamily="34" charset="0"/>
              </a:rPr>
              <a:t>clubs, and districts have accrued through eligible donations.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Some important notes about this report include:</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Club and district credits are identified as “unnamed” on this report.</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There is a designation section inclusive of this report where all canceled clubs and deceased</a:t>
            </a:r>
          </a:p>
          <a:p>
            <a:pPr algn="l"/>
            <a:r>
              <a:rPr lang="en-US" sz="1800" b="0" i="0" u="none" strike="noStrike" baseline="0" dirty="0">
                <a:latin typeface="Calibri" panose="020F0502020204030204" pitchFamily="34" charset="0"/>
              </a:rPr>
              <a:t>member’s credits are displayed.  This is for internal use only. This data set is not made public since these</a:t>
            </a:r>
          </a:p>
          <a:p>
            <a:pPr algn="l"/>
            <a:r>
              <a:rPr lang="en-US" sz="1800" b="0" i="0" u="none" strike="noStrike" baseline="0" dirty="0">
                <a:latin typeface="Calibri" panose="020F0502020204030204" pitchFamily="34" charset="0"/>
              </a:rPr>
              <a:t>credits are not meant to be transferred to others, without special authorization.</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SymbolMT"/>
              </a:rPr>
              <a:t>• </a:t>
            </a:r>
            <a:r>
              <a:rPr lang="en-US" sz="1800" b="0" i="0" u="none" strike="noStrike" baseline="0" dirty="0">
                <a:latin typeface="Calibri" panose="020F0502020204030204" pitchFamily="34" charset="0"/>
              </a:rPr>
              <a:t>This report is a useful tool when looking for opportunities to recognize Lions.  Particularly during conventions or by visits from executive officers.  It can also show you who is close to their next donation level of recognition if you want to encourage them to make a donation for a special event.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9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This last report, the MJF/PMJF report displays a historical listing of all MJF recipients with dates the recognitions were</a:t>
            </a:r>
          </a:p>
          <a:p>
            <a:pPr algn="l"/>
            <a:r>
              <a:rPr lang="en-US" sz="1800" b="0" i="0" u="none" strike="noStrike" baseline="0" dirty="0">
                <a:latin typeface="Calibri" panose="020F0502020204030204" pitchFamily="34" charset="0"/>
              </a:rPr>
              <a:t>issued. It shows the highest level of PMJF obtained.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Important to remember:</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If a new level of recognition was recently bestowed, it may take a month for it to be reflected in this report.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This report uses membership data to sort the recipients by club, so deceased and non-members</a:t>
            </a:r>
          </a:p>
          <a:p>
            <a:pPr algn="l"/>
            <a:r>
              <a:rPr lang="en-US" sz="1800" b="0" i="0" u="none" strike="noStrike" baseline="0" dirty="0">
                <a:latin typeface="Calibri" panose="020F0502020204030204" pitchFamily="34" charset="0"/>
              </a:rPr>
              <a:t>may not be listed under the sponsoring club.</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This report is useful for identifying the club members </a:t>
            </a:r>
            <a:r>
              <a:rPr lang="en-US" sz="1800" b="0" i="0" u="none" strike="noStrike" baseline="0" dirty="0" err="1">
                <a:latin typeface="Calibri" panose="020F0502020204030204" pitchFamily="34" charset="0"/>
              </a:rPr>
              <a:t>members</a:t>
            </a:r>
            <a:r>
              <a:rPr lang="en-US" sz="1800" b="0" i="0" u="none" strike="noStrike" baseline="0" dirty="0">
                <a:latin typeface="Calibri" panose="020F0502020204030204" pitchFamily="34" charset="0"/>
              </a:rPr>
              <a:t> that have been</a:t>
            </a:r>
          </a:p>
          <a:p>
            <a:pPr algn="l"/>
            <a:r>
              <a:rPr lang="en-US" sz="1800" b="0" i="0" u="none" strike="noStrike" baseline="0" dirty="0">
                <a:latin typeface="Calibri" panose="020F0502020204030204" pitchFamily="34" charset="0"/>
              </a:rPr>
              <a:t>recognized and what new levels of recognition, they may be approaching.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It is a great way to track progress toward 100% MJF Club status as well.</a:t>
            </a: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5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814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Encourage your clubs to communicate with their District or Multiple District level representatives throughout this process.</a:t>
            </a:r>
          </a:p>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Plan for the </a:t>
            </a:r>
            <a:b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 of the Fiscal Year.</a:t>
            </a:r>
          </a:p>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Send documentation</a:t>
            </a:r>
            <a:b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donations to </a:t>
            </a:r>
            <a:r>
              <a:rPr kumimoji="0" lang="en-US" sz="1200" b="1" i="0" u="none" strike="noStrike" kern="1200" cap="none" spc="0" normalizeH="0" baseline="0" noProof="0" dirty="0">
                <a:ln>
                  <a:noFill/>
                </a:ln>
                <a:solidFill>
                  <a:srgbClr val="EBB700"/>
                </a:solidFill>
                <a:effectLst/>
                <a:uLnTx/>
                <a:uFillTx/>
                <a:latin typeface="Arial" panose="020B0604020202020204" pitchFamily="34" charset="0"/>
                <a:ea typeface="+mn-ea"/>
                <a:cs typeface="Arial" panose="020B0604020202020204" pitchFamily="34" charset="0"/>
              </a:rPr>
              <a:t>donorassistance@lionsclubs.org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9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60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63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6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694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16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is </a:t>
            </a:r>
            <a:r>
              <a:rPr lang="en-US" dirty="0" err="1"/>
              <a:t>stragegic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9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5845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822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60533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68982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21406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95058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7411577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25067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926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8142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302079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23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98329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59907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78268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5752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36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18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760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3165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1289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3281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21563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8015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83668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96231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67377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90423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7533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6874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720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938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43121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151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81594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07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9322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4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17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131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47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1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838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26746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326407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83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4463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322139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8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503092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551083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5359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518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801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12039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35086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930874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08254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3386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0694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76639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28628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40162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6404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456691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9475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367700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50141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76434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83308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1601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41414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2546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611227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80769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93269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494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61821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89890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1740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8764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65870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464649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18293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003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8092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49766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08823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057201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3528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81635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4314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646531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0279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133173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96053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776407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114283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60817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6089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508738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6870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2821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80123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453508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754362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26430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88785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926267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5627376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63" Type="http://schemas.openxmlformats.org/officeDocument/2006/relationships/slideLayout" Target="../slideLayouts/slideLayout10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theme" Target="../theme/theme2.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20134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552471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6A45C-E201-3EF4-1ED7-C6957FCC0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4486A66-D773-145D-3B90-2B20C81BB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1AB3BF4-B225-8C9E-2815-C4783B406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E3FA4-15E7-AF48-AF8B-2EED7D7D6CCE}" type="datetimeFigureOut">
              <a:rPr lang="en-CH" smtClean="0"/>
              <a:t>17.09.23</a:t>
            </a:fld>
            <a:endParaRPr lang="en-CH"/>
          </a:p>
        </p:txBody>
      </p:sp>
      <p:sp>
        <p:nvSpPr>
          <p:cNvPr id="5" name="Footer Placeholder 4">
            <a:extLst>
              <a:ext uri="{FF2B5EF4-FFF2-40B4-BE49-F238E27FC236}">
                <a16:creationId xmlns:a16="http://schemas.microsoft.com/office/drawing/2014/main" id="{4F68A16B-DCD8-A14C-DC1B-2AA14F8DE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85A0102E-01D8-FFF0-60F7-7F0813A6C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0FC30-A9E1-114E-9842-998DC22F27CD}" type="slidenum">
              <a:rPr lang="en-CH" smtClean="0"/>
              <a:t>‹#›</a:t>
            </a:fld>
            <a:endParaRPr lang="en-CH"/>
          </a:p>
        </p:txBody>
      </p:sp>
    </p:spTree>
    <p:extLst>
      <p:ext uri="{BB962C8B-B14F-4D97-AF65-F5344CB8AC3E}">
        <p14:creationId xmlns:p14="http://schemas.microsoft.com/office/powerpoint/2010/main" val="1821700838"/>
      </p:ext>
    </p:extLst>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10.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10.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10.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64.jp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45.xml"/><Relationship Id="rId5" Type="http://schemas.openxmlformats.org/officeDocument/2006/relationships/image" Target="../media/image66.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68.png"/><Relationship Id="rId5" Type="http://schemas.openxmlformats.org/officeDocument/2006/relationships/hyperlink" Target="https://www.lionsclubs.org/en/give-how-to-give/melvin-jones-fellowship" TargetMode="Externa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7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0.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10.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1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1B81DD-C8AC-5F80-A19A-B491C5BE5468}"/>
              </a:ext>
            </a:extLst>
          </p:cNvPr>
          <p:cNvSpPr>
            <a:spLocks noGrp="1"/>
          </p:cNvSpPr>
          <p:nvPr>
            <p:ph sz="quarter" idx="14"/>
          </p:nvPr>
        </p:nvSpPr>
        <p:spPr>
          <a:xfrm>
            <a:off x="1084622" y="1105959"/>
            <a:ext cx="8475605" cy="4845048"/>
          </a:xfrm>
        </p:spPr>
        <p:txBody>
          <a:bodyPr vert="horz" lIns="91440" tIns="45720" rIns="91440" bIns="45720" rtlCol="0" anchor="t">
            <a:normAutofit fontScale="77500" lnSpcReduction="20000"/>
          </a:bodyPr>
          <a:lstStyle/>
          <a:p>
            <a:r>
              <a:rPr lang="en-US" dirty="0">
                <a:latin typeface="Arial"/>
                <a:cs typeface="Arial"/>
              </a:rPr>
              <a:t>District Goals</a:t>
            </a:r>
            <a:endParaRPr lang="en-US" dirty="0"/>
          </a:p>
          <a:p>
            <a:endParaRPr lang="en-US" dirty="0"/>
          </a:p>
          <a:p>
            <a:r>
              <a:rPr lang="en-US" dirty="0">
                <a:latin typeface="Arial"/>
                <a:cs typeface="Arial"/>
              </a:rPr>
              <a:t>Real Time Dashboard and Drill-down Reports</a:t>
            </a:r>
            <a:endParaRPr lang="en-US" dirty="0"/>
          </a:p>
          <a:p>
            <a:endParaRPr lang="en-US" dirty="0"/>
          </a:p>
          <a:p>
            <a:r>
              <a:rPr lang="en-US" dirty="0">
                <a:latin typeface="Arial"/>
                <a:cs typeface="Arial"/>
              </a:rPr>
              <a:t>LCIF Marketing Portal</a:t>
            </a:r>
          </a:p>
          <a:p>
            <a:endParaRPr lang="en-US" dirty="0"/>
          </a:p>
          <a:p>
            <a:r>
              <a:rPr lang="en-US" dirty="0" err="1">
                <a:latin typeface="Arial"/>
                <a:cs typeface="Arial"/>
              </a:rPr>
              <a:t>lcifday.eu</a:t>
            </a:r>
            <a:endParaRPr lang="en-US" dirty="0">
              <a:latin typeface="Arial"/>
              <a:cs typeface="Arial"/>
            </a:endParaRPr>
          </a:p>
          <a:p>
            <a:endParaRPr lang="en-US" dirty="0">
              <a:latin typeface="Arial"/>
              <a:cs typeface="Arial"/>
            </a:endParaRPr>
          </a:p>
          <a:p>
            <a:r>
              <a:rPr lang="en-US" dirty="0" err="1">
                <a:latin typeface="Arial"/>
                <a:cs typeface="Arial"/>
              </a:rPr>
              <a:t>Lionsclubs.org</a:t>
            </a:r>
            <a:endParaRPr lang="en-US" dirty="0">
              <a:latin typeface="Arial"/>
              <a:cs typeface="Arial"/>
            </a:endParaRPr>
          </a:p>
          <a:p>
            <a:pPr marL="0" indent="0">
              <a:buNone/>
            </a:pPr>
            <a:endParaRPr lang="en-US" dirty="0">
              <a:latin typeface="Arial"/>
              <a:cs typeface="Arial"/>
            </a:endParaRPr>
          </a:p>
          <a:p>
            <a:r>
              <a:rPr lang="en-US" dirty="0">
                <a:latin typeface="Arial"/>
                <a:cs typeface="Arial"/>
              </a:rPr>
              <a:t>Monthly reports</a:t>
            </a:r>
          </a:p>
          <a:p>
            <a:endParaRPr lang="en-US" dirty="0">
              <a:latin typeface="Arial"/>
              <a:cs typeface="Arial"/>
            </a:endParaRPr>
          </a:p>
          <a:p>
            <a:r>
              <a:rPr lang="en-US" dirty="0">
                <a:latin typeface="Arial"/>
                <a:cs typeface="Arial"/>
              </a:rPr>
              <a:t>MyLCI</a:t>
            </a:r>
          </a:p>
          <a:p>
            <a:pPr marL="0" indent="0">
              <a:buNone/>
            </a:pPr>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3" name="Title 2">
            <a:extLst>
              <a:ext uri="{FF2B5EF4-FFF2-40B4-BE49-F238E27FC236}">
                <a16:creationId xmlns:a16="http://schemas.microsoft.com/office/drawing/2014/main" id="{678F1529-52A2-4D52-83DC-322E055DC0A3}"/>
              </a:ext>
            </a:extLst>
          </p:cNvPr>
          <p:cNvSpPr>
            <a:spLocks noGrp="1"/>
          </p:cNvSpPr>
          <p:nvPr>
            <p:ph type="title"/>
          </p:nvPr>
        </p:nvSpPr>
        <p:spPr>
          <a:xfrm>
            <a:off x="649996" y="365126"/>
            <a:ext cx="10719412" cy="665022"/>
          </a:xfrm>
        </p:spPr>
        <p:txBody>
          <a:bodyPr>
            <a:noAutofit/>
          </a:bodyPr>
          <a:lstStyle/>
          <a:p>
            <a:pPr algn="ctr"/>
            <a:r>
              <a:rPr lang="en-US" sz="4000" dirty="0"/>
              <a:t>Where to find what on the web</a:t>
            </a:r>
          </a:p>
        </p:txBody>
      </p:sp>
      <p:pic>
        <p:nvPicPr>
          <p:cNvPr id="4" name="Picture 3" descr="Magnifying glass showing decling performance">
            <a:extLst>
              <a:ext uri="{FF2B5EF4-FFF2-40B4-BE49-F238E27FC236}">
                <a16:creationId xmlns:a16="http://schemas.microsoft.com/office/drawing/2014/main" id="{69CB8300-179D-6AF2-1DB7-07AA9312FB8C}"/>
              </a:ext>
            </a:extLst>
          </p:cNvPr>
          <p:cNvPicPr>
            <a:picLocks noChangeAspect="1"/>
          </p:cNvPicPr>
          <p:nvPr/>
        </p:nvPicPr>
        <p:blipFill>
          <a:blip r:embed="rId3"/>
          <a:stretch>
            <a:fillRect/>
          </a:stretch>
        </p:blipFill>
        <p:spPr>
          <a:xfrm>
            <a:off x="6679758" y="2553454"/>
            <a:ext cx="4427620" cy="2964668"/>
          </a:xfrm>
          <a:prstGeom prst="rect">
            <a:avLst/>
          </a:prstGeom>
        </p:spPr>
      </p:pic>
    </p:spTree>
    <p:extLst>
      <p:ext uri="{BB962C8B-B14F-4D97-AF65-F5344CB8AC3E}">
        <p14:creationId xmlns:p14="http://schemas.microsoft.com/office/powerpoint/2010/main" val="262797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E71300D-67A6-1412-09DA-4AABEFDE0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678" y="-257576"/>
            <a:ext cx="10617043" cy="7662928"/>
          </a:xfrm>
          <a:prstGeom prst="rect">
            <a:avLst/>
          </a:prstGeom>
        </p:spPr>
      </p:pic>
    </p:spTree>
    <p:extLst>
      <p:ext uri="{BB962C8B-B14F-4D97-AF65-F5344CB8AC3E}">
        <p14:creationId xmlns:p14="http://schemas.microsoft.com/office/powerpoint/2010/main" val="1796444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ABD58A5-803B-6DCD-0A7A-8D6BFAFB7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734" y="-202843"/>
            <a:ext cx="10687954" cy="7039969"/>
          </a:xfrm>
          <a:prstGeom prst="rect">
            <a:avLst/>
          </a:prstGeom>
        </p:spPr>
      </p:pic>
    </p:spTree>
    <p:extLst>
      <p:ext uri="{BB962C8B-B14F-4D97-AF65-F5344CB8AC3E}">
        <p14:creationId xmlns:p14="http://schemas.microsoft.com/office/powerpoint/2010/main" val="178113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176768E-82DF-B68A-81F3-6607C53183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20" y="-270456"/>
            <a:ext cx="10466589" cy="7893795"/>
          </a:xfrm>
          <a:prstGeom prst="rect">
            <a:avLst/>
          </a:prstGeom>
        </p:spPr>
      </p:pic>
    </p:spTree>
    <p:extLst>
      <p:ext uri="{BB962C8B-B14F-4D97-AF65-F5344CB8AC3E}">
        <p14:creationId xmlns:p14="http://schemas.microsoft.com/office/powerpoint/2010/main" val="415739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0E5E65D-426F-5CF6-9908-99C1CC596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613"/>
            <a:ext cx="12203780" cy="6851387"/>
          </a:xfrm>
          <a:prstGeom prst="rect">
            <a:avLst/>
          </a:prstGeom>
        </p:spPr>
      </p:pic>
    </p:spTree>
    <p:extLst>
      <p:ext uri="{BB962C8B-B14F-4D97-AF65-F5344CB8AC3E}">
        <p14:creationId xmlns:p14="http://schemas.microsoft.com/office/powerpoint/2010/main" val="2362114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BF0A897-2B17-5C96-C80C-B5494E92D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941" y="-141668"/>
            <a:ext cx="8763088" cy="491973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8A82C93-6F04-8AD3-C30E-D64D42215B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9147" y="2369713"/>
            <a:ext cx="8541200" cy="4795159"/>
          </a:xfrm>
          <a:prstGeom prst="rect">
            <a:avLst/>
          </a:prstGeom>
        </p:spPr>
      </p:pic>
    </p:spTree>
    <p:extLst>
      <p:ext uri="{BB962C8B-B14F-4D97-AF65-F5344CB8AC3E}">
        <p14:creationId xmlns:p14="http://schemas.microsoft.com/office/powerpoint/2010/main" val="176581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website&#10;&#10;Description automatically generated">
            <a:extLst>
              <a:ext uri="{FF2B5EF4-FFF2-40B4-BE49-F238E27FC236}">
                <a16:creationId xmlns:a16="http://schemas.microsoft.com/office/drawing/2014/main" id="{19DBE9A6-7DD0-8615-E3CB-402CF2B5F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941" y="-154547"/>
            <a:ext cx="9401578" cy="7522867"/>
          </a:xfrm>
          <a:prstGeom prst="rect">
            <a:avLst/>
          </a:prstGeom>
        </p:spPr>
      </p:pic>
    </p:spTree>
    <p:extLst>
      <p:ext uri="{BB962C8B-B14F-4D97-AF65-F5344CB8AC3E}">
        <p14:creationId xmlns:p14="http://schemas.microsoft.com/office/powerpoint/2010/main" val="197866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7253457-482E-732B-4E37-7142A0932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093" y="-247902"/>
            <a:ext cx="9532335" cy="7627496"/>
          </a:xfrm>
          <a:prstGeom prst="rect">
            <a:avLst/>
          </a:prstGeom>
        </p:spPr>
      </p:pic>
    </p:spTree>
    <p:extLst>
      <p:ext uri="{BB962C8B-B14F-4D97-AF65-F5344CB8AC3E}">
        <p14:creationId xmlns:p14="http://schemas.microsoft.com/office/powerpoint/2010/main" val="108426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EA20E5D-7A10-192C-05F1-60CEA360BC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66" y="-218941"/>
            <a:ext cx="8474297" cy="7531909"/>
          </a:xfrm>
          <a:prstGeom prst="rect">
            <a:avLst/>
          </a:prstGeom>
        </p:spPr>
      </p:pic>
    </p:spTree>
    <p:extLst>
      <p:ext uri="{BB962C8B-B14F-4D97-AF65-F5344CB8AC3E}">
        <p14:creationId xmlns:p14="http://schemas.microsoft.com/office/powerpoint/2010/main" val="1573597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6515A5A-1A69-32F5-DD5F-62FB919FEE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820" y="-154546"/>
            <a:ext cx="7716069" cy="685800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BA212AD7-254E-038C-2927-B130E57230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3661" y="463640"/>
            <a:ext cx="7716069" cy="6858000"/>
          </a:xfrm>
          <a:prstGeom prst="rect">
            <a:avLst/>
          </a:prstGeom>
        </p:spPr>
      </p:pic>
    </p:spTree>
    <p:extLst>
      <p:ext uri="{BB962C8B-B14F-4D97-AF65-F5344CB8AC3E}">
        <p14:creationId xmlns:p14="http://schemas.microsoft.com/office/powerpoint/2010/main" val="93264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6960B6F6-B0CA-7254-BDFD-F7FA4871F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45" y="-167426"/>
            <a:ext cx="10068431" cy="7409257"/>
          </a:xfrm>
          <a:prstGeom prst="rect">
            <a:avLst/>
          </a:prstGeom>
        </p:spPr>
      </p:pic>
    </p:spTree>
    <p:extLst>
      <p:ext uri="{BB962C8B-B14F-4D97-AF65-F5344CB8AC3E}">
        <p14:creationId xmlns:p14="http://schemas.microsoft.com/office/powerpoint/2010/main" val="366857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E8C0011-BD60-0E84-7E60-0F37347C61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313" y="-154546"/>
            <a:ext cx="10185632" cy="7495504"/>
          </a:xfrm>
          <a:prstGeom prst="rect">
            <a:avLst/>
          </a:prstGeom>
        </p:spPr>
      </p:pic>
    </p:spTree>
    <p:extLst>
      <p:ext uri="{BB962C8B-B14F-4D97-AF65-F5344CB8AC3E}">
        <p14:creationId xmlns:p14="http://schemas.microsoft.com/office/powerpoint/2010/main" val="3445626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9B8539E-A127-FC24-9B81-E5E890980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813" y="-154546"/>
            <a:ext cx="10080626" cy="7418231"/>
          </a:xfrm>
          <a:prstGeom prst="rect">
            <a:avLst/>
          </a:prstGeom>
        </p:spPr>
      </p:pic>
    </p:spTree>
    <p:extLst>
      <p:ext uri="{BB962C8B-B14F-4D97-AF65-F5344CB8AC3E}">
        <p14:creationId xmlns:p14="http://schemas.microsoft.com/office/powerpoint/2010/main" val="7544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A4524B7-2726-E084-879E-6023DA71A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38" y="0"/>
            <a:ext cx="9695602" cy="7134896"/>
          </a:xfrm>
          <a:prstGeom prst="rect">
            <a:avLst/>
          </a:prstGeom>
        </p:spPr>
      </p:pic>
    </p:spTree>
    <p:extLst>
      <p:ext uri="{BB962C8B-B14F-4D97-AF65-F5344CB8AC3E}">
        <p14:creationId xmlns:p14="http://schemas.microsoft.com/office/powerpoint/2010/main" val="3830657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6F3AF6C8-0293-148E-785D-8A7FD60CA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03" y="-193183"/>
            <a:ext cx="10141399" cy="7462953"/>
          </a:xfrm>
          <a:prstGeom prst="rect">
            <a:avLst/>
          </a:prstGeom>
        </p:spPr>
      </p:pic>
    </p:spTree>
    <p:extLst>
      <p:ext uri="{BB962C8B-B14F-4D97-AF65-F5344CB8AC3E}">
        <p14:creationId xmlns:p14="http://schemas.microsoft.com/office/powerpoint/2010/main" val="392016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F139E385-A531-39A0-18BA-A1F0A3EE26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312" y="-154547"/>
            <a:ext cx="9118066" cy="6709893"/>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60B2C3D1-2EB4-1BD4-8649-CEC9F844E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7569" y="1511856"/>
            <a:ext cx="7772400" cy="5719631"/>
          </a:xfrm>
          <a:prstGeom prst="rect">
            <a:avLst/>
          </a:prstGeom>
        </p:spPr>
      </p:pic>
    </p:spTree>
    <p:extLst>
      <p:ext uri="{BB962C8B-B14F-4D97-AF65-F5344CB8AC3E}">
        <p14:creationId xmlns:p14="http://schemas.microsoft.com/office/powerpoint/2010/main" val="363813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FFF44-DBF6-4F9F-9F70-A48E8AF83361}"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80DBA9EC-FEAE-D24B-A68F-F0798C62B060}"/>
              </a:ext>
            </a:extLst>
          </p:cNvPr>
          <p:cNvSpPr/>
          <p:nvPr/>
        </p:nvSpPr>
        <p:spPr>
          <a:xfrm>
            <a:off x="-1" y="25167"/>
            <a:ext cx="9326851" cy="6924410"/>
          </a:xfrm>
          <a:prstGeom prst="rect">
            <a:avLst/>
          </a:prstGeom>
          <a:gradFill>
            <a:gsLst>
              <a:gs pos="76000">
                <a:schemeClr val="accent1">
                  <a:alpha val="57000"/>
                </a:schemeClr>
              </a:gs>
              <a:gs pos="60000">
                <a:srgbClr val="0D2140">
                  <a:alpha val="87000"/>
                </a:srgbClr>
              </a:gs>
              <a:gs pos="4300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 name="Slide Number Placeholder 5">
            <a:extLst>
              <a:ext uri="{FF2B5EF4-FFF2-40B4-BE49-F238E27FC236}">
                <a16:creationId xmlns:a16="http://schemas.microsoft.com/office/drawing/2014/main" id="{2ACB9063-EB64-714C-AC9B-615BCAA9D211}"/>
              </a:ext>
            </a:extLst>
          </p:cNvPr>
          <p:cNvSpPr txBox="1">
            <a:spLocks/>
          </p:cNvSpPr>
          <p:nvPr/>
        </p:nvSpPr>
        <p:spPr>
          <a:xfrm>
            <a:off x="-1" y="6457115"/>
            <a:ext cx="430213"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7" name="TextBox 6"/>
          <p:cNvSpPr txBox="1"/>
          <p:nvPr/>
        </p:nvSpPr>
        <p:spPr>
          <a:xfrm>
            <a:off x="263952" y="1582311"/>
            <a:ext cx="7992859" cy="529375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Each month, Donor Services sends an email including the following reports:</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MJF/PMJF listing</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Status of installments </a:t>
            </a:r>
            <a:endParaRPr kumimoji="0" lang="en-US" sz="24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Recap of donations</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Reports are sent after the close of  the previous month</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Questions on this report can be sent to donorassistance@lionsclubs.org</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Calibri"/>
            </a:endParaRPr>
          </a:p>
        </p:txBody>
      </p:sp>
      <p:sp>
        <p:nvSpPr>
          <p:cNvPr id="8" name="TextBox 7"/>
          <p:cNvSpPr txBox="1"/>
          <p:nvPr/>
        </p:nvSpPr>
        <p:spPr>
          <a:xfrm>
            <a:off x="215144" y="417942"/>
            <a:ext cx="7659826"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a:ea typeface="+mn-ea"/>
                <a:cs typeface="Calibri"/>
              </a:rPr>
              <a:t>Monthly Reports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48794" y="5688675"/>
            <a:ext cx="2743206" cy="1235006"/>
          </a:xfrm>
          <a:prstGeom prst="rect">
            <a:avLst/>
          </a:prstGeom>
        </p:spPr>
      </p:pic>
      <p:pic>
        <p:nvPicPr>
          <p:cNvPr id="13" name="Picture 12">
            <a:extLst>
              <a:ext uri="{FF2B5EF4-FFF2-40B4-BE49-F238E27FC236}">
                <a16:creationId xmlns:a16="http://schemas.microsoft.com/office/drawing/2014/main" id="{90CD7ED4-4B9E-E145-807B-5E91979578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pic>
        <p:nvPicPr>
          <p:cNvPr id="4" name="Picture 3" descr="A person wearing a yellow vest&#10;&#10;Description automatically generated">
            <a:extLst>
              <a:ext uri="{FF2B5EF4-FFF2-40B4-BE49-F238E27FC236}">
                <a16:creationId xmlns:a16="http://schemas.microsoft.com/office/drawing/2014/main" id="{7418AB92-D109-3749-09FE-32FD32359FC3}"/>
              </a:ext>
            </a:extLst>
          </p:cNvPr>
          <p:cNvPicPr>
            <a:picLocks noChangeAspect="1"/>
          </p:cNvPicPr>
          <p:nvPr/>
        </p:nvPicPr>
        <p:blipFill rotWithShape="1">
          <a:blip r:embed="rId5"/>
          <a:srcRect l="44670" r="12326"/>
          <a:stretch/>
        </p:blipFill>
        <p:spPr>
          <a:xfrm>
            <a:off x="7874970" y="951108"/>
            <a:ext cx="4317030" cy="5293757"/>
          </a:xfrm>
          <a:prstGeom prst="rect">
            <a:avLst/>
          </a:prstGeom>
        </p:spPr>
      </p:pic>
    </p:spTree>
    <p:extLst>
      <p:ext uri="{BB962C8B-B14F-4D97-AF65-F5344CB8AC3E}">
        <p14:creationId xmlns:p14="http://schemas.microsoft.com/office/powerpoint/2010/main" val="306822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1787" y="412611"/>
            <a:ext cx="1196701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a:ea typeface="+mn-ea"/>
                <a:cs typeface="Calibri"/>
              </a:rPr>
              <a:t>Recap of Donations</a:t>
            </a:r>
            <a:endParaRPr kumimoji="0" lang="en-US" sz="1800" b="0" i="0" u="none" strike="noStrike" kern="1200" cap="none" spc="0" normalizeH="0" baseline="0" noProof="0" dirty="0">
              <a:ln>
                <a:noFill/>
              </a:ln>
              <a:solidFill>
                <a:srgbClr val="00338D"/>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sp>
        <p:nvSpPr>
          <p:cNvPr id="2" name="TextBox 1">
            <a:extLst>
              <a:ext uri="{FF2B5EF4-FFF2-40B4-BE49-F238E27FC236}">
                <a16:creationId xmlns:a16="http://schemas.microsoft.com/office/drawing/2014/main" id="{D0EAD2A8-C839-FD0D-4F89-0F9F62092C44}"/>
              </a:ext>
            </a:extLst>
          </p:cNvPr>
          <p:cNvSpPr txBox="1"/>
          <p:nvPr/>
        </p:nvSpPr>
        <p:spPr>
          <a:xfrm>
            <a:off x="207168" y="1434416"/>
            <a:ext cx="12301538" cy="5447645"/>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Calibri"/>
                <a:ea typeface="+mn-ea"/>
                <a:cs typeface="Calibri"/>
              </a:rPr>
              <a:t>T</a:t>
            </a:r>
            <a:r>
              <a:rPr kumimoji="0" lang="en-US" sz="2800" b="0" i="0" u="none" strike="noStrike" kern="1200" cap="none" spc="0" normalizeH="0" baseline="0" noProof="0" dirty="0">
                <a:ln>
                  <a:noFill/>
                </a:ln>
                <a:solidFill>
                  <a:srgbClr val="FFFFFF"/>
                </a:solidFill>
                <a:effectLst/>
                <a:uLnTx/>
                <a:uFillTx/>
                <a:latin typeface="Arial"/>
                <a:ea typeface="+mn-ea"/>
                <a:cs typeface="Calibri"/>
              </a:rPr>
              <a:t>otals reset every July 1</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Calibri"/>
              </a:rPr>
              <a:t>Reflects donations, not MJF credits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Calibri"/>
              </a:rPr>
              <a:t>Only counts donations processed by LCIF (not in The Queue)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Calibri"/>
              </a:rPr>
              <a:t>This report is useful to track:</a:t>
            </a: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Calibri"/>
              </a:rPr>
              <a:t> Progress toward 100% Contributing Member for clubs</a:t>
            </a:r>
          </a:p>
          <a:p>
            <a:pPr marL="1371600" marR="0" lvl="2"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Calibri"/>
              </a:rPr>
              <a:t>Donations by club, districts or multiple districts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44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1944" y="523447"/>
            <a:ext cx="1135117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a:ea typeface="+mn-ea"/>
                <a:cs typeface="Calibri"/>
              </a:rPr>
              <a:t>Recap of Donations</a:t>
            </a:r>
          </a:p>
        </p:txBody>
      </p:sp>
      <p:pic>
        <p:nvPicPr>
          <p:cNvPr id="9" name="Picture 8">
            <a:extLst>
              <a:ext uri="{FF2B5EF4-FFF2-40B4-BE49-F238E27FC236}">
                <a16:creationId xmlns:a16="http://schemas.microsoft.com/office/drawing/2014/main" id="{94E9F893-4D85-158B-002A-14B108A8395A}"/>
              </a:ext>
            </a:extLst>
          </p:cNvPr>
          <p:cNvPicPr>
            <a:picLocks noChangeAspect="1"/>
          </p:cNvPicPr>
          <p:nvPr/>
        </p:nvPicPr>
        <p:blipFill rotWithShape="1">
          <a:blip r:embed="rId4"/>
          <a:srcRect l="19413" t="23125" r="18642" b="9553"/>
          <a:stretch/>
        </p:blipFill>
        <p:spPr>
          <a:xfrm>
            <a:off x="752649" y="1765181"/>
            <a:ext cx="8489326" cy="4570310"/>
          </a:xfrm>
          <a:prstGeom prst="rect">
            <a:avLst/>
          </a:prstGeom>
        </p:spPr>
      </p:pic>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spTree>
    <p:extLst>
      <p:ext uri="{BB962C8B-B14F-4D97-AF65-F5344CB8AC3E}">
        <p14:creationId xmlns:p14="http://schemas.microsoft.com/office/powerpoint/2010/main" val="63630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6982" y="353291"/>
            <a:ext cx="1200585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a:ea typeface="+mn-ea"/>
                <a:cs typeface="Calibri"/>
              </a:rPr>
              <a:t>Status of Installments</a:t>
            </a:r>
            <a:endParaRPr kumimoji="0" lang="en-US" sz="1800" b="0" i="0" u="none" strike="noStrike" kern="1200" cap="none" spc="0" normalizeH="0" baseline="0" noProof="0" dirty="0">
              <a:ln>
                <a:noFill/>
              </a:ln>
              <a:solidFill>
                <a:srgbClr val="00338D"/>
              </a:solidFill>
              <a:effectLst/>
              <a:uLnTx/>
              <a:uFillTx/>
              <a:latin typeface="Century Gothic" panose="020F0302020204030204"/>
              <a:ea typeface="+mn-ea"/>
              <a:cs typeface="Calibri"/>
            </a:endParaRPr>
          </a:p>
        </p:txBody>
      </p: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sp>
        <p:nvSpPr>
          <p:cNvPr id="2" name="TextBox 1">
            <a:extLst>
              <a:ext uri="{FF2B5EF4-FFF2-40B4-BE49-F238E27FC236}">
                <a16:creationId xmlns:a16="http://schemas.microsoft.com/office/drawing/2014/main" id="{D0EAD2A8-C839-FD0D-4F89-0F9F62092C44}"/>
              </a:ext>
            </a:extLst>
          </p:cNvPr>
          <p:cNvSpPr txBox="1"/>
          <p:nvPr/>
        </p:nvSpPr>
        <p:spPr>
          <a:xfrm>
            <a:off x="284018" y="1382104"/>
            <a:ext cx="9552710" cy="4947958"/>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MJF or PMJF recognition applications are here: </a:t>
            </a:r>
            <a:r>
              <a:rPr kumimoji="0" lang="en-US" sz="2400" b="0" i="0" u="none" strike="noStrike" kern="1200" cap="none" spc="0" normalizeH="0" baseline="0" noProof="0" dirty="0">
                <a:ln>
                  <a:noFill/>
                </a:ln>
                <a:solidFill>
                  <a:srgbClr val="FFFFFF"/>
                </a:solidFill>
                <a:effectLst/>
                <a:uLnTx/>
                <a:uFillTx/>
                <a:latin typeface="Arial"/>
                <a:ea typeface="+mn-ea"/>
                <a:cs typeface="Calibri"/>
                <a:hlinkClick r:id="rId5">
                  <a:extLst>
                    <a:ext uri="{A12FA001-AC4F-418D-AE19-62706E023703}">
                      <ahyp:hlinkClr xmlns:ahyp="http://schemas.microsoft.com/office/drawing/2018/hyperlinkcolor" val="tx"/>
                    </a:ext>
                  </a:extLst>
                </a:hlinkClick>
              </a:rPr>
              <a:t>https://www.lionsclubs.org/en/give-how-to-give/melvin-jones-fellowship</a:t>
            </a:r>
            <a:endParaRPr kumimoji="0" lang="en-US" sz="2400" b="0" i="0" u="none" strike="noStrike" kern="1200" cap="none" spc="0" normalizeH="0" baseline="0" noProof="0" dirty="0">
              <a:ln>
                <a:noFill/>
              </a:ln>
              <a:solidFill>
                <a:srgbClr val="FFFFFF"/>
              </a:solidFill>
              <a:effectLst/>
              <a:uLnTx/>
              <a:uFillTx/>
              <a:latin typeface="Arial"/>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Member credits cannot be transferred to a club without written authorization provided to</a:t>
            </a:r>
            <a:r>
              <a:rPr kumimoji="0" lang="en-US" sz="4400" b="0" i="0" u="none" strike="noStrike" kern="1200" cap="none" spc="0" normalizeH="0" baseline="0" noProof="0" dirty="0">
                <a:ln>
                  <a:noFill/>
                </a:ln>
                <a:solidFill>
                  <a:srgbClr val="FFFFFF"/>
                </a:solidFill>
                <a:effectLst/>
                <a:uLnTx/>
                <a:uFillTx/>
                <a:latin typeface="Calibri"/>
                <a:ea typeface="+mn-ea"/>
                <a:cs typeface="Calibri"/>
              </a:rPr>
              <a:t> </a:t>
            </a:r>
            <a:r>
              <a:rPr kumimoji="0" lang="en-US" sz="2400" b="0" i="0" u="none" strike="noStrike" kern="1200" cap="none" spc="0" normalizeH="0" baseline="0" noProof="0" dirty="0">
                <a:ln>
                  <a:noFill/>
                </a:ln>
                <a:solidFill>
                  <a:srgbClr val="FFFFFF"/>
                </a:solidFill>
                <a:effectLst/>
                <a:uLnTx/>
                <a:uFillTx/>
                <a:latin typeface="Arial"/>
                <a:ea typeface="+mn-ea"/>
                <a:cs typeface="Calibri"/>
              </a:rPr>
              <a:t>Donor Services.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Calibri"/>
              </a:rPr>
              <a:t>A club cannot combine credits with a member’s credits to give recognition without that member’s written consent.</a:t>
            </a: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5" name="Picture 4" descr="A qr code with black squares&#10;&#10;Description automatically generated">
            <a:extLst>
              <a:ext uri="{FF2B5EF4-FFF2-40B4-BE49-F238E27FC236}">
                <a16:creationId xmlns:a16="http://schemas.microsoft.com/office/drawing/2014/main" id="{7C566031-5105-3024-E725-9E2BE9576604}"/>
              </a:ext>
            </a:extLst>
          </p:cNvPr>
          <p:cNvPicPr>
            <a:picLocks noChangeAspect="1"/>
          </p:cNvPicPr>
          <p:nvPr/>
        </p:nvPicPr>
        <p:blipFill>
          <a:blip r:embed="rId6"/>
          <a:stretch>
            <a:fillRect/>
          </a:stretch>
        </p:blipFill>
        <p:spPr>
          <a:xfrm>
            <a:off x="13318232" y="2168819"/>
            <a:ext cx="1687264" cy="1687264"/>
          </a:xfrm>
          <a:prstGeom prst="rect">
            <a:avLst/>
          </a:prstGeom>
        </p:spPr>
      </p:pic>
    </p:spTree>
    <p:extLst>
      <p:ext uri="{BB962C8B-B14F-4D97-AF65-F5344CB8AC3E}">
        <p14:creationId xmlns:p14="http://schemas.microsoft.com/office/powerpoint/2010/main" val="53738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42162" y="698195"/>
            <a:ext cx="10853158"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Status of Installments</a:t>
            </a: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0DD747C5-F5D2-994B-996E-04C0A1C9E8C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pic>
        <p:nvPicPr>
          <p:cNvPr id="6" name="Picture 5">
            <a:extLst>
              <a:ext uri="{FF2B5EF4-FFF2-40B4-BE49-F238E27FC236}">
                <a16:creationId xmlns:a16="http://schemas.microsoft.com/office/drawing/2014/main" id="{1B75EE28-5E36-6986-BE92-DF47732E2CA1}"/>
              </a:ext>
            </a:extLst>
          </p:cNvPr>
          <p:cNvPicPr>
            <a:picLocks noChangeAspect="1"/>
          </p:cNvPicPr>
          <p:nvPr/>
        </p:nvPicPr>
        <p:blipFill rotWithShape="1">
          <a:blip r:embed="rId5"/>
          <a:srcRect l="20315" t="25089" r="19847" b="34911"/>
          <a:stretch/>
        </p:blipFill>
        <p:spPr>
          <a:xfrm>
            <a:off x="742852" y="1924228"/>
            <a:ext cx="9632042" cy="3620098"/>
          </a:xfrm>
          <a:prstGeom prst="rect">
            <a:avLst/>
          </a:prstGeom>
        </p:spPr>
      </p:pic>
    </p:spTree>
    <p:extLst>
      <p:ext uri="{BB962C8B-B14F-4D97-AF65-F5344CB8AC3E}">
        <p14:creationId xmlns:p14="http://schemas.microsoft.com/office/powerpoint/2010/main" val="19877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Slide Number Placeholder 20"/>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FFF44-DBF6-4F9F-9F70-A48E8AF83361}"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Slide Number Placeholder 5">
            <a:extLst>
              <a:ext uri="{FF2B5EF4-FFF2-40B4-BE49-F238E27FC236}">
                <a16:creationId xmlns:a16="http://schemas.microsoft.com/office/drawing/2014/main" id="{2ACB9063-EB64-714C-AC9B-615BCAA9D211}"/>
              </a:ext>
            </a:extLst>
          </p:cNvPr>
          <p:cNvSpPr txBox="1">
            <a:spLocks/>
          </p:cNvSpPr>
          <p:nvPr/>
        </p:nvSpPr>
        <p:spPr>
          <a:xfrm>
            <a:off x="-1" y="6457115"/>
            <a:ext cx="430213"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8" name="TextBox 7"/>
          <p:cNvSpPr txBox="1"/>
          <p:nvPr/>
        </p:nvSpPr>
        <p:spPr>
          <a:xfrm>
            <a:off x="763385" y="637394"/>
            <a:ext cx="1100261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a:ea typeface="+mn-ea"/>
                <a:cs typeface="Calibri"/>
              </a:rPr>
              <a:t>MJF/PMJF Report</a:t>
            </a:r>
            <a:endParaRPr kumimoji="0" lang="en-US" sz="4000" b="1" i="0" u="none" strike="noStrike" kern="1200" cap="none" spc="300" normalizeH="0" baseline="0" noProof="0">
              <a:ln>
                <a:noFill/>
              </a:ln>
              <a:solidFill>
                <a:srgbClr val="FFFFFF"/>
              </a:solidFill>
              <a:effectLst/>
              <a:uLnTx/>
              <a:uFillTx/>
              <a:latin typeface="Arial"/>
              <a:ea typeface="+mn-ea"/>
              <a:cs typeface="Calibri" panose="020F0502020204030204" pitchFamily="34"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48794" y="5688675"/>
            <a:ext cx="2743206" cy="1235006"/>
          </a:xfrm>
          <a:prstGeom prst="rect">
            <a:avLst/>
          </a:prstGeom>
        </p:spPr>
      </p:pic>
      <p:pic>
        <p:nvPicPr>
          <p:cNvPr id="13" name="Picture 12">
            <a:extLst>
              <a:ext uri="{FF2B5EF4-FFF2-40B4-BE49-F238E27FC236}">
                <a16:creationId xmlns:a16="http://schemas.microsoft.com/office/drawing/2014/main" id="{D2DF5A2F-E9E3-7C4E-8C34-3F0C07BEAF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pic>
        <p:nvPicPr>
          <p:cNvPr id="12" name="Picture 11">
            <a:extLst>
              <a:ext uri="{FF2B5EF4-FFF2-40B4-BE49-F238E27FC236}">
                <a16:creationId xmlns:a16="http://schemas.microsoft.com/office/drawing/2014/main" id="{DEBC6E76-43CC-9B45-31ED-0606C8FAC7F8}"/>
              </a:ext>
            </a:extLst>
          </p:cNvPr>
          <p:cNvPicPr>
            <a:picLocks noChangeAspect="1"/>
          </p:cNvPicPr>
          <p:nvPr/>
        </p:nvPicPr>
        <p:blipFill rotWithShape="1">
          <a:blip r:embed="rId5"/>
          <a:srcRect l="21219" t="25023" r="20048" b="33817"/>
          <a:stretch/>
        </p:blipFill>
        <p:spPr>
          <a:xfrm>
            <a:off x="721298" y="1954938"/>
            <a:ext cx="10447440" cy="4053964"/>
          </a:xfrm>
          <a:prstGeom prst="rect">
            <a:avLst/>
          </a:prstGeom>
        </p:spPr>
      </p:pic>
    </p:spTree>
    <p:extLst>
      <p:ext uri="{BB962C8B-B14F-4D97-AF65-F5344CB8AC3E}">
        <p14:creationId xmlns:p14="http://schemas.microsoft.com/office/powerpoint/2010/main" val="23850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9E9CC370-0EC0-EE98-12B0-EB122BACA1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351" y="-140266"/>
            <a:ext cx="10160205" cy="7476792"/>
          </a:xfrm>
          <a:prstGeom prst="rect">
            <a:avLst/>
          </a:prstGeom>
        </p:spPr>
      </p:pic>
    </p:spTree>
    <p:extLst>
      <p:ext uri="{BB962C8B-B14F-4D97-AF65-F5344CB8AC3E}">
        <p14:creationId xmlns:p14="http://schemas.microsoft.com/office/powerpoint/2010/main" val="2854419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1048298" y="465356"/>
            <a:ext cx="9665910" cy="1067728"/>
          </a:xfrm>
        </p:spPr>
        <p:txBody>
          <a:bodyPr vert="horz" lIns="91440" tIns="45720" rIns="91440" bIns="45720" rtlCol="0" anchor="t">
            <a:normAutofit/>
          </a:bodyPr>
          <a:lstStyle/>
          <a:p>
            <a:pPr marL="0" indent="0" algn="ctr">
              <a:buNone/>
            </a:pPr>
            <a:r>
              <a:rPr lang="en-US" sz="1800" dirty="0">
                <a:effectLst/>
                <a:latin typeface="Calibri"/>
                <a:ea typeface="Calibri"/>
                <a:cs typeface="Times New Roman"/>
              </a:rPr>
              <a:t>	</a:t>
            </a:r>
            <a:r>
              <a:rPr lang="en-US" sz="4000" b="1" dirty="0">
                <a:latin typeface="Arial"/>
                <a:ea typeface="Calibri"/>
                <a:cs typeface="Calibri"/>
              </a:rPr>
              <a:t>How To Access Reports On MyLCI</a:t>
            </a:r>
          </a:p>
        </p:txBody>
      </p:sp>
      <p:sp>
        <p:nvSpPr>
          <p:cNvPr id="3" name="TextBox 2">
            <a:extLst>
              <a:ext uri="{FF2B5EF4-FFF2-40B4-BE49-F238E27FC236}">
                <a16:creationId xmlns:a16="http://schemas.microsoft.com/office/drawing/2014/main" id="{BB4A55C9-B337-B28A-D775-108876DE1119}"/>
              </a:ext>
            </a:extLst>
          </p:cNvPr>
          <p:cNvSpPr txBox="1"/>
          <p:nvPr/>
        </p:nvSpPr>
        <p:spPr>
          <a:xfrm>
            <a:off x="727209" y="2258447"/>
            <a:ext cx="1011381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When members transfer, their details appear under the new club.</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Calibri"/>
              </a:rPr>
              <a:t>  </a:t>
            </a:r>
            <a:endParaRPr kumimoji="0" lang="en-US" sz="2800" b="0" i="0" u="none" strike="noStrike" kern="1200" cap="none" spc="0" normalizeH="0" baseline="0" noProof="0">
              <a:ln>
                <a:noFill/>
              </a:ln>
              <a:solidFill>
                <a:srgbClr val="555659"/>
              </a:solidFill>
              <a:effectLst/>
              <a:uLnTx/>
              <a:uFillTx/>
              <a:latin typeface="Arial" panose="020B0604020202020204"/>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MJF recipients listed as “Undistricted” are not linked to clubs or districts</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The names of former members are anonymized.</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Calibri"/>
              </a:rPr>
              <a:t>  </a:t>
            </a:r>
            <a:endParaRPr kumimoji="0" lang="en-US" sz="2800" b="0" i="0" u="none" strike="noStrike" kern="1200" cap="none" spc="0" normalizeH="0" baseline="0" noProof="0">
              <a:ln>
                <a:noFill/>
              </a:ln>
              <a:solidFill>
                <a:srgbClr val="FFFFFF"/>
              </a:solidFill>
              <a:effectLst/>
              <a:uLnTx/>
              <a:uFillTx/>
              <a:latin typeface="Arial"/>
              <a:ea typeface="Calibri"/>
              <a:cs typeface="Calibri"/>
            </a:endParaRPr>
          </a:p>
        </p:txBody>
      </p:sp>
    </p:spTree>
    <p:extLst>
      <p:ext uri="{BB962C8B-B14F-4D97-AF65-F5344CB8AC3E}">
        <p14:creationId xmlns:p14="http://schemas.microsoft.com/office/powerpoint/2010/main" val="283064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1257210" y="542893"/>
            <a:ext cx="9665910" cy="1067728"/>
          </a:xfrm>
        </p:spPr>
        <p:txBody>
          <a:bodyPr vert="horz" lIns="91440" tIns="45720" rIns="91440" bIns="45720" rtlCol="0" anchor="t">
            <a:normAutofit/>
          </a:bodyPr>
          <a:lstStyle/>
          <a:p>
            <a:pPr marL="0" indent="0" algn="ctr">
              <a:buNone/>
            </a:pPr>
            <a:r>
              <a:rPr lang="en-US" sz="1800" dirty="0">
                <a:effectLst/>
                <a:latin typeface="Calibri"/>
                <a:ea typeface="Calibri"/>
                <a:cs typeface="Times New Roman"/>
              </a:rPr>
              <a:t>	</a:t>
            </a:r>
            <a:r>
              <a:rPr lang="en-US" sz="3200" b="1" dirty="0">
                <a:latin typeface="Arial"/>
                <a:ea typeface="Calibri"/>
                <a:cs typeface="Calibri"/>
              </a:rPr>
              <a:t>How To Access Reports On MyLCI?</a:t>
            </a:r>
          </a:p>
        </p:txBody>
      </p:sp>
      <p:sp>
        <p:nvSpPr>
          <p:cNvPr id="3" name="TextBox 2">
            <a:extLst>
              <a:ext uri="{FF2B5EF4-FFF2-40B4-BE49-F238E27FC236}">
                <a16:creationId xmlns:a16="http://schemas.microsoft.com/office/drawing/2014/main" id="{B7CE0F0D-613D-7640-76E9-54043B588407}"/>
              </a:ext>
            </a:extLst>
          </p:cNvPr>
          <p:cNvSpPr txBox="1"/>
          <p:nvPr/>
        </p:nvSpPr>
        <p:spPr>
          <a:xfrm>
            <a:off x="3418609"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7022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77002" y="224184"/>
            <a:ext cx="12114998" cy="709468"/>
          </a:xfrm>
        </p:spPr>
        <p:txBody>
          <a:bodyPr vert="horz" lIns="91440" tIns="45720" rIns="91440" bIns="45720" rtlCol="0" anchor="t">
            <a:normAutofit/>
          </a:bodyPr>
          <a:lstStyle/>
          <a:p>
            <a:pPr marL="0" indent="0" algn="ctr">
              <a:buNone/>
            </a:pPr>
            <a:r>
              <a:rPr lang="en-US" b="1" dirty="0">
                <a:latin typeface="Arial"/>
                <a:ea typeface="Calibri"/>
                <a:cs typeface="Calibri"/>
              </a:rPr>
              <a:t>When you first log, this is your screen. Click on MyLCI</a:t>
            </a:r>
            <a:endParaRPr lang="en-US"/>
          </a:p>
          <a:p>
            <a:pPr marL="0" indent="0" algn="ctr">
              <a:buNone/>
            </a:pPr>
            <a:endParaRPr lang="en-US" sz="6600" b="1" dirty="0">
              <a:latin typeface="Calibri" panose="020F0502020204030204" pitchFamily="34" charset="0"/>
              <a:cs typeface="Calibri" panose="020F0502020204030204" pitchFamily="34" charset="0"/>
            </a:endParaRPr>
          </a:p>
        </p:txBody>
      </p:sp>
      <p:pic>
        <p:nvPicPr>
          <p:cNvPr id="3" name="Content Placeholder 4" descr="Graphical user interface, application, email&#10;&#10;Description automatically generated">
            <a:extLst>
              <a:ext uri="{FF2B5EF4-FFF2-40B4-BE49-F238E27FC236}">
                <a16:creationId xmlns:a16="http://schemas.microsoft.com/office/drawing/2014/main" id="{4EEF57E2-1B50-9194-A10B-3BC6047C4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81" y="1220607"/>
            <a:ext cx="9080654" cy="4994562"/>
          </a:xfrm>
          <a:prstGeom prst="rect">
            <a:avLst/>
          </a:prstGeom>
        </p:spPr>
      </p:pic>
      <p:cxnSp>
        <p:nvCxnSpPr>
          <p:cNvPr id="4" name="Straight Arrow Connector 3">
            <a:extLst>
              <a:ext uri="{FF2B5EF4-FFF2-40B4-BE49-F238E27FC236}">
                <a16:creationId xmlns:a16="http://schemas.microsoft.com/office/drawing/2014/main" id="{B4970254-E97C-0ED4-DD21-D99DEFEAAC69}"/>
              </a:ext>
            </a:extLst>
          </p:cNvPr>
          <p:cNvCxnSpPr>
            <a:cxnSpLocks/>
          </p:cNvCxnSpPr>
          <p:nvPr/>
        </p:nvCxnSpPr>
        <p:spPr>
          <a:xfrm flipH="1">
            <a:off x="4937759" y="866274"/>
            <a:ext cx="4485373" cy="11243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2987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0" y="162409"/>
            <a:ext cx="12269002" cy="1423936"/>
          </a:xfrm>
        </p:spPr>
        <p:txBody>
          <a:bodyPr vert="horz" lIns="91440" tIns="45720" rIns="91440" bIns="45720" rtlCol="0" anchor="t">
            <a:noAutofit/>
          </a:bodyPr>
          <a:lstStyle/>
          <a:p>
            <a:pPr marL="0" indent="0" algn="ctr">
              <a:buNone/>
            </a:pPr>
            <a:r>
              <a:rPr lang="en-US" b="1" dirty="0">
                <a:latin typeface="Arial"/>
                <a:ea typeface="Calibri"/>
                <a:cs typeface="Calibri"/>
              </a:rPr>
              <a:t>It will navigate you to this page. Select the My Districts tab.</a:t>
            </a:r>
            <a:endParaRPr lang="en-US"/>
          </a:p>
          <a:p>
            <a:pPr marL="0" indent="0">
              <a:buNone/>
            </a:pPr>
            <a:endParaRPr lang="en-US" sz="6600" b="1" dirty="0">
              <a:latin typeface="Calibri" panose="020F0502020204030204" pitchFamily="34" charset="0"/>
              <a:cs typeface="Calibri" panose="020F0502020204030204" pitchFamily="34" charset="0"/>
            </a:endParaRPr>
          </a:p>
        </p:txBody>
      </p:sp>
      <p:pic>
        <p:nvPicPr>
          <p:cNvPr id="3" name="Content Placeholder 4" descr="Graphical user interface, application&#10;&#10;Description automatically generated">
            <a:extLst>
              <a:ext uri="{FF2B5EF4-FFF2-40B4-BE49-F238E27FC236}">
                <a16:creationId xmlns:a16="http://schemas.microsoft.com/office/drawing/2014/main" id="{A12A0E33-3106-A68D-F99E-75171DCB6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70" y="2133158"/>
            <a:ext cx="9817100" cy="2889250"/>
          </a:xfrm>
          <a:prstGeom prst="rect">
            <a:avLst/>
          </a:prstGeom>
        </p:spPr>
      </p:pic>
      <p:cxnSp>
        <p:nvCxnSpPr>
          <p:cNvPr id="4" name="Straight Arrow Connector 3">
            <a:extLst>
              <a:ext uri="{FF2B5EF4-FFF2-40B4-BE49-F238E27FC236}">
                <a16:creationId xmlns:a16="http://schemas.microsoft.com/office/drawing/2014/main" id="{41409530-B0D6-1A2B-F7CF-031DBBCD976C}"/>
              </a:ext>
            </a:extLst>
          </p:cNvPr>
          <p:cNvCxnSpPr>
            <a:cxnSpLocks/>
          </p:cNvCxnSpPr>
          <p:nvPr/>
        </p:nvCxnSpPr>
        <p:spPr>
          <a:xfrm flipH="1">
            <a:off x="4527998" y="750771"/>
            <a:ext cx="3971109" cy="31557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55294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7084193" y="1331088"/>
            <a:ext cx="4696643" cy="2451639"/>
          </a:xfrm>
        </p:spPr>
        <p:txBody>
          <a:bodyPr vert="horz" lIns="91440" tIns="45720" rIns="91440" bIns="45720" rtlCol="0" anchor="t">
            <a:normAutofit/>
          </a:bodyPr>
          <a:lstStyle/>
          <a:p>
            <a:pPr marL="0" indent="0" algn="ctr">
              <a:buNone/>
            </a:pPr>
            <a:r>
              <a:rPr lang="en-US" sz="3800" dirty="0">
                <a:effectLst/>
                <a:latin typeface="Calibri"/>
                <a:ea typeface="Calibri"/>
                <a:cs typeface="Times New Roman"/>
              </a:rPr>
              <a:t>	</a:t>
            </a:r>
            <a:r>
              <a:rPr lang="en-US" b="1" dirty="0">
                <a:latin typeface="Arial"/>
                <a:ea typeface="Calibri"/>
                <a:cs typeface="Calibri"/>
              </a:rPr>
              <a:t>The following dropdown menu will appear. </a:t>
            </a:r>
            <a:endParaRPr lang="en-US"/>
          </a:p>
          <a:p>
            <a:pPr marL="0" indent="0" algn="ctr">
              <a:buNone/>
            </a:pPr>
            <a:endParaRPr lang="en-US" b="1" dirty="0">
              <a:latin typeface="Arial"/>
              <a:ea typeface="Calibri"/>
              <a:cs typeface="Calibri"/>
            </a:endParaRPr>
          </a:p>
          <a:p>
            <a:pPr marL="0" indent="0" algn="ctr">
              <a:buNone/>
            </a:pPr>
            <a:r>
              <a:rPr lang="en-US" b="1" dirty="0">
                <a:latin typeface="Arial"/>
                <a:ea typeface="Calibri"/>
                <a:cs typeface="Calibri"/>
              </a:rPr>
              <a:t>Select Reports</a:t>
            </a:r>
            <a:endParaRPr lang="en-US" dirty="0"/>
          </a:p>
          <a:p>
            <a:pPr marL="0" indent="0" algn="ctr">
              <a:buNone/>
            </a:pPr>
            <a:endParaRPr lang="en-US" sz="3800" b="1" dirty="0">
              <a:latin typeface="Calibri" panose="020F0502020204030204" pitchFamily="34" charset="0"/>
              <a:cs typeface="Calibri" panose="020F0502020204030204" pitchFamily="34" charset="0"/>
            </a:endParaRPr>
          </a:p>
        </p:txBody>
      </p:sp>
      <p:pic>
        <p:nvPicPr>
          <p:cNvPr id="3" name="Content Placeholder 4" descr="Graphical user interface, application&#10;&#10;Description automatically generated">
            <a:extLst>
              <a:ext uri="{FF2B5EF4-FFF2-40B4-BE49-F238E27FC236}">
                <a16:creationId xmlns:a16="http://schemas.microsoft.com/office/drawing/2014/main" id="{07CB5733-378A-D80D-98E6-5E9082E85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94" y="1331088"/>
            <a:ext cx="6684564" cy="4934958"/>
          </a:xfrm>
          <a:prstGeom prst="rect">
            <a:avLst/>
          </a:prstGeom>
        </p:spPr>
      </p:pic>
      <p:cxnSp>
        <p:nvCxnSpPr>
          <p:cNvPr id="4" name="Straight Arrow Connector 3">
            <a:extLst>
              <a:ext uri="{FF2B5EF4-FFF2-40B4-BE49-F238E27FC236}">
                <a16:creationId xmlns:a16="http://schemas.microsoft.com/office/drawing/2014/main" id="{7BC0FD27-04AD-61F4-6FF5-738D444404F8}"/>
              </a:ext>
            </a:extLst>
          </p:cNvPr>
          <p:cNvCxnSpPr>
            <a:cxnSpLocks/>
          </p:cNvCxnSpPr>
          <p:nvPr/>
        </p:nvCxnSpPr>
        <p:spPr>
          <a:xfrm flipH="1">
            <a:off x="4416621" y="2742398"/>
            <a:ext cx="4371244" cy="25236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83773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E79E0-C9D1-B46E-979E-9EF9EE6A8440}"/>
              </a:ext>
            </a:extLst>
          </p:cNvPr>
          <p:cNvSpPr>
            <a:spLocks noGrp="1"/>
          </p:cNvSpPr>
          <p:nvPr>
            <p:ph sz="quarter" idx="14"/>
          </p:nvPr>
        </p:nvSpPr>
        <p:spPr>
          <a:xfrm>
            <a:off x="0" y="1225210"/>
            <a:ext cx="5082138" cy="3299160"/>
          </a:xfrm>
        </p:spPr>
        <p:txBody>
          <a:bodyPr vert="horz" lIns="91440" tIns="45720" rIns="91440" bIns="45720" rtlCol="0" anchor="t">
            <a:normAutofit/>
          </a:bodyPr>
          <a:lstStyle/>
          <a:p>
            <a:pPr marL="0" indent="0" algn="ctr">
              <a:buNone/>
            </a:pPr>
            <a:r>
              <a:rPr lang="en-US" sz="1800" dirty="0">
                <a:effectLst/>
                <a:latin typeface="Calibri"/>
                <a:ea typeface="Calibri"/>
                <a:cs typeface="Times New Roman"/>
              </a:rPr>
              <a:t>	</a:t>
            </a:r>
            <a:r>
              <a:rPr lang="en-US" b="1" dirty="0">
                <a:latin typeface="Arial"/>
                <a:ea typeface="Calibri"/>
                <a:cs typeface="Calibri"/>
              </a:rPr>
              <a:t>Select the reports you want to run.</a:t>
            </a:r>
            <a:endParaRPr lang="en-US" dirty="0"/>
          </a:p>
          <a:p>
            <a:pPr marL="0" indent="0" algn="ctr">
              <a:buNone/>
            </a:pPr>
            <a:endParaRPr lang="en-US" b="1" dirty="0">
              <a:latin typeface="Arial"/>
              <a:ea typeface="Calibri"/>
              <a:cs typeface="Calibri"/>
            </a:endParaRPr>
          </a:p>
          <a:p>
            <a:pPr marL="0" indent="0" algn="ctr">
              <a:buNone/>
            </a:pPr>
            <a:r>
              <a:rPr lang="en-US" b="1" dirty="0">
                <a:latin typeface="Arial"/>
                <a:ea typeface="Calibri"/>
                <a:cs typeface="Calibri"/>
              </a:rPr>
              <a:t>You will be prompted to enter dates.</a:t>
            </a:r>
            <a:endParaRPr lang="en-US" dirty="0">
              <a:ea typeface="Calibri"/>
            </a:endParaRPr>
          </a:p>
          <a:p>
            <a:pPr marL="0" indent="0" algn="ctr">
              <a:buNone/>
            </a:pPr>
            <a:endParaRPr lang="en-US" b="1" dirty="0">
              <a:latin typeface="Arial"/>
              <a:ea typeface="Calibri"/>
              <a:cs typeface="Calibri"/>
            </a:endParaRPr>
          </a:p>
          <a:p>
            <a:pPr marL="0" indent="0" algn="ctr">
              <a:buNone/>
            </a:pPr>
            <a:r>
              <a:rPr lang="en-US" b="1" dirty="0">
                <a:latin typeface="Arial"/>
                <a:ea typeface="Calibri"/>
                <a:cs typeface="Calibri"/>
              </a:rPr>
              <a:t>Select view.</a:t>
            </a:r>
            <a:endParaRPr lang="en-US" dirty="0"/>
          </a:p>
          <a:p>
            <a:pPr marL="0" indent="0" algn="ctr">
              <a:buNone/>
            </a:pPr>
            <a:endParaRPr lang="en-US" sz="6600" b="1" dirty="0">
              <a:latin typeface="Calibri" panose="020F0502020204030204" pitchFamily="34" charset="0"/>
              <a:cs typeface="Calibri" panose="020F0502020204030204" pitchFamily="34" charset="0"/>
            </a:endParaRPr>
          </a:p>
        </p:txBody>
      </p:sp>
      <p:pic>
        <p:nvPicPr>
          <p:cNvPr id="3" name="Content Placeholder 4" descr="Graphical user interface, text, application&#10;&#10;Description automatically generated">
            <a:extLst>
              <a:ext uri="{FF2B5EF4-FFF2-40B4-BE49-F238E27FC236}">
                <a16:creationId xmlns:a16="http://schemas.microsoft.com/office/drawing/2014/main" id="{F923E0A7-5990-B6BB-BE8A-B70F138CB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768" y="629145"/>
            <a:ext cx="6769792" cy="5615598"/>
          </a:xfrm>
          <a:prstGeom prst="rect">
            <a:avLst/>
          </a:prstGeom>
        </p:spPr>
      </p:pic>
    </p:spTree>
    <p:extLst>
      <p:ext uri="{BB962C8B-B14F-4D97-AF65-F5344CB8AC3E}">
        <p14:creationId xmlns:p14="http://schemas.microsoft.com/office/powerpoint/2010/main" val="64062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5D62D-EED1-DA1B-F7BE-BE2006CCFCED}"/>
              </a:ext>
            </a:extLst>
          </p:cNvPr>
          <p:cNvSpPr>
            <a:spLocks noGrp="1"/>
          </p:cNvSpPr>
          <p:nvPr>
            <p:ph sz="quarter" idx="14"/>
          </p:nvPr>
        </p:nvSpPr>
        <p:spPr>
          <a:xfrm>
            <a:off x="796636" y="1669933"/>
            <a:ext cx="5850907" cy="3890921"/>
          </a:xfrm>
        </p:spPr>
        <p:txBody>
          <a:bodyPr vert="horz" lIns="0" tIns="0" rIns="0" bIns="0" rtlCol="0" anchor="t">
            <a:normAutofit/>
          </a:bodyPr>
          <a:lstStyle/>
          <a:p>
            <a:pPr marL="457200" indent="-457200">
              <a:buChar char="•"/>
            </a:pPr>
            <a:r>
              <a:rPr lang="en-US" sz="2800" dirty="0">
                <a:latin typeface="Arial"/>
                <a:cs typeface="Calibri"/>
              </a:rPr>
              <a:t>Send receipt to Donor Assistance</a:t>
            </a:r>
            <a:endParaRPr lang="en-US" dirty="0"/>
          </a:p>
          <a:p>
            <a:pPr marL="457200" indent="-457200">
              <a:buChar char="•"/>
            </a:pPr>
            <a:r>
              <a:rPr lang="en-US" sz="2800" dirty="0">
                <a:latin typeface="Arial"/>
                <a:cs typeface="Calibri"/>
              </a:rPr>
              <a:t>Send receipt &amp; application to staff</a:t>
            </a:r>
          </a:p>
          <a:p>
            <a:pPr marL="457200" indent="-457200">
              <a:buChar char="•"/>
            </a:pPr>
            <a:r>
              <a:rPr lang="en-US" sz="2800" dirty="0">
                <a:latin typeface="Arial"/>
                <a:cs typeface="Calibri"/>
              </a:rPr>
              <a:t>4 – 6 Weeks process… or more…</a:t>
            </a:r>
          </a:p>
          <a:p>
            <a:pPr marL="457200" indent="-457200">
              <a:buChar char="•"/>
            </a:pPr>
            <a:r>
              <a:rPr lang="en-US" sz="2800" dirty="0">
                <a:latin typeface="Arial"/>
                <a:cs typeface="Calibri"/>
              </a:rPr>
              <a:t>No later than the end of the Lion Year</a:t>
            </a:r>
          </a:p>
          <a:p>
            <a:endParaRPr lang="en-US" dirty="0">
              <a:latin typeface="Arial"/>
              <a:cs typeface="Arial"/>
            </a:endParaRPr>
          </a:p>
        </p:txBody>
      </p:sp>
      <p:sp>
        <p:nvSpPr>
          <p:cNvPr id="6" name="TextBox 5">
            <a:extLst>
              <a:ext uri="{FF2B5EF4-FFF2-40B4-BE49-F238E27FC236}">
                <a16:creationId xmlns:a16="http://schemas.microsoft.com/office/drawing/2014/main" id="{FD8D6026-ADDA-A644-5588-47A3B2C37C52}"/>
              </a:ext>
            </a:extLst>
          </p:cNvPr>
          <p:cNvSpPr txBox="1"/>
          <p:nvPr/>
        </p:nvSpPr>
        <p:spPr>
          <a:xfrm>
            <a:off x="3650673" y="301336"/>
            <a:ext cx="5174672" cy="1007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317BD739-9284-2C93-EA00-CA562D3C5D78}"/>
              </a:ext>
            </a:extLst>
          </p:cNvPr>
          <p:cNvSpPr txBox="1"/>
          <p:nvPr/>
        </p:nvSpPr>
        <p:spPr>
          <a:xfrm>
            <a:off x="602673" y="405245"/>
            <a:ext cx="105259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When Donations Are Counted?</a:t>
            </a:r>
          </a:p>
        </p:txBody>
      </p:sp>
      <p:pic>
        <p:nvPicPr>
          <p:cNvPr id="4" name="Picture 3" descr="A group of people walking in the woods&#10;&#10;Description automatically generated">
            <a:extLst>
              <a:ext uri="{FF2B5EF4-FFF2-40B4-BE49-F238E27FC236}">
                <a16:creationId xmlns:a16="http://schemas.microsoft.com/office/drawing/2014/main" id="{7947DD44-2077-CECF-5075-D61DB859E388}"/>
              </a:ext>
            </a:extLst>
          </p:cNvPr>
          <p:cNvPicPr>
            <a:picLocks noChangeAspect="1"/>
          </p:cNvPicPr>
          <p:nvPr/>
        </p:nvPicPr>
        <p:blipFill rotWithShape="1">
          <a:blip r:embed="rId3"/>
          <a:srcRect l="8046" r="14499"/>
          <a:stretch/>
        </p:blipFill>
        <p:spPr>
          <a:xfrm>
            <a:off x="6807200" y="2037738"/>
            <a:ext cx="5174672" cy="3523116"/>
          </a:xfrm>
          <a:prstGeom prst="rect">
            <a:avLst/>
          </a:prstGeom>
        </p:spPr>
      </p:pic>
    </p:spTree>
    <p:extLst>
      <p:ext uri="{BB962C8B-B14F-4D97-AF65-F5344CB8AC3E}">
        <p14:creationId xmlns:p14="http://schemas.microsoft.com/office/powerpoint/2010/main" val="28520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123B886-80C5-75AD-6E75-0BD1D3E73A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02" y="-115910"/>
            <a:ext cx="10080626" cy="7418231"/>
          </a:xfrm>
          <a:prstGeom prst="rect">
            <a:avLst/>
          </a:prstGeom>
        </p:spPr>
      </p:pic>
    </p:spTree>
    <p:extLst>
      <p:ext uri="{BB962C8B-B14F-4D97-AF65-F5344CB8AC3E}">
        <p14:creationId xmlns:p14="http://schemas.microsoft.com/office/powerpoint/2010/main" val="262946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7E2D849-A8EA-B829-7C95-B106C90D7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976" y="-128789"/>
            <a:ext cx="10035404" cy="7384953"/>
          </a:xfrm>
          <a:prstGeom prst="rect">
            <a:avLst/>
          </a:prstGeom>
        </p:spPr>
      </p:pic>
    </p:spTree>
    <p:extLst>
      <p:ext uri="{BB962C8B-B14F-4D97-AF65-F5344CB8AC3E}">
        <p14:creationId xmlns:p14="http://schemas.microsoft.com/office/powerpoint/2010/main" val="22438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C515E58-FDF1-F1CC-F744-B310147754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477" y="-193183"/>
            <a:ext cx="10255636" cy="7547019"/>
          </a:xfrm>
          <a:prstGeom prst="rect">
            <a:avLst/>
          </a:prstGeom>
        </p:spPr>
      </p:pic>
    </p:spTree>
    <p:extLst>
      <p:ext uri="{BB962C8B-B14F-4D97-AF65-F5344CB8AC3E}">
        <p14:creationId xmlns:p14="http://schemas.microsoft.com/office/powerpoint/2010/main" val="172538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C5F0AE8-BEBC-C703-6DF1-B948A2854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918" y="0"/>
            <a:ext cx="8699338" cy="640175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7FA931-2CD2-97F6-F8BE-B8108B6CA1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2776" y="1133341"/>
            <a:ext cx="8312016" cy="6116729"/>
          </a:xfrm>
          <a:prstGeom prst="rect">
            <a:avLst/>
          </a:prstGeom>
        </p:spPr>
      </p:pic>
    </p:spTree>
    <p:extLst>
      <p:ext uri="{BB962C8B-B14F-4D97-AF65-F5344CB8AC3E}">
        <p14:creationId xmlns:p14="http://schemas.microsoft.com/office/powerpoint/2010/main" val="24959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B5A4FF58-1FFA-FE30-63FA-210B945F80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895" y="193183"/>
            <a:ext cx="9319328" cy="6858000"/>
          </a:xfrm>
          <a:prstGeom prst="rect">
            <a:avLst/>
          </a:prstGeom>
        </p:spPr>
      </p:pic>
    </p:spTree>
    <p:extLst>
      <p:ext uri="{BB962C8B-B14F-4D97-AF65-F5344CB8AC3E}">
        <p14:creationId xmlns:p14="http://schemas.microsoft.com/office/powerpoint/2010/main" val="155845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with a login page&#10;&#10;Description automatically generated">
            <a:extLst>
              <a:ext uri="{FF2B5EF4-FFF2-40B4-BE49-F238E27FC236}">
                <a16:creationId xmlns:a16="http://schemas.microsoft.com/office/drawing/2014/main" id="{4EAB17A9-4016-F84D-2371-880296A90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45" y="-228467"/>
            <a:ext cx="10304325" cy="437211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986788A2-D739-CBA6-52A2-AEDFCF6479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920" y="3129568"/>
            <a:ext cx="10304325" cy="4372114"/>
          </a:xfrm>
          <a:prstGeom prst="rect">
            <a:avLst/>
          </a:prstGeom>
        </p:spPr>
      </p:pic>
    </p:spTree>
    <p:extLst>
      <p:ext uri="{BB962C8B-B14F-4D97-AF65-F5344CB8AC3E}">
        <p14:creationId xmlns:p14="http://schemas.microsoft.com/office/powerpoint/2010/main" val="32141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1153</Words>
  <Application>Microsoft Macintosh PowerPoint</Application>
  <PresentationFormat>Widescreen</PresentationFormat>
  <Paragraphs>182</Paragraphs>
  <Slides>36</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Calibri Light</vt:lpstr>
      <vt:lpstr>Century Gothic</vt:lpstr>
      <vt:lpstr>SymbolMT</vt:lpstr>
      <vt:lpstr>1_Office Theme</vt:lpstr>
      <vt:lpstr>1_Theme1</vt:lpstr>
      <vt:lpstr>Office Theme</vt:lpstr>
      <vt:lpstr>Where to find what on the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Rettby</dc:creator>
  <cp:lastModifiedBy>Robert Rettby</cp:lastModifiedBy>
  <cp:revision>4</cp:revision>
  <dcterms:created xsi:type="dcterms:W3CDTF">2023-09-17T16:20:25Z</dcterms:created>
  <dcterms:modified xsi:type="dcterms:W3CDTF">2023-09-17T16:27:40Z</dcterms:modified>
</cp:coreProperties>
</file>